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4"/>
  </p:handoutMasterIdLst>
  <p:sldIdLst>
    <p:sldId id="256" r:id="rId5"/>
    <p:sldId id="259" r:id="rId6"/>
    <p:sldId id="263" r:id="rId7"/>
    <p:sldId id="264" r:id="rId8"/>
    <p:sldId id="265" r:id="rId9"/>
    <p:sldId id="269" r:id="rId10"/>
    <p:sldId id="266" r:id="rId11"/>
    <p:sldId id="267" r:id="rId12"/>
    <p:sldId id="276" r:id="rId13"/>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23" d="100"/>
          <a:sy n="123" d="100"/>
        </p:scale>
        <p:origin x="90" y="186"/>
      </p:cViewPr>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5FAF8D-80E0-4BA7-99F0-E112800CCEF3}" type="datetimeFigureOut">
              <a:rPr lang="sl-SI" smtClean="0"/>
              <a:t>26. 03. 2024</a:t>
            </a:fld>
            <a:endParaRPr lang="sl-SI"/>
          </a:p>
        </p:txBody>
      </p:sp>
      <p:sp>
        <p:nvSpPr>
          <p:cNvPr id="4" name="Označba mesta no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43AA3C-A2DC-4B0F-B142-CE85964B0844}" type="slidenum">
              <a:rPr lang="sl-SI" smtClean="0"/>
              <a:t>‹#›</a:t>
            </a:fld>
            <a:endParaRPr lang="sl-SI"/>
          </a:p>
        </p:txBody>
      </p:sp>
    </p:spTree>
    <p:extLst>
      <p:ext uri="{BB962C8B-B14F-4D97-AF65-F5344CB8AC3E}">
        <p14:creationId xmlns:p14="http://schemas.microsoft.com/office/powerpoint/2010/main" val="31795761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695325" y="1122363"/>
            <a:ext cx="10801350" cy="2387600"/>
          </a:xfrm>
          <a:prstGeom prst="rect">
            <a:avLst/>
          </a:prstGeom>
        </p:spPr>
        <p:txBody>
          <a:bodyPr anchor="b"/>
          <a:lstStyle>
            <a:lvl1pPr algn="ctr">
              <a:defRPr sz="6000" b="1">
                <a:solidFill>
                  <a:schemeClr val="tx2"/>
                </a:solidFill>
              </a:defRPr>
            </a:lvl1pPr>
          </a:lstStyle>
          <a:p>
            <a:r>
              <a:rPr lang="sl-SI"/>
              <a:t>Uredite slog naslova matrice</a:t>
            </a:r>
          </a:p>
        </p:txBody>
      </p:sp>
      <p:sp>
        <p:nvSpPr>
          <p:cNvPr id="3" name="Podnaslov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6" name="Označba mesta številke diapozitiva 5"/>
          <p:cNvSpPr>
            <a:spLocks noGrp="1"/>
          </p:cNvSpPr>
          <p:nvPr>
            <p:ph type="sldNum" sz="quarter" idx="12"/>
          </p:nvPr>
        </p:nvSpPr>
        <p:spPr/>
        <p:txBody>
          <a:bodyPr/>
          <a:lstStyle/>
          <a:p>
            <a:fld id="{FBD08824-1C38-4FFE-B8D8-BE926AA864D3}" type="slidenum">
              <a:rPr lang="sl-SI" smtClean="0"/>
              <a:t>‹#›</a:t>
            </a:fld>
            <a:endParaRPr lang="sl-SI"/>
          </a:p>
        </p:txBody>
      </p:sp>
    </p:spTree>
    <p:extLst>
      <p:ext uri="{BB962C8B-B14F-4D97-AF65-F5344CB8AC3E}">
        <p14:creationId xmlns:p14="http://schemas.microsoft.com/office/powerpoint/2010/main" val="225585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Naslovni diapozitiv">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695325" y="1122363"/>
            <a:ext cx="10801350" cy="2387600"/>
          </a:xfrm>
          <a:prstGeom prst="rect">
            <a:avLst/>
          </a:prstGeom>
        </p:spPr>
        <p:txBody>
          <a:bodyPr anchor="b"/>
          <a:lstStyle>
            <a:lvl1pPr algn="ctr">
              <a:defRPr sz="6000" b="1">
                <a:solidFill>
                  <a:srgbClr val="FFFFFF"/>
                </a:solidFill>
              </a:defRPr>
            </a:lvl1pPr>
          </a:lstStyle>
          <a:p>
            <a:r>
              <a:rPr lang="sl-SI"/>
              <a:t>Uredite slog naslova matrice</a:t>
            </a:r>
          </a:p>
        </p:txBody>
      </p:sp>
      <p:sp>
        <p:nvSpPr>
          <p:cNvPr id="3" name="Podnaslov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dirty="0"/>
              <a:t>Kliknite, da uredite slog podnaslova matrice</a:t>
            </a:r>
          </a:p>
        </p:txBody>
      </p:sp>
      <p:sp>
        <p:nvSpPr>
          <p:cNvPr id="6" name="Označba mesta številke diapozitiva 5"/>
          <p:cNvSpPr>
            <a:spLocks noGrp="1"/>
          </p:cNvSpPr>
          <p:nvPr>
            <p:ph type="sldNum" sz="quarter" idx="12"/>
          </p:nvPr>
        </p:nvSpPr>
        <p:spPr>
          <a:xfrm>
            <a:off x="11140068" y="6165850"/>
            <a:ext cx="716970" cy="358776"/>
          </a:xfrm>
        </p:spPr>
        <p:txBody>
          <a:bodyPr/>
          <a:lstStyle/>
          <a:p>
            <a:fld id="{FBD08824-1C38-4FFE-B8D8-BE926AA864D3}" type="slidenum">
              <a:rPr lang="sl-SI" smtClean="0"/>
              <a:t>‹#›</a:t>
            </a:fld>
            <a:endParaRPr lang="sl-SI"/>
          </a:p>
        </p:txBody>
      </p:sp>
      <p:pic>
        <p:nvPicPr>
          <p:cNvPr id="4" name="Slika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79675" y="86410"/>
            <a:ext cx="1181731" cy="817403"/>
          </a:xfrm>
          <a:prstGeom prst="rect">
            <a:avLst/>
          </a:prstGeom>
        </p:spPr>
      </p:pic>
    </p:spTree>
    <p:extLst>
      <p:ext uri="{BB962C8B-B14F-4D97-AF65-F5344CB8AC3E}">
        <p14:creationId xmlns:p14="http://schemas.microsoft.com/office/powerpoint/2010/main" val="82979294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Glava odse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695325" y="1376364"/>
            <a:ext cx="10801349" cy="1812885"/>
          </a:xfrm>
          <a:prstGeom prst="rect">
            <a:avLst/>
          </a:prstGeom>
        </p:spPr>
        <p:txBody>
          <a:bodyPr anchor="b"/>
          <a:lstStyle>
            <a:lvl1pPr marL="1143000" indent="-1143000">
              <a:buFont typeface="+mj-lt"/>
              <a:buAutoNum type="arabicPeriod"/>
              <a:defRPr sz="4800" b="1">
                <a:solidFill>
                  <a:schemeClr val="bg1"/>
                </a:solidFill>
              </a:defRPr>
            </a:lvl1pPr>
          </a:lstStyle>
          <a:p>
            <a:r>
              <a:rPr lang="sl-SI" dirty="0"/>
              <a:t>Uredite slog naslova matrice</a:t>
            </a:r>
          </a:p>
        </p:txBody>
      </p:sp>
      <p:sp>
        <p:nvSpPr>
          <p:cNvPr id="3" name="Označba mesta besedila 2"/>
          <p:cNvSpPr>
            <a:spLocks noGrp="1"/>
          </p:cNvSpPr>
          <p:nvPr>
            <p:ph type="body" idx="1"/>
          </p:nvPr>
        </p:nvSpPr>
        <p:spPr>
          <a:xfrm>
            <a:off x="1895706" y="3479181"/>
            <a:ext cx="9600968" cy="2610470"/>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dirty="0"/>
              <a:t>Uredite sloge besedila matrice</a:t>
            </a:r>
          </a:p>
        </p:txBody>
      </p:sp>
      <p:sp>
        <p:nvSpPr>
          <p:cNvPr id="6" name="Označba mesta številke diapozitiva 5"/>
          <p:cNvSpPr>
            <a:spLocks noGrp="1"/>
          </p:cNvSpPr>
          <p:nvPr>
            <p:ph type="sldNum" sz="quarter" idx="12"/>
          </p:nvPr>
        </p:nvSpPr>
        <p:spPr/>
        <p:txBody>
          <a:bodyPr/>
          <a:lstStyle>
            <a:lvl1pPr>
              <a:defRPr>
                <a:solidFill>
                  <a:schemeClr val="bg1"/>
                </a:solidFill>
              </a:defRPr>
            </a:lvl1pPr>
          </a:lstStyle>
          <a:p>
            <a:fld id="{FBD08824-1C38-4FFE-B8D8-BE926AA864D3}" type="slidenum">
              <a:rPr lang="sl-SI" smtClean="0"/>
              <a:pPr/>
              <a:t>‹#›</a:t>
            </a:fld>
            <a:endParaRPr lang="sl-SI"/>
          </a:p>
        </p:txBody>
      </p:sp>
      <p:pic>
        <p:nvPicPr>
          <p:cNvPr id="7" name="Slik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79675" y="86410"/>
            <a:ext cx="1181731" cy="817403"/>
          </a:xfrm>
          <a:prstGeom prst="rect">
            <a:avLst/>
          </a:prstGeom>
        </p:spPr>
      </p:pic>
    </p:spTree>
    <p:extLst>
      <p:ext uri="{BB962C8B-B14F-4D97-AF65-F5344CB8AC3E}">
        <p14:creationId xmlns:p14="http://schemas.microsoft.com/office/powerpoint/2010/main" val="301662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95325" y="698500"/>
            <a:ext cx="10890792" cy="976545"/>
          </a:xfrm>
          <a:prstGeom prst="rect">
            <a:avLst/>
          </a:prstGeom>
        </p:spPr>
        <p:txBody>
          <a:bodyPr lIns="0" tIns="0" rIns="0" bIns="0"/>
          <a:lstStyle>
            <a:lvl1pPr>
              <a:defRPr sz="4000" b="1">
                <a:solidFill>
                  <a:schemeClr val="accent1"/>
                </a:solidFill>
              </a:defRPr>
            </a:lvl1pPr>
          </a:lstStyle>
          <a:p>
            <a:r>
              <a:rPr lang="sl-SI" dirty="0"/>
              <a:t>Uredite slog naslova matrice</a:t>
            </a:r>
          </a:p>
        </p:txBody>
      </p:sp>
      <p:sp>
        <p:nvSpPr>
          <p:cNvPr id="3" name="Označba mesta vsebine 2"/>
          <p:cNvSpPr>
            <a:spLocks noGrp="1"/>
          </p:cNvSpPr>
          <p:nvPr>
            <p:ph idx="1"/>
          </p:nvPr>
        </p:nvSpPr>
        <p:spPr>
          <a:xfrm>
            <a:off x="695325" y="1675045"/>
            <a:ext cx="10801350" cy="4501918"/>
          </a:xfrm>
          <a:prstGeom prst="rect">
            <a:avLst/>
          </a:prstGeom>
        </p:spPr>
        <p:txBody>
          <a:bodyPr/>
          <a:lstStyle>
            <a:lvl1pPr>
              <a:buClr>
                <a:schemeClr val="accent1"/>
              </a:buClr>
              <a:defRPr>
                <a:solidFill>
                  <a:schemeClr val="tx2"/>
                </a:solidFill>
              </a:defRPr>
            </a:lvl1pPr>
            <a:lvl2pPr>
              <a:buClr>
                <a:schemeClr val="accent1"/>
              </a:buClr>
              <a:defRPr>
                <a:solidFill>
                  <a:schemeClr val="tx2"/>
                </a:solidFill>
              </a:defRPr>
            </a:lvl2pPr>
            <a:lvl3pPr>
              <a:buClr>
                <a:schemeClr val="accent1"/>
              </a:buClr>
              <a:defRPr>
                <a:solidFill>
                  <a:schemeClr val="tx2"/>
                </a:solidFill>
              </a:defRPr>
            </a:lvl3pPr>
            <a:lvl4pPr>
              <a:buClr>
                <a:schemeClr val="accent1"/>
              </a:buClr>
              <a:defRPr>
                <a:solidFill>
                  <a:schemeClr val="tx2"/>
                </a:solidFill>
              </a:defRPr>
            </a:lvl4pPr>
            <a:lvl5pPr>
              <a:buClr>
                <a:schemeClr val="accent1"/>
              </a:buClr>
              <a:defRPr>
                <a:solidFill>
                  <a:schemeClr val="tx2"/>
                </a:solidFill>
              </a:defRPr>
            </a:lvl5p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6" name="Označba mesta številke diapozitiva 5"/>
          <p:cNvSpPr>
            <a:spLocks noGrp="1"/>
          </p:cNvSpPr>
          <p:nvPr>
            <p:ph type="sldNum" sz="quarter" idx="12"/>
          </p:nvPr>
        </p:nvSpPr>
        <p:spPr/>
        <p:txBody>
          <a:bodyPr/>
          <a:lstStyle/>
          <a:p>
            <a:fld id="{FBD08824-1C38-4FFE-B8D8-BE926AA864D3}" type="slidenum">
              <a:rPr lang="sl-SI" smtClean="0"/>
              <a:t>‹#›</a:t>
            </a:fld>
            <a:endParaRPr lang="sl-SI"/>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75" y="86410"/>
            <a:ext cx="1181731" cy="817402"/>
          </a:xfrm>
          <a:prstGeom prst="rect">
            <a:avLst/>
          </a:prstGeom>
        </p:spPr>
      </p:pic>
    </p:spTree>
    <p:extLst>
      <p:ext uri="{BB962C8B-B14F-4D97-AF65-F5344CB8AC3E}">
        <p14:creationId xmlns:p14="http://schemas.microsoft.com/office/powerpoint/2010/main" val="282977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95325" y="692151"/>
            <a:ext cx="10801350" cy="1022350"/>
          </a:xfrm>
          <a:prstGeom prst="rect">
            <a:avLst/>
          </a:prstGeom>
        </p:spPr>
        <p:txBody>
          <a:bodyPr lIns="0" tIns="0" rIns="0" bIns="0"/>
          <a:lstStyle>
            <a:lvl1pPr>
              <a:defRPr sz="2800" b="1">
                <a:solidFill>
                  <a:schemeClr val="accent1"/>
                </a:solidFill>
              </a:defRPr>
            </a:lvl1pPr>
          </a:lstStyle>
          <a:p>
            <a:r>
              <a:rPr lang="sl-SI" dirty="0"/>
              <a:t>Uredite slog naslova matrice</a:t>
            </a:r>
          </a:p>
        </p:txBody>
      </p:sp>
      <p:sp>
        <p:nvSpPr>
          <p:cNvPr id="3" name="Označba mesta vsebine 2"/>
          <p:cNvSpPr>
            <a:spLocks noGrp="1"/>
          </p:cNvSpPr>
          <p:nvPr>
            <p:ph idx="1"/>
          </p:nvPr>
        </p:nvSpPr>
        <p:spPr>
          <a:xfrm>
            <a:off x="695325" y="1714501"/>
            <a:ext cx="10801350" cy="4462462"/>
          </a:xfrm>
          <a:prstGeom prst="rect">
            <a:avLst/>
          </a:prstGeom>
        </p:spPr>
        <p:txBody>
          <a:bodyPr/>
          <a:lstStyle>
            <a:lvl1pPr>
              <a:buClr>
                <a:schemeClr val="accent1"/>
              </a:buClr>
              <a:defRPr>
                <a:solidFill>
                  <a:schemeClr val="tx2"/>
                </a:solidFill>
              </a:defRPr>
            </a:lvl1pPr>
            <a:lvl2pPr>
              <a:buClr>
                <a:schemeClr val="accent1"/>
              </a:buClr>
              <a:defRPr>
                <a:solidFill>
                  <a:schemeClr val="tx2"/>
                </a:solidFill>
              </a:defRPr>
            </a:lvl2pPr>
            <a:lvl3pPr>
              <a:buClr>
                <a:schemeClr val="accent1"/>
              </a:buClr>
              <a:defRPr>
                <a:solidFill>
                  <a:schemeClr val="tx2"/>
                </a:solidFill>
              </a:defRPr>
            </a:lvl3pPr>
            <a:lvl4pPr>
              <a:buClr>
                <a:schemeClr val="accent1"/>
              </a:buClr>
              <a:defRPr>
                <a:solidFill>
                  <a:schemeClr val="tx2"/>
                </a:solidFill>
              </a:defRPr>
            </a:lvl4pPr>
            <a:lvl5pPr>
              <a:buClr>
                <a:schemeClr val="accent1"/>
              </a:buClr>
              <a:defRPr>
                <a:solidFill>
                  <a:schemeClr val="tx2"/>
                </a:solidFill>
              </a:defRPr>
            </a:lvl5p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6" name="Označba mesta številke diapozitiva 5"/>
          <p:cNvSpPr>
            <a:spLocks noGrp="1"/>
          </p:cNvSpPr>
          <p:nvPr>
            <p:ph type="sldNum" sz="quarter" idx="12"/>
          </p:nvPr>
        </p:nvSpPr>
        <p:spPr/>
        <p:txBody>
          <a:bodyPr/>
          <a:lstStyle/>
          <a:p>
            <a:fld id="{FBD08824-1C38-4FFE-B8D8-BE926AA864D3}" type="slidenum">
              <a:rPr lang="sl-SI" smtClean="0"/>
              <a:t>‹#›</a:t>
            </a:fld>
            <a:endParaRPr lang="sl-SI"/>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75" y="86410"/>
            <a:ext cx="1181731" cy="817402"/>
          </a:xfrm>
          <a:prstGeom prst="rect">
            <a:avLst/>
          </a:prstGeom>
        </p:spPr>
      </p:pic>
    </p:spTree>
    <p:extLst>
      <p:ext uri="{BB962C8B-B14F-4D97-AF65-F5344CB8AC3E}">
        <p14:creationId xmlns:p14="http://schemas.microsoft.com/office/powerpoint/2010/main" val="219829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0517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Označba mesta številke diapozitiva 5"/>
          <p:cNvSpPr>
            <a:spLocks noGrp="1"/>
          </p:cNvSpPr>
          <p:nvPr>
            <p:ph type="sldNum" sz="quarter" idx="4"/>
          </p:nvPr>
        </p:nvSpPr>
        <p:spPr>
          <a:xfrm>
            <a:off x="11140068" y="5858782"/>
            <a:ext cx="716970" cy="665843"/>
          </a:xfrm>
          <a:prstGeom prst="rect">
            <a:avLst/>
          </a:prstGeom>
        </p:spPr>
        <p:txBody>
          <a:bodyPr vert="horz" lIns="0" tIns="0" rIns="0" bIns="0" rtlCol="0" anchor="b"/>
          <a:lstStyle>
            <a:lvl1pPr algn="r">
              <a:defRPr sz="1200" i="0">
                <a:solidFill>
                  <a:schemeClr val="tx2"/>
                </a:solidFill>
              </a:defRPr>
            </a:lvl1pPr>
          </a:lstStyle>
          <a:p>
            <a:fld id="{FBD08824-1C38-4FFE-B8D8-BE926AA864D3}" type="slidenum">
              <a:rPr lang="sl-SI" smtClean="0"/>
              <a:pPr/>
              <a:t>‹#›</a:t>
            </a:fld>
            <a:r>
              <a:rPr lang="sl-SI"/>
              <a:t>   </a:t>
            </a:r>
            <a:endParaRPr lang="sl-SI" dirty="0"/>
          </a:p>
        </p:txBody>
      </p:sp>
    </p:spTree>
    <p:extLst>
      <p:ext uri="{BB962C8B-B14F-4D97-AF65-F5344CB8AC3E}">
        <p14:creationId xmlns:p14="http://schemas.microsoft.com/office/powerpoint/2010/main" val="320146707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8" r:id="rId5"/>
    <p:sldLayoutId id="214748365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84" userDrawn="1">
          <p15:clr>
            <a:srgbClr val="F26B43"/>
          </p15:clr>
        </p15:guide>
        <p15:guide id="3" pos="3840" userDrawn="1">
          <p15:clr>
            <a:srgbClr val="F26B43"/>
          </p15:clr>
        </p15:guide>
        <p15:guide id="6" pos="438" userDrawn="1">
          <p15:clr>
            <a:srgbClr val="F26B43"/>
          </p15:clr>
        </p15:guide>
        <p15:guide id="7" pos="7242" userDrawn="1">
          <p15:clr>
            <a:srgbClr val="F26B43"/>
          </p15:clr>
        </p15:guide>
        <p15:guide id="9" orient="horz" pos="436" userDrawn="1">
          <p15:clr>
            <a:srgbClr val="F26B43"/>
          </p15:clr>
        </p15:guide>
        <p15:guide id="10" orient="horz" pos="86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portal.evs.gov.si/prijava/"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mailto:referat.podiplomski@pf.uni-lj.si"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i="1" dirty="0" err="1">
                <a:solidFill>
                  <a:schemeClr val="tx1"/>
                </a:solidFill>
              </a:rPr>
              <a:t>Interdisciplinary</a:t>
            </a:r>
            <a:r>
              <a:rPr lang="sl-SI" i="1" dirty="0">
                <a:solidFill>
                  <a:schemeClr val="tx1"/>
                </a:solidFill>
              </a:rPr>
              <a:t> </a:t>
            </a:r>
            <a:r>
              <a:rPr lang="sl-SI" i="1" dirty="0" err="1">
                <a:solidFill>
                  <a:schemeClr val="tx1"/>
                </a:solidFill>
              </a:rPr>
              <a:t>Doctoral</a:t>
            </a:r>
            <a:r>
              <a:rPr lang="sl-SI" i="1" dirty="0">
                <a:solidFill>
                  <a:schemeClr val="tx1"/>
                </a:solidFill>
              </a:rPr>
              <a:t> </a:t>
            </a:r>
            <a:r>
              <a:rPr lang="sl-SI" i="1" dirty="0" err="1">
                <a:solidFill>
                  <a:schemeClr val="tx1"/>
                </a:solidFill>
              </a:rPr>
              <a:t>Programme</a:t>
            </a:r>
            <a:r>
              <a:rPr lang="sl-SI" i="1" dirty="0">
                <a:solidFill>
                  <a:schemeClr val="tx1"/>
                </a:solidFill>
              </a:rPr>
              <a:t> in </a:t>
            </a:r>
            <a:r>
              <a:rPr lang="sl-SI" i="1" dirty="0" err="1">
                <a:solidFill>
                  <a:schemeClr val="tx1"/>
                </a:solidFill>
              </a:rPr>
              <a:t>Enviromental</a:t>
            </a:r>
            <a:r>
              <a:rPr lang="sl-SI" i="1" dirty="0">
                <a:solidFill>
                  <a:schemeClr val="tx1"/>
                </a:solidFill>
              </a:rPr>
              <a:t> </a:t>
            </a:r>
            <a:r>
              <a:rPr lang="sl-SI" i="1" dirty="0" err="1">
                <a:solidFill>
                  <a:schemeClr val="tx1"/>
                </a:solidFill>
              </a:rPr>
              <a:t>Protection</a:t>
            </a:r>
            <a:endParaRPr lang="sl-SI" i="1" dirty="0">
              <a:solidFill>
                <a:schemeClr val="tx1"/>
              </a:solidFill>
            </a:endParaRPr>
          </a:p>
        </p:txBody>
      </p:sp>
      <p:sp>
        <p:nvSpPr>
          <p:cNvPr id="9" name="Podnaslov 8">
            <a:extLst>
              <a:ext uri="{FF2B5EF4-FFF2-40B4-BE49-F238E27FC236}">
                <a16:creationId xmlns:a16="http://schemas.microsoft.com/office/drawing/2014/main" id="{6829514D-4F33-8EBC-6F7B-342659DEEA90}"/>
              </a:ext>
            </a:extLst>
          </p:cNvPr>
          <p:cNvSpPr>
            <a:spLocks noGrp="1"/>
          </p:cNvSpPr>
          <p:nvPr>
            <p:ph type="subTitle" idx="1"/>
          </p:nvPr>
        </p:nvSpPr>
        <p:spPr/>
        <p:txBody>
          <a:bodyPr/>
          <a:lstStyle/>
          <a:p>
            <a:endParaRPr lang="sl-SI" b="1" dirty="0">
              <a:solidFill>
                <a:schemeClr val="accent2"/>
              </a:solidFill>
            </a:endParaRPr>
          </a:p>
          <a:p>
            <a:endParaRPr lang="sl-SI" b="1" dirty="0">
              <a:solidFill>
                <a:schemeClr val="accent2"/>
              </a:solidFill>
            </a:endParaRPr>
          </a:p>
          <a:p>
            <a:r>
              <a:rPr lang="sl-SI" b="1" dirty="0" err="1">
                <a:solidFill>
                  <a:schemeClr val="accent2"/>
                </a:solidFill>
              </a:rPr>
              <a:t>Information</a:t>
            </a:r>
            <a:r>
              <a:rPr lang="sl-SI" b="1" dirty="0">
                <a:solidFill>
                  <a:schemeClr val="accent2"/>
                </a:solidFill>
              </a:rPr>
              <a:t> </a:t>
            </a:r>
            <a:r>
              <a:rPr lang="sl-SI" b="1" dirty="0" err="1">
                <a:solidFill>
                  <a:schemeClr val="accent2"/>
                </a:solidFill>
              </a:rPr>
              <a:t>Day</a:t>
            </a:r>
            <a:r>
              <a:rPr lang="sl-SI" b="1" dirty="0">
                <a:solidFill>
                  <a:schemeClr val="accent2"/>
                </a:solidFill>
              </a:rPr>
              <a:t>, </a:t>
            </a:r>
            <a:r>
              <a:rPr lang="sl-SI" b="1" dirty="0" err="1">
                <a:solidFill>
                  <a:schemeClr val="accent2"/>
                </a:solidFill>
              </a:rPr>
              <a:t>May</a:t>
            </a:r>
            <a:r>
              <a:rPr lang="sl-SI" b="1" dirty="0">
                <a:solidFill>
                  <a:schemeClr val="accent2"/>
                </a:solidFill>
              </a:rPr>
              <a:t> 15 2024 at 17.00, UL PF</a:t>
            </a:r>
          </a:p>
        </p:txBody>
      </p:sp>
    </p:spTree>
    <p:extLst>
      <p:ext uri="{BB962C8B-B14F-4D97-AF65-F5344CB8AC3E}">
        <p14:creationId xmlns:p14="http://schemas.microsoft.com/office/powerpoint/2010/main" val="428708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a:noFill/>
          </a:ln>
        </p:spPr>
        <p:txBody>
          <a:bodyPr/>
          <a:lstStyle/>
          <a:p>
            <a:r>
              <a:rPr lang="sl-SI" dirty="0" err="1">
                <a:solidFill>
                  <a:schemeClr val="accent2"/>
                </a:solidFill>
              </a:rPr>
              <a:t>Faculties</a:t>
            </a:r>
            <a:endParaRPr lang="sl-SI" dirty="0">
              <a:solidFill>
                <a:schemeClr val="accent2"/>
              </a:solidFill>
            </a:endParaRPr>
          </a:p>
        </p:txBody>
      </p:sp>
      <p:sp>
        <p:nvSpPr>
          <p:cNvPr id="3" name="Označba mesta vsebine 2"/>
          <p:cNvSpPr>
            <a:spLocks noGrp="1"/>
          </p:cNvSpPr>
          <p:nvPr>
            <p:ph idx="1"/>
          </p:nvPr>
        </p:nvSpPr>
        <p:spPr/>
        <p:txBody>
          <a:bodyPr/>
          <a:lstStyle/>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Biotechnical Faculty</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School of Economics and Business</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Social Sciences</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Civil Engineering and Geodesy</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Chemistry and Chemical Technology</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Mathematics and Physics</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Maritime Studies and Transport</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Mechanical Engineering</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Arts</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Medicine</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Natural Sciences and Engineering</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Faculty of Law </a:t>
            </a:r>
          </a:p>
          <a:p>
            <a:pPr marL="533400" marR="0" lvl="0" indent="-361950" algn="l" defTabSz="914400" rtl="0" eaLnBrk="0" fontAlgn="base" latinLnBrk="0" hangingPunct="0">
              <a:lnSpc>
                <a:spcPct val="100000"/>
              </a:lnSpc>
              <a:spcBef>
                <a:spcPts val="800"/>
              </a:spcBef>
              <a:spcAft>
                <a:spcPct val="0"/>
              </a:spcAft>
              <a:buClr>
                <a:srgbClr val="E03127"/>
              </a:buClr>
              <a:buSzPct val="100000"/>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Veterinary Faculty</a:t>
            </a:r>
          </a:p>
          <a:p>
            <a:pPr>
              <a:buSzPct val="100000"/>
            </a:pPr>
            <a:endParaRPr lang="sl-SI" dirty="0"/>
          </a:p>
        </p:txBody>
      </p:sp>
    </p:spTree>
    <p:extLst>
      <p:ext uri="{BB962C8B-B14F-4D97-AF65-F5344CB8AC3E}">
        <p14:creationId xmlns:p14="http://schemas.microsoft.com/office/powerpoint/2010/main" val="397504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l-SI" sz="4000" b="1" dirty="0" err="1">
                <a:solidFill>
                  <a:schemeClr val="accent2"/>
                </a:solidFill>
              </a:rPr>
              <a:t>The</a:t>
            </a:r>
            <a:r>
              <a:rPr lang="sl-SI" sz="4000" b="1" dirty="0">
                <a:solidFill>
                  <a:schemeClr val="accent2"/>
                </a:solidFill>
              </a:rPr>
              <a:t> </a:t>
            </a:r>
            <a:r>
              <a:rPr lang="sl-SI" sz="4000" b="1" dirty="0" err="1">
                <a:solidFill>
                  <a:schemeClr val="accent2"/>
                </a:solidFill>
              </a:rPr>
              <a:t>basic</a:t>
            </a:r>
            <a:r>
              <a:rPr lang="sl-SI" sz="4000" b="1" dirty="0">
                <a:solidFill>
                  <a:schemeClr val="accent2"/>
                </a:solidFill>
              </a:rPr>
              <a:t> </a:t>
            </a:r>
            <a:r>
              <a:rPr lang="sl-SI" sz="4000" b="1" dirty="0" err="1">
                <a:solidFill>
                  <a:schemeClr val="accent2"/>
                </a:solidFill>
              </a:rPr>
              <a:t>programme</a:t>
            </a:r>
            <a:r>
              <a:rPr lang="sl-SI" sz="4000" b="1" dirty="0">
                <a:solidFill>
                  <a:schemeClr val="accent2"/>
                </a:solidFill>
              </a:rPr>
              <a:t> </a:t>
            </a:r>
            <a:r>
              <a:rPr lang="sl-SI" sz="4000" b="1" dirty="0" err="1">
                <a:solidFill>
                  <a:schemeClr val="accent2"/>
                </a:solidFill>
              </a:rPr>
              <a:t>goals</a:t>
            </a:r>
            <a:endParaRPr lang="sl-SI" sz="4000" dirty="0">
              <a:solidFill>
                <a:schemeClr val="accent2"/>
              </a:solidFill>
            </a:endParaRPr>
          </a:p>
        </p:txBody>
      </p:sp>
      <p:sp>
        <p:nvSpPr>
          <p:cNvPr id="5" name="Označba mesta vsebine 4"/>
          <p:cNvSpPr>
            <a:spLocks noGrp="1"/>
          </p:cNvSpPr>
          <p:nvPr>
            <p:ph idx="1"/>
          </p:nvPr>
        </p:nvSpPr>
        <p:spPr/>
        <p:txBody>
          <a:bodyPr/>
          <a:lstStyle/>
          <a:p>
            <a:pPr marL="636587" marR="0" lvl="1" indent="-457200" algn="l" defTabSz="914400" rtl="0" eaLnBrk="0" fontAlgn="base" latinLnBrk="0" hangingPunct="0">
              <a:lnSpc>
                <a:spcPct val="100000"/>
              </a:lnSpc>
              <a:spcBef>
                <a:spcPts val="700"/>
              </a:spcBef>
              <a:spcAft>
                <a:spcPct val="0"/>
              </a:spcAft>
              <a:buClr>
                <a:srgbClr val="E03127"/>
              </a:buClr>
              <a:buSzPct val="100000"/>
              <a:tabLst/>
              <a:defRPr/>
            </a:pPr>
            <a:r>
              <a:rPr kumimoji="0" lang="en-US" sz="2800" b="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The goal of the </a:t>
            </a:r>
            <a:r>
              <a:rPr kumimoji="0" lang="en-US" sz="2800" b="0" i="0" u="none" strike="noStrike" kern="0" cap="none" spc="0" normalizeH="0" baseline="0" noProof="0" dirty="0" err="1">
                <a:ln>
                  <a:noFill/>
                </a:ln>
                <a:solidFill>
                  <a:srgbClr val="000000"/>
                </a:solidFill>
                <a:effectLst/>
                <a:uLnTx/>
                <a:uFillTx/>
                <a:latin typeface="Arial" panose="020B0604020202020204" pitchFamily="34" charset="0"/>
                <a:sym typeface="Garamond" panose="02020404030301010803" pitchFamily="18" charset="0"/>
              </a:rPr>
              <a:t>programme</a:t>
            </a:r>
            <a:r>
              <a:rPr kumimoji="0" lang="en-US" sz="2800" b="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 is to qualify doctoral candidates in scientific thinking and in solving the demanding scientific problems in the area of environmental protection with an interdisciplinary approach.</a:t>
            </a:r>
          </a:p>
          <a:p>
            <a:pPr marL="636587" marR="0" lvl="1" indent="-457200" algn="l" defTabSz="914400" rtl="0" eaLnBrk="0" fontAlgn="base" latinLnBrk="0" hangingPunct="0">
              <a:lnSpc>
                <a:spcPct val="100000"/>
              </a:lnSpc>
              <a:spcBef>
                <a:spcPts val="700"/>
              </a:spcBef>
              <a:spcAft>
                <a:spcPct val="0"/>
              </a:spcAft>
              <a:buClr>
                <a:srgbClr val="E03127"/>
              </a:buClr>
              <a:buSzPct val="100000"/>
              <a:tabLst/>
              <a:defRPr/>
            </a:pPr>
            <a:endParaRPr kumimoji="0" lang="sl-SI" sz="2800" b="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endParaRPr>
          </a:p>
          <a:p>
            <a:pPr marL="636587" marR="0" lvl="1" indent="-457200" algn="l" defTabSz="914400" rtl="0" eaLnBrk="0" fontAlgn="base" latinLnBrk="0" hangingPunct="0">
              <a:lnSpc>
                <a:spcPct val="100000"/>
              </a:lnSpc>
              <a:spcBef>
                <a:spcPts val="700"/>
              </a:spcBef>
              <a:spcAft>
                <a:spcPct val="0"/>
              </a:spcAft>
              <a:buClr>
                <a:srgbClr val="E03127"/>
              </a:buClr>
              <a:buSzPct val="100000"/>
              <a:tabLst/>
              <a:defRPr/>
            </a:pPr>
            <a:r>
              <a:rPr kumimoji="0" lang="en-US" sz="2800" b="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Doctoral graduates will be qualified for creative and independent research work and for solving scientific problems. They will be able to critically assess research results and capable of transferring new knowledge into practice.</a:t>
            </a:r>
          </a:p>
          <a:p>
            <a:pPr>
              <a:buSzPct val="100000"/>
            </a:pPr>
            <a:endParaRPr lang="sl-SI" dirty="0"/>
          </a:p>
        </p:txBody>
      </p:sp>
    </p:spTree>
    <p:extLst>
      <p:ext uri="{BB962C8B-B14F-4D97-AF65-F5344CB8AC3E}">
        <p14:creationId xmlns:p14="http://schemas.microsoft.com/office/powerpoint/2010/main" val="191687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l-SI" sz="4000" b="1" dirty="0" err="1">
                <a:solidFill>
                  <a:schemeClr val="accent2"/>
                </a:solidFill>
              </a:rPr>
              <a:t>Admission</a:t>
            </a:r>
            <a:r>
              <a:rPr lang="sl-SI" sz="4000" b="1" dirty="0">
                <a:solidFill>
                  <a:schemeClr val="accent2"/>
                </a:solidFill>
              </a:rPr>
              <a:t> </a:t>
            </a:r>
            <a:r>
              <a:rPr lang="sl-SI" sz="4000" b="1" dirty="0" err="1">
                <a:solidFill>
                  <a:schemeClr val="accent2"/>
                </a:solidFill>
              </a:rPr>
              <a:t>requirements</a:t>
            </a:r>
            <a:endParaRPr lang="sl-SI" sz="4000" dirty="0">
              <a:solidFill>
                <a:schemeClr val="accent2"/>
              </a:solidFill>
            </a:endParaRPr>
          </a:p>
        </p:txBody>
      </p:sp>
      <p:sp>
        <p:nvSpPr>
          <p:cNvPr id="5" name="Označba mesta vsebine 4"/>
          <p:cNvSpPr>
            <a:spLocks noGrp="1"/>
          </p:cNvSpPr>
          <p:nvPr>
            <p:ph idx="1"/>
          </p:nvPr>
        </p:nvSpPr>
        <p:spPr/>
        <p:txBody>
          <a:bodyPr/>
          <a:lstStyle/>
          <a:p>
            <a:pPr marL="266700" indent="0">
              <a:buNone/>
              <a:defRPr/>
            </a:pPr>
            <a:r>
              <a:rPr lang="en-GB" sz="2000" b="1" dirty="0">
                <a:solidFill>
                  <a:schemeClr val="tx1"/>
                </a:solidFill>
              </a:rPr>
              <a:t>Graduates of:</a:t>
            </a:r>
          </a:p>
          <a:p>
            <a:pPr>
              <a:buClr>
                <a:srgbClr val="FF0000"/>
              </a:buClr>
              <a:defRPr/>
            </a:pPr>
            <a:r>
              <a:rPr lang="en-GB" sz="2000" dirty="0">
                <a:solidFill>
                  <a:schemeClr val="tx1"/>
                </a:solidFill>
              </a:rPr>
              <a:t> Second cycle study programmes.</a:t>
            </a:r>
          </a:p>
          <a:p>
            <a:pPr>
              <a:buClr>
                <a:srgbClr val="FF0000"/>
              </a:buClr>
              <a:defRPr/>
            </a:pPr>
            <a:r>
              <a:rPr lang="en-GB" sz="2000" dirty="0">
                <a:solidFill>
                  <a:schemeClr val="tx1"/>
                </a:solidFill>
              </a:rPr>
              <a:t> Study programmes evaluated with at least 300 credits.</a:t>
            </a:r>
          </a:p>
          <a:p>
            <a:pPr>
              <a:buClr>
                <a:srgbClr val="FF0000"/>
              </a:buClr>
              <a:defRPr/>
            </a:pPr>
            <a:r>
              <a:rPr lang="en-GB" sz="2000" dirty="0">
                <a:solidFill>
                  <a:schemeClr val="tx1"/>
                </a:solidFill>
              </a:rPr>
              <a:t> Study programmes leading to specialisation provided that candidates have previously completed a higher education professional study programme. The Programme Council will specify additional entry requirements for candidates in individual areas amounting from 30 to 60 credits.</a:t>
            </a:r>
          </a:p>
          <a:p>
            <a:pPr>
              <a:buClr>
                <a:srgbClr val="FF0000"/>
              </a:buClr>
              <a:defRPr/>
            </a:pPr>
            <a:r>
              <a:rPr lang="en-GB" sz="2000" dirty="0">
                <a:solidFill>
                  <a:schemeClr val="tx1"/>
                </a:solidFill>
              </a:rPr>
              <a:t> Study programmes leading to a master of science or to specialisation after completing an academic study programme. 60 credits of study obligations will be recognised to such candidates.</a:t>
            </a:r>
          </a:p>
          <a:p>
            <a:pPr>
              <a:buClr>
                <a:srgbClr val="FF0000"/>
              </a:buClr>
              <a:defRPr/>
            </a:pPr>
            <a:r>
              <a:rPr lang="en-GB" sz="2000" dirty="0">
                <a:solidFill>
                  <a:schemeClr val="tx1"/>
                </a:solidFill>
              </a:rPr>
              <a:t> Academic study programmes. </a:t>
            </a:r>
          </a:p>
          <a:p>
            <a:pPr>
              <a:defRPr/>
            </a:pPr>
            <a:r>
              <a:rPr lang="en-GB" sz="2000" i="1" dirty="0">
                <a:solidFill>
                  <a:schemeClr val="tx1"/>
                </a:solidFill>
              </a:rPr>
              <a:t>Candidates with foreign qualifications are obliged to acquire a decision on recognition of foreign education. The recognition procedure is a part of the enrolment procedure. </a:t>
            </a:r>
          </a:p>
          <a:p>
            <a:endParaRPr lang="en-GB" dirty="0">
              <a:solidFill>
                <a:schemeClr val="tx1"/>
              </a:solidFill>
            </a:endParaRPr>
          </a:p>
        </p:txBody>
      </p:sp>
    </p:spTree>
    <p:extLst>
      <p:ext uri="{BB962C8B-B14F-4D97-AF65-F5344CB8AC3E}">
        <p14:creationId xmlns:p14="http://schemas.microsoft.com/office/powerpoint/2010/main" val="3417681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l-SI" sz="4000" b="1" dirty="0" err="1">
                <a:solidFill>
                  <a:schemeClr val="accent2"/>
                </a:solidFill>
              </a:rPr>
              <a:t>About</a:t>
            </a:r>
            <a:r>
              <a:rPr lang="sl-SI" sz="4000" b="1" dirty="0">
                <a:solidFill>
                  <a:schemeClr val="accent2"/>
                </a:solidFill>
              </a:rPr>
              <a:t> </a:t>
            </a:r>
            <a:r>
              <a:rPr lang="sl-SI" sz="4000" b="1" dirty="0" err="1">
                <a:solidFill>
                  <a:schemeClr val="accent2"/>
                </a:solidFill>
              </a:rPr>
              <a:t>the</a:t>
            </a:r>
            <a:r>
              <a:rPr lang="sl-SI" sz="4000" b="1" dirty="0">
                <a:solidFill>
                  <a:schemeClr val="accent2"/>
                </a:solidFill>
              </a:rPr>
              <a:t> </a:t>
            </a:r>
            <a:r>
              <a:rPr lang="sl-SI" sz="4000" b="1" dirty="0" err="1">
                <a:solidFill>
                  <a:schemeClr val="accent2"/>
                </a:solidFill>
              </a:rPr>
              <a:t>programme</a:t>
            </a:r>
            <a:endParaRPr lang="sl-SI" sz="4000" dirty="0">
              <a:solidFill>
                <a:schemeClr val="accent2"/>
              </a:solidFill>
            </a:endParaRPr>
          </a:p>
        </p:txBody>
      </p:sp>
      <p:sp>
        <p:nvSpPr>
          <p:cNvPr id="5" name="Označba mesta vsebine 4"/>
          <p:cNvSpPr>
            <a:spLocks noGrp="1"/>
          </p:cNvSpPr>
          <p:nvPr>
            <p:ph idx="1"/>
          </p:nvPr>
        </p:nvSpPr>
        <p:spPr/>
        <p:txBody>
          <a:bodyPr/>
          <a:lstStyle/>
          <a:p>
            <a:pPr eaLnBrk="0" fontAlgn="base" hangingPunct="0">
              <a:lnSpc>
                <a:spcPct val="100000"/>
              </a:lnSpc>
              <a:spcBef>
                <a:spcPts val="800"/>
              </a:spcBef>
              <a:spcAft>
                <a:spcPct val="0"/>
              </a:spcAft>
              <a:buClr>
                <a:srgbClr val="E03127"/>
              </a:buClr>
              <a:buSzPct val="100000"/>
              <a:defRPr/>
            </a:pPr>
            <a:r>
              <a:rPr kumimoji="0" lang="en-US" sz="2400" b="1"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Scientific title</a:t>
            </a:r>
            <a:r>
              <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a:t>
            </a:r>
          </a:p>
          <a:p>
            <a:pPr marL="0" marR="0" lvl="0" indent="0" algn="l" defTabSz="914400" rtl="0" eaLnBrk="0" fontAlgn="base" latinLnBrk="0" hangingPunct="0">
              <a:lnSpc>
                <a:spcPct val="100000"/>
              </a:lnSpc>
              <a:spcBef>
                <a:spcPts val="800"/>
              </a:spcBef>
              <a:spcAft>
                <a:spcPct val="0"/>
              </a:spcAft>
              <a:buClr>
                <a:srgbClr val="E03127"/>
              </a:buClr>
              <a:buSzPct val="100000"/>
              <a:buNone/>
              <a:tabLst/>
              <a:defRPr/>
            </a:pPr>
            <a:r>
              <a:rPr kumimoji="0" lang="sl-SI"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D</a:t>
            </a:r>
            <a:r>
              <a:rPr kumimoji="0" lang="en-US" sz="2400" i="0" u="none" strike="noStrike" kern="0" cap="none" spc="0" normalizeH="0" baseline="0" noProof="0" dirty="0" err="1">
                <a:ln>
                  <a:noFill/>
                </a:ln>
                <a:solidFill>
                  <a:srgbClr val="000000"/>
                </a:solidFill>
                <a:effectLst/>
                <a:uLnTx/>
                <a:uFillTx/>
                <a:latin typeface="Arial" panose="020B0604020202020204" pitchFamily="34" charset="0"/>
                <a:sym typeface="Garamond" panose="02020404030301010803" pitchFamily="18" charset="0"/>
              </a:rPr>
              <a:t>octor</a:t>
            </a:r>
            <a:r>
              <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 of Philosophy, Ph.D.</a:t>
            </a:r>
          </a:p>
          <a:p>
            <a:pPr marR="0" lvl="0" algn="l" defTabSz="914400" rtl="0" eaLnBrk="0" fontAlgn="base" latinLnBrk="0" hangingPunct="0">
              <a:lnSpc>
                <a:spcPct val="100000"/>
              </a:lnSpc>
              <a:spcBef>
                <a:spcPts val="800"/>
              </a:spcBef>
              <a:spcAft>
                <a:spcPct val="0"/>
              </a:spcAft>
              <a:buClr>
                <a:srgbClr val="E03127"/>
              </a:buClr>
              <a:buSzPct val="100000"/>
              <a:tabLst/>
              <a:defRPr/>
            </a:pPr>
            <a:endPar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endParaRPr>
          </a:p>
          <a:p>
            <a:pPr eaLnBrk="0" fontAlgn="base" hangingPunct="0">
              <a:lnSpc>
                <a:spcPct val="100000"/>
              </a:lnSpc>
              <a:spcBef>
                <a:spcPts val="800"/>
              </a:spcBef>
              <a:spcAft>
                <a:spcPct val="0"/>
              </a:spcAft>
              <a:buClr>
                <a:srgbClr val="E03127"/>
              </a:buClr>
              <a:buSzPct val="100000"/>
              <a:defRPr/>
            </a:pPr>
            <a:r>
              <a:rPr kumimoji="0" lang="en-US" sz="2400" b="1"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Official length of the study </a:t>
            </a:r>
            <a:r>
              <a:rPr kumimoji="0" lang="en-US" sz="2400" b="1" i="0" u="none" strike="noStrike" kern="0" cap="none" spc="0" normalizeH="0" baseline="0" noProof="0" dirty="0" err="1">
                <a:ln>
                  <a:noFill/>
                </a:ln>
                <a:solidFill>
                  <a:srgbClr val="000000"/>
                </a:solidFill>
                <a:effectLst/>
                <a:uLnTx/>
                <a:uFillTx/>
                <a:latin typeface="Arial" panose="020B0604020202020204" pitchFamily="34" charset="0"/>
                <a:sym typeface="Garamond" panose="02020404030301010803" pitchFamily="18" charset="0"/>
              </a:rPr>
              <a:t>programme</a:t>
            </a:r>
            <a:r>
              <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a:t>
            </a:r>
          </a:p>
          <a:p>
            <a:pPr marL="0" marR="0" lvl="0" indent="0" algn="l" defTabSz="914400" rtl="0" eaLnBrk="0" fontAlgn="base" latinLnBrk="0" hangingPunct="0">
              <a:lnSpc>
                <a:spcPct val="100000"/>
              </a:lnSpc>
              <a:spcBef>
                <a:spcPts val="800"/>
              </a:spcBef>
              <a:spcAft>
                <a:spcPct val="0"/>
              </a:spcAft>
              <a:buClr>
                <a:srgbClr val="E03127"/>
              </a:buClr>
              <a:buSzPct val="100000"/>
              <a:buNone/>
              <a:tabLst/>
              <a:defRPr/>
            </a:pPr>
            <a:r>
              <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Four years – 240 ECTS</a:t>
            </a:r>
          </a:p>
          <a:p>
            <a:pPr marR="0" lvl="0" algn="l" defTabSz="914400" rtl="0" eaLnBrk="0" fontAlgn="base" latinLnBrk="0" hangingPunct="0">
              <a:lnSpc>
                <a:spcPct val="100000"/>
              </a:lnSpc>
              <a:spcBef>
                <a:spcPts val="800"/>
              </a:spcBef>
              <a:spcAft>
                <a:spcPct val="0"/>
              </a:spcAft>
              <a:buClr>
                <a:srgbClr val="E03127"/>
              </a:buClr>
              <a:buSzPct val="100000"/>
              <a:tabLst/>
              <a:defRPr/>
            </a:pPr>
            <a:endPar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endParaRPr>
          </a:p>
          <a:p>
            <a:pPr eaLnBrk="0" fontAlgn="base" hangingPunct="0">
              <a:lnSpc>
                <a:spcPct val="100000"/>
              </a:lnSpc>
              <a:spcBef>
                <a:spcPts val="800"/>
              </a:spcBef>
              <a:spcAft>
                <a:spcPct val="0"/>
              </a:spcAft>
              <a:buClr>
                <a:srgbClr val="E03127"/>
              </a:buClr>
              <a:buSzPct val="100000"/>
              <a:defRPr/>
            </a:pPr>
            <a:r>
              <a:rPr kumimoji="0" lang="en-US" sz="2400" b="1"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Mode of study</a:t>
            </a:r>
            <a:r>
              <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  </a:t>
            </a:r>
          </a:p>
          <a:p>
            <a:pPr marL="0" marR="0" lvl="0" indent="0" algn="l" defTabSz="914400" rtl="0" eaLnBrk="0" fontAlgn="base" latinLnBrk="0" hangingPunct="0">
              <a:lnSpc>
                <a:spcPct val="100000"/>
              </a:lnSpc>
              <a:spcBef>
                <a:spcPts val="800"/>
              </a:spcBef>
              <a:spcAft>
                <a:spcPct val="0"/>
              </a:spcAft>
              <a:buClr>
                <a:srgbClr val="E03127"/>
              </a:buClr>
              <a:buSzPct val="100000"/>
              <a:buNone/>
              <a:tabLst/>
              <a:defRPr/>
            </a:pPr>
            <a:r>
              <a:rPr kumimoji="0" lang="en-US" sz="240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Part-time </a:t>
            </a:r>
          </a:p>
          <a:p>
            <a:pPr marL="0" indent="0">
              <a:buNone/>
            </a:pPr>
            <a:endParaRPr lang="sl-SI" dirty="0"/>
          </a:p>
        </p:txBody>
      </p:sp>
    </p:spTree>
    <p:extLst>
      <p:ext uri="{BB962C8B-B14F-4D97-AF65-F5344CB8AC3E}">
        <p14:creationId xmlns:p14="http://schemas.microsoft.com/office/powerpoint/2010/main" val="3619656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81FF81-8318-B82D-45A4-0DDE51550CB4}"/>
              </a:ext>
            </a:extLst>
          </p:cNvPr>
          <p:cNvSpPr>
            <a:spLocks noGrp="1"/>
          </p:cNvSpPr>
          <p:nvPr>
            <p:ph type="title"/>
          </p:nvPr>
        </p:nvSpPr>
        <p:spPr/>
        <p:txBody>
          <a:bodyPr/>
          <a:lstStyle/>
          <a:p>
            <a:r>
              <a:rPr lang="sl-SI" sz="4000" b="1" dirty="0" err="1">
                <a:solidFill>
                  <a:schemeClr val="accent2"/>
                </a:solidFill>
              </a:rPr>
              <a:t>Academic</a:t>
            </a:r>
            <a:r>
              <a:rPr lang="sl-SI" sz="4000" b="1" dirty="0">
                <a:solidFill>
                  <a:schemeClr val="accent2"/>
                </a:solidFill>
              </a:rPr>
              <a:t> </a:t>
            </a:r>
            <a:r>
              <a:rPr lang="sl-SI" sz="4000" b="1" dirty="0" err="1">
                <a:solidFill>
                  <a:schemeClr val="accent2"/>
                </a:solidFill>
              </a:rPr>
              <a:t>year</a:t>
            </a:r>
            <a:r>
              <a:rPr lang="sl-SI" sz="4000" b="1" dirty="0">
                <a:solidFill>
                  <a:schemeClr val="accent2"/>
                </a:solidFill>
              </a:rPr>
              <a:t> 2024/2025</a:t>
            </a:r>
            <a:endParaRPr lang="sl-SI" sz="4000" dirty="0">
              <a:solidFill>
                <a:schemeClr val="accent2"/>
              </a:solidFill>
            </a:endParaRPr>
          </a:p>
        </p:txBody>
      </p:sp>
      <p:sp>
        <p:nvSpPr>
          <p:cNvPr id="6" name="Označba mesta vsebine 4">
            <a:extLst>
              <a:ext uri="{FF2B5EF4-FFF2-40B4-BE49-F238E27FC236}">
                <a16:creationId xmlns:a16="http://schemas.microsoft.com/office/drawing/2014/main" id="{D8679FDA-1BBB-4AA2-1E4A-F62ABD390F0C}"/>
              </a:ext>
            </a:extLst>
          </p:cNvPr>
          <p:cNvSpPr txBox="1">
            <a:spLocks/>
          </p:cNvSpPr>
          <p:nvPr/>
        </p:nvSpPr>
        <p:spPr>
          <a:xfrm>
            <a:off x="695325" y="1495586"/>
            <a:ext cx="11108748" cy="5154595"/>
          </a:xfrm>
          <a:prstGeom prst="rect">
            <a:avLst/>
          </a:prstGeom>
        </p:spPr>
        <p:txBody>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defTabSz="914400" rtl="0" eaLnBrk="0" fontAlgn="base" latinLnBrk="0" hangingPunct="0">
              <a:lnSpc>
                <a:spcPct val="100000"/>
              </a:lnSpc>
              <a:spcBef>
                <a:spcPts val="800"/>
              </a:spcBef>
              <a:spcAft>
                <a:spcPct val="0"/>
              </a:spcAft>
              <a:buClr>
                <a:srgbClr val="E03127"/>
              </a:buClr>
              <a:buSzPct val="100000"/>
              <a:tabLst/>
              <a:defRPr/>
            </a:pPr>
            <a:r>
              <a:rPr kumimoji="0" lang="en-GB" sz="2800" b="1"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Places available</a:t>
            </a: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 20</a:t>
            </a:r>
          </a:p>
          <a:p>
            <a:pPr marR="0" lvl="0" algn="l" defTabSz="914400" rtl="0" eaLnBrk="0" fontAlgn="base" latinLnBrk="0" hangingPunct="0">
              <a:lnSpc>
                <a:spcPct val="100000"/>
              </a:lnSpc>
              <a:spcBef>
                <a:spcPts val="800"/>
              </a:spcBef>
              <a:spcAft>
                <a:spcPct val="0"/>
              </a:spcAft>
              <a:buClr>
                <a:srgbClr val="E03127"/>
              </a:buClr>
              <a:buSzPct val="100000"/>
              <a:tabLst/>
              <a:defRPr/>
            </a:pPr>
            <a:endPar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endParaRPr>
          </a:p>
          <a:p>
            <a:pPr marR="0" lvl="0" algn="l" defTabSz="914400" rtl="0" eaLnBrk="0" fontAlgn="base" latinLnBrk="0" hangingPunct="0">
              <a:lnSpc>
                <a:spcPct val="100000"/>
              </a:lnSpc>
              <a:spcBef>
                <a:spcPts val="800"/>
              </a:spcBef>
              <a:spcAft>
                <a:spcPct val="0"/>
              </a:spcAft>
              <a:buClr>
                <a:srgbClr val="E03127"/>
              </a:buClr>
              <a:buSzPct val="100000"/>
              <a:tabLst/>
              <a:defRPr/>
            </a:pP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 </a:t>
            </a:r>
            <a:r>
              <a:rPr kumimoji="0" lang="en-GB" sz="2800" b="1"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Application </a:t>
            </a:r>
            <a:r>
              <a:rPr lang="en-GB" sz="2800" b="1" kern="0" dirty="0">
                <a:solidFill>
                  <a:srgbClr val="000000"/>
                </a:solidFill>
                <a:latin typeface="Arial" panose="020B0604020202020204" pitchFamily="34" charset="0"/>
                <a:sym typeface="Garamond" panose="02020404030301010803" pitchFamily="18" charset="0"/>
              </a:rPr>
              <a:t>D</a:t>
            </a:r>
            <a:r>
              <a:rPr kumimoji="0" lang="en-GB" sz="2800" b="1" i="0" u="none" strike="noStrike" kern="0" cap="none" spc="0" normalizeH="0" baseline="0" noProof="0" dirty="0" err="1">
                <a:ln>
                  <a:noFill/>
                </a:ln>
                <a:solidFill>
                  <a:srgbClr val="000000"/>
                </a:solidFill>
                <a:effectLst/>
                <a:uLnTx/>
                <a:uFillTx/>
                <a:latin typeface="Arial" panose="020B0604020202020204" pitchFamily="34" charset="0"/>
                <a:ea typeface="+mn-ea"/>
                <a:cs typeface="+mn-cs"/>
                <a:sym typeface="Garamond" panose="02020404030301010803" pitchFamily="18" charset="0"/>
              </a:rPr>
              <a:t>eadline</a:t>
            </a: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 August 21, 2024 via web portal </a:t>
            </a:r>
            <a:r>
              <a:rPr kumimoji="0" lang="en-GB" sz="2800" i="0" u="none" strike="noStrike" kern="0" cap="none" spc="0" normalizeH="0" baseline="0" noProof="0" dirty="0" err="1">
                <a:ln>
                  <a:noFill/>
                </a:ln>
                <a:solidFill>
                  <a:srgbClr val="000000"/>
                </a:solidFill>
                <a:effectLst/>
                <a:uLnTx/>
                <a:uFillTx/>
                <a:latin typeface="Arial" panose="020B0604020202020204" pitchFamily="34" charset="0"/>
                <a:ea typeface="+mn-ea"/>
                <a:cs typeface="+mn-cs"/>
                <a:sym typeface="Garamond" panose="02020404030301010803" pitchFamily="18" charset="0"/>
              </a:rPr>
              <a:t>eVŠ</a:t>
            </a: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 </a:t>
            </a: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hlinkClick r:id="rId2"/>
              </a:rPr>
              <a:t>http://portal.evs.gov.si/prijava/</a:t>
            </a:r>
            <a:endPar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endParaRPr>
          </a:p>
          <a:p>
            <a:pPr marR="0" lvl="0" algn="l" defTabSz="914400" rtl="0" eaLnBrk="0" fontAlgn="base" latinLnBrk="0" hangingPunct="0">
              <a:lnSpc>
                <a:spcPct val="100000"/>
              </a:lnSpc>
              <a:spcBef>
                <a:spcPts val="800"/>
              </a:spcBef>
              <a:spcAft>
                <a:spcPct val="0"/>
              </a:spcAft>
              <a:buClr>
                <a:srgbClr val="E03127"/>
              </a:buClr>
              <a:buSzPct val="100000"/>
              <a:tabLst/>
              <a:defRPr/>
            </a:pPr>
            <a:endPar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endParaRPr>
          </a:p>
          <a:p>
            <a:pPr marR="0" lvl="0" algn="l" defTabSz="914400" rtl="0" eaLnBrk="0" fontAlgn="base" latinLnBrk="0" hangingPunct="0">
              <a:lnSpc>
                <a:spcPct val="100000"/>
              </a:lnSpc>
              <a:spcBef>
                <a:spcPts val="800"/>
              </a:spcBef>
              <a:spcAft>
                <a:spcPct val="0"/>
              </a:spcAft>
              <a:buClr>
                <a:srgbClr val="E03127"/>
              </a:buClr>
              <a:buSzPct val="100000"/>
              <a:tabLst/>
              <a:defRPr/>
            </a:pP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 Choose the mentor and co-mentor before enrolment and submit a brief concept of research work</a:t>
            </a:r>
          </a:p>
          <a:p>
            <a:pPr marR="0" lvl="0" algn="l" defTabSz="914400" rtl="0" eaLnBrk="0" fontAlgn="base" latinLnBrk="0" hangingPunct="0">
              <a:lnSpc>
                <a:spcPct val="100000"/>
              </a:lnSpc>
              <a:spcBef>
                <a:spcPts val="800"/>
              </a:spcBef>
              <a:spcAft>
                <a:spcPct val="0"/>
              </a:spcAft>
              <a:buClr>
                <a:srgbClr val="E03127"/>
              </a:buClr>
              <a:buSzPct val="100000"/>
              <a:tabLst/>
              <a:defRPr/>
            </a:pPr>
            <a:endPar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endParaRPr>
          </a:p>
          <a:p>
            <a:pPr marR="0" lvl="0" algn="l" defTabSz="914400" rtl="0" eaLnBrk="0" fontAlgn="base" latinLnBrk="0" hangingPunct="0">
              <a:lnSpc>
                <a:spcPct val="100000"/>
              </a:lnSpc>
              <a:spcBef>
                <a:spcPts val="800"/>
              </a:spcBef>
              <a:spcAft>
                <a:spcPct val="0"/>
              </a:spcAft>
              <a:buClr>
                <a:srgbClr val="E03127"/>
              </a:buClr>
              <a:buSzPct val="100000"/>
              <a:tabLst/>
              <a:defRPr/>
            </a:pP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 </a:t>
            </a:r>
            <a:r>
              <a:rPr kumimoji="0" lang="en-GB" sz="2800" b="1"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Tuition fee</a:t>
            </a:r>
            <a:r>
              <a:rPr kumimoji="0" lang="en-GB" sz="2800" i="0" u="none" strike="noStrike" kern="0" cap="none" spc="0" normalizeH="0" baseline="0" noProof="0" dirty="0">
                <a:ln>
                  <a:noFill/>
                </a:ln>
                <a:solidFill>
                  <a:srgbClr val="000000"/>
                </a:solidFill>
                <a:effectLst/>
                <a:uLnTx/>
                <a:uFillTx/>
                <a:latin typeface="Arial" panose="020B0604020202020204" pitchFamily="34" charset="0"/>
                <a:ea typeface="+mn-ea"/>
                <a:cs typeface="+mn-cs"/>
                <a:sym typeface="Garamond" panose="02020404030301010803" pitchFamily="18" charset="0"/>
              </a:rPr>
              <a:t>: 13.600 EUR for the whole study (3.400 € per year)</a:t>
            </a:r>
            <a:endParaRPr lang="en-GB" dirty="0"/>
          </a:p>
        </p:txBody>
      </p:sp>
    </p:spTree>
    <p:extLst>
      <p:ext uri="{BB962C8B-B14F-4D97-AF65-F5344CB8AC3E}">
        <p14:creationId xmlns:p14="http://schemas.microsoft.com/office/powerpoint/2010/main" val="177183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695324" y="692151"/>
            <a:ext cx="10720273" cy="1022350"/>
          </a:xfrm>
        </p:spPr>
        <p:txBody>
          <a:bodyPr/>
          <a:lstStyle/>
          <a:p>
            <a:r>
              <a:rPr lang="sl-SI" sz="4000" dirty="0" err="1">
                <a:solidFill>
                  <a:schemeClr val="accent2"/>
                </a:solidFill>
              </a:rPr>
              <a:t>Curriculum</a:t>
            </a:r>
            <a:endParaRPr lang="sl-SI" sz="4000" dirty="0">
              <a:solidFill>
                <a:schemeClr val="accent2"/>
              </a:solidFill>
            </a:endParaRPr>
          </a:p>
        </p:txBody>
      </p:sp>
      <p:graphicFrame>
        <p:nvGraphicFramePr>
          <p:cNvPr id="2" name="Označba mesta vsebine 1">
            <a:extLst>
              <a:ext uri="{FF2B5EF4-FFF2-40B4-BE49-F238E27FC236}">
                <a16:creationId xmlns:a16="http://schemas.microsoft.com/office/drawing/2014/main" id="{C39AE492-8E27-6212-6E62-14FDD08D1AA7}"/>
              </a:ext>
            </a:extLst>
          </p:cNvPr>
          <p:cNvGraphicFramePr>
            <a:graphicFrameLocks noGrp="1"/>
          </p:cNvGraphicFramePr>
          <p:nvPr>
            <p:ph idx="1"/>
            <p:extLst>
              <p:ext uri="{D42A27DB-BD31-4B8C-83A1-F6EECF244321}">
                <p14:modId xmlns:p14="http://schemas.microsoft.com/office/powerpoint/2010/main" val="535654124"/>
              </p:ext>
            </p:extLst>
          </p:nvPr>
        </p:nvGraphicFramePr>
        <p:xfrm>
          <a:off x="776402" y="1376363"/>
          <a:ext cx="9388875" cy="5257860"/>
        </p:xfrm>
        <a:graphic>
          <a:graphicData uri="http://schemas.openxmlformats.org/drawingml/2006/table">
            <a:tbl>
              <a:tblPr firstRow="1" bandRow="1">
                <a:tableStyleId>{5C22544A-7EE6-4342-B048-85BDC9FD1C3A}</a:tableStyleId>
              </a:tblPr>
              <a:tblGrid>
                <a:gridCol w="1513060">
                  <a:extLst>
                    <a:ext uri="{9D8B030D-6E8A-4147-A177-3AD203B41FA5}">
                      <a16:colId xmlns:a16="http://schemas.microsoft.com/office/drawing/2014/main" val="2437315536"/>
                    </a:ext>
                  </a:extLst>
                </a:gridCol>
                <a:gridCol w="834159">
                  <a:extLst>
                    <a:ext uri="{9D8B030D-6E8A-4147-A177-3AD203B41FA5}">
                      <a16:colId xmlns:a16="http://schemas.microsoft.com/office/drawing/2014/main" val="3243054054"/>
                    </a:ext>
                  </a:extLst>
                </a:gridCol>
                <a:gridCol w="1491215">
                  <a:extLst>
                    <a:ext uri="{9D8B030D-6E8A-4147-A177-3AD203B41FA5}">
                      <a16:colId xmlns:a16="http://schemas.microsoft.com/office/drawing/2014/main" val="2464201861"/>
                    </a:ext>
                  </a:extLst>
                </a:gridCol>
                <a:gridCol w="823951">
                  <a:extLst>
                    <a:ext uri="{9D8B030D-6E8A-4147-A177-3AD203B41FA5}">
                      <a16:colId xmlns:a16="http://schemas.microsoft.com/office/drawing/2014/main" val="3800826238"/>
                    </a:ext>
                  </a:extLst>
                </a:gridCol>
                <a:gridCol w="1144376">
                  <a:extLst>
                    <a:ext uri="{9D8B030D-6E8A-4147-A177-3AD203B41FA5}">
                      <a16:colId xmlns:a16="http://schemas.microsoft.com/office/drawing/2014/main" val="1429553397"/>
                    </a:ext>
                  </a:extLst>
                </a:gridCol>
                <a:gridCol w="842261">
                  <a:extLst>
                    <a:ext uri="{9D8B030D-6E8A-4147-A177-3AD203B41FA5}">
                      <a16:colId xmlns:a16="http://schemas.microsoft.com/office/drawing/2014/main" val="3780367165"/>
                    </a:ext>
                  </a:extLst>
                </a:gridCol>
                <a:gridCol w="1638747">
                  <a:extLst>
                    <a:ext uri="{9D8B030D-6E8A-4147-A177-3AD203B41FA5}">
                      <a16:colId xmlns:a16="http://schemas.microsoft.com/office/drawing/2014/main" val="742013474"/>
                    </a:ext>
                  </a:extLst>
                </a:gridCol>
                <a:gridCol w="1101106">
                  <a:extLst>
                    <a:ext uri="{9D8B030D-6E8A-4147-A177-3AD203B41FA5}">
                      <a16:colId xmlns:a16="http://schemas.microsoft.com/office/drawing/2014/main" val="3834012143"/>
                    </a:ext>
                  </a:extLst>
                </a:gridCol>
              </a:tblGrid>
              <a:tr h="533406">
                <a:tc>
                  <a:txBody>
                    <a:bodyPr/>
                    <a:lstStyle/>
                    <a:p>
                      <a:r>
                        <a:rPr lang="sl-SI" sz="1400" dirty="0" err="1"/>
                        <a:t>Year</a:t>
                      </a:r>
                      <a:r>
                        <a:rPr lang="sl-SI" sz="1400" dirty="0"/>
                        <a:t> 1</a:t>
                      </a:r>
                    </a:p>
                  </a:txBody>
                  <a:tcPr/>
                </a:tc>
                <a:tc>
                  <a:txBody>
                    <a:bodyPr/>
                    <a:lstStyle/>
                    <a:p>
                      <a:r>
                        <a:rPr lang="sl-SI" sz="1400" dirty="0" err="1"/>
                        <a:t>Credits</a:t>
                      </a:r>
                      <a:endParaRPr lang="sl-SI" sz="1400" dirty="0"/>
                    </a:p>
                  </a:txBody>
                  <a:tcPr/>
                </a:tc>
                <a:tc>
                  <a:txBody>
                    <a:bodyPr/>
                    <a:lstStyle/>
                    <a:p>
                      <a:r>
                        <a:rPr lang="sl-SI" sz="1400" dirty="0" err="1"/>
                        <a:t>Year</a:t>
                      </a:r>
                      <a:r>
                        <a:rPr lang="sl-SI" sz="1400" dirty="0"/>
                        <a:t> 2</a:t>
                      </a:r>
                    </a:p>
                  </a:txBody>
                  <a:tcPr/>
                </a:tc>
                <a:tc>
                  <a:txBody>
                    <a:bodyPr/>
                    <a:lstStyle/>
                    <a:p>
                      <a:r>
                        <a:rPr lang="sl-SI" sz="1400" dirty="0" err="1"/>
                        <a:t>Credits</a:t>
                      </a:r>
                      <a:endParaRPr lang="sl-SI" sz="1400" dirty="0"/>
                    </a:p>
                  </a:txBody>
                  <a:tcPr/>
                </a:tc>
                <a:tc>
                  <a:txBody>
                    <a:bodyPr/>
                    <a:lstStyle/>
                    <a:p>
                      <a:r>
                        <a:rPr lang="sl-SI" sz="1400" dirty="0" err="1"/>
                        <a:t>Year</a:t>
                      </a:r>
                      <a:r>
                        <a:rPr lang="sl-SI" sz="1400" dirty="0"/>
                        <a:t> 3</a:t>
                      </a:r>
                    </a:p>
                  </a:txBody>
                  <a:tcPr/>
                </a:tc>
                <a:tc>
                  <a:txBody>
                    <a:bodyPr/>
                    <a:lstStyle/>
                    <a:p>
                      <a:r>
                        <a:rPr lang="sl-SI" sz="1400" dirty="0" err="1"/>
                        <a:t>Credits</a:t>
                      </a:r>
                      <a:endParaRPr lang="sl-SI" sz="1400" dirty="0"/>
                    </a:p>
                  </a:txBody>
                  <a:tcPr/>
                </a:tc>
                <a:tc>
                  <a:txBody>
                    <a:bodyPr/>
                    <a:lstStyle/>
                    <a:p>
                      <a:r>
                        <a:rPr lang="sl-SI" sz="1400" dirty="0" err="1"/>
                        <a:t>Year</a:t>
                      </a:r>
                      <a:r>
                        <a:rPr lang="sl-SI" sz="1400" dirty="0"/>
                        <a:t> 4</a:t>
                      </a:r>
                    </a:p>
                  </a:txBody>
                  <a:tcPr/>
                </a:tc>
                <a:tc>
                  <a:txBody>
                    <a:bodyPr/>
                    <a:lstStyle/>
                    <a:p>
                      <a:r>
                        <a:rPr lang="sl-SI" sz="1400" dirty="0" err="1"/>
                        <a:t>Credits</a:t>
                      </a:r>
                      <a:endParaRPr lang="sl-SI" sz="1400" dirty="0"/>
                    </a:p>
                  </a:txBody>
                  <a:tcPr/>
                </a:tc>
                <a:extLst>
                  <a:ext uri="{0D108BD9-81ED-4DB2-BD59-A6C34878D82A}">
                    <a16:rowId xmlns:a16="http://schemas.microsoft.com/office/drawing/2014/main" val="2672949013"/>
                  </a:ext>
                </a:extLst>
              </a:tr>
              <a:tr h="990611">
                <a:tc>
                  <a:txBody>
                    <a:bodyPr/>
                    <a:lstStyle/>
                    <a:p>
                      <a:r>
                        <a:rPr lang="sl-SI" sz="1400" dirty="0" err="1"/>
                        <a:t>Obligatory</a:t>
                      </a:r>
                      <a:r>
                        <a:rPr lang="sl-SI" sz="1400" dirty="0"/>
                        <a:t> </a:t>
                      </a:r>
                      <a:r>
                        <a:rPr lang="sl-SI" sz="1400" dirty="0" err="1"/>
                        <a:t>methodological</a:t>
                      </a:r>
                      <a:r>
                        <a:rPr lang="sl-SI" sz="1400" dirty="0"/>
                        <a:t> </a:t>
                      </a:r>
                      <a:r>
                        <a:rPr lang="sl-SI" sz="1400" dirty="0" err="1"/>
                        <a:t>course</a:t>
                      </a:r>
                      <a:r>
                        <a:rPr lang="sl-SI" sz="1400" dirty="0"/>
                        <a:t> </a:t>
                      </a:r>
                    </a:p>
                    <a:p>
                      <a:endParaRPr lang="sl-SI" sz="1400" dirty="0"/>
                    </a:p>
                  </a:txBody>
                  <a:tcPr/>
                </a:tc>
                <a:tc>
                  <a:txBody>
                    <a:bodyPr/>
                    <a:lstStyle/>
                    <a:p>
                      <a:r>
                        <a:rPr lang="sl-SI" sz="1400" dirty="0"/>
                        <a:t>10</a:t>
                      </a:r>
                    </a:p>
                  </a:txBody>
                  <a:tcPr/>
                </a:tc>
                <a:tc>
                  <a:txBody>
                    <a:bodyPr/>
                    <a:lstStyle/>
                    <a:p>
                      <a:r>
                        <a:rPr lang="sl-SI" sz="1400" dirty="0" err="1"/>
                        <a:t>Elective</a:t>
                      </a:r>
                      <a:r>
                        <a:rPr lang="sl-SI" sz="1400" dirty="0"/>
                        <a:t> </a:t>
                      </a:r>
                      <a:r>
                        <a:rPr lang="sl-SI" sz="1400" dirty="0" err="1"/>
                        <a:t>Course</a:t>
                      </a:r>
                      <a:r>
                        <a:rPr lang="sl-SI" sz="1400" dirty="0"/>
                        <a:t> 2</a:t>
                      </a:r>
                    </a:p>
                    <a:p>
                      <a:endParaRPr lang="sl-SI" sz="1400" dirty="0"/>
                    </a:p>
                  </a:txBody>
                  <a:tcPr/>
                </a:tc>
                <a:tc>
                  <a:txBody>
                    <a:bodyPr/>
                    <a:lstStyle/>
                    <a:p>
                      <a:r>
                        <a:rPr lang="sl-SI" sz="1400" dirty="0"/>
                        <a:t>10</a:t>
                      </a:r>
                    </a:p>
                  </a:txBody>
                  <a:tcPr/>
                </a:tc>
                <a:tc>
                  <a:txBody>
                    <a:bodyPr/>
                    <a:lstStyle/>
                    <a:p>
                      <a:r>
                        <a:rPr lang="sl-SI" sz="1400" dirty="0"/>
                        <a:t>IRW 3</a:t>
                      </a:r>
                    </a:p>
                  </a:txBody>
                  <a:tcPr/>
                </a:tc>
                <a:tc>
                  <a:txBody>
                    <a:bodyPr/>
                    <a:lstStyle/>
                    <a:p>
                      <a:r>
                        <a:rPr lang="sl-SI" sz="1400" dirty="0"/>
                        <a:t>60</a:t>
                      </a:r>
                    </a:p>
                  </a:txBody>
                  <a:tcPr/>
                </a:tc>
                <a:tc>
                  <a:txBody>
                    <a:bodyPr/>
                    <a:lstStyle/>
                    <a:p>
                      <a:r>
                        <a:rPr lang="sl-SI" sz="1400" dirty="0"/>
                        <a:t>IRW 4</a:t>
                      </a:r>
                    </a:p>
                  </a:txBody>
                  <a:tcPr/>
                </a:tc>
                <a:tc>
                  <a:txBody>
                    <a:bodyPr/>
                    <a:lstStyle/>
                    <a:p>
                      <a:r>
                        <a:rPr lang="sl-SI" sz="1400" dirty="0"/>
                        <a:t>55</a:t>
                      </a:r>
                    </a:p>
                  </a:txBody>
                  <a:tcPr/>
                </a:tc>
                <a:extLst>
                  <a:ext uri="{0D108BD9-81ED-4DB2-BD59-A6C34878D82A}">
                    <a16:rowId xmlns:a16="http://schemas.microsoft.com/office/drawing/2014/main" val="3248883717"/>
                  </a:ext>
                </a:extLst>
              </a:tr>
              <a:tr h="2362227">
                <a:tc>
                  <a:txBody>
                    <a:bodyPr/>
                    <a:lstStyle/>
                    <a:p>
                      <a:r>
                        <a:rPr lang="sl-SI" sz="1400" dirty="0" err="1"/>
                        <a:t>Core</a:t>
                      </a:r>
                      <a:r>
                        <a:rPr lang="sl-SI" sz="1400" dirty="0"/>
                        <a:t> </a:t>
                      </a:r>
                      <a:r>
                        <a:rPr lang="sl-SI" sz="1400" dirty="0" err="1"/>
                        <a:t>course</a:t>
                      </a:r>
                      <a:r>
                        <a:rPr lang="sl-SI" sz="1400" dirty="0"/>
                        <a:t> 1</a:t>
                      </a:r>
                    </a:p>
                  </a:txBody>
                  <a:tcPr/>
                </a:tc>
                <a:tc>
                  <a:txBody>
                    <a:bodyPr/>
                    <a:lstStyle/>
                    <a:p>
                      <a:r>
                        <a:rPr lang="sl-SI" sz="1400" dirty="0"/>
                        <a:t>10</a:t>
                      </a:r>
                    </a:p>
                  </a:txBody>
                  <a:tcPr/>
                </a:tc>
                <a:tc>
                  <a:txBody>
                    <a:bodyPr/>
                    <a:lstStyle/>
                    <a:p>
                      <a:r>
                        <a:rPr lang="en-US" sz="1400" dirty="0"/>
                        <a:t>Doctoral seminar with presentation of the doctoral dissertation topic</a:t>
                      </a:r>
                    </a:p>
                  </a:txBody>
                  <a:tcPr/>
                </a:tc>
                <a:tc>
                  <a:txBody>
                    <a:bodyPr/>
                    <a:lstStyle/>
                    <a:p>
                      <a:r>
                        <a:rPr lang="sl-SI" sz="1400" dirty="0"/>
                        <a:t>5</a:t>
                      </a:r>
                    </a:p>
                  </a:txBody>
                  <a:tcPr/>
                </a:tc>
                <a:tc>
                  <a:txBody>
                    <a:bodyPr/>
                    <a:lstStyle/>
                    <a:p>
                      <a:endParaRPr lang="sl-SI" sz="1400" dirty="0"/>
                    </a:p>
                  </a:txBody>
                  <a:tcPr/>
                </a:tc>
                <a:tc>
                  <a:txBody>
                    <a:bodyPr/>
                    <a:lstStyle/>
                    <a:p>
                      <a:endParaRPr lang="sl-SI"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Doctoral seminar with presentation of the doctoral dissertation prior to the public </a:t>
                      </a:r>
                      <a:r>
                        <a:rPr lang="en-US" sz="1400" kern="1200" noProof="0" dirty="0" err="1">
                          <a:solidFill>
                            <a:schemeClr val="dk1"/>
                          </a:solidFill>
                          <a:latin typeface="+mn-lt"/>
                          <a:ea typeface="+mn-ea"/>
                          <a:cs typeface="+mn-cs"/>
                        </a:rPr>
                        <a:t>defence</a:t>
                      </a:r>
                      <a:r>
                        <a:rPr lang="en-US" sz="1400" kern="1200" noProof="0" dirty="0">
                          <a:solidFill>
                            <a:schemeClr val="dk1"/>
                          </a:solidFill>
                          <a:latin typeface="+mn-lt"/>
                          <a:ea typeface="+mn-ea"/>
                          <a:cs typeface="+mn-cs"/>
                        </a:rPr>
                        <a:t> and the public </a:t>
                      </a:r>
                      <a:r>
                        <a:rPr lang="en-US" sz="1400" kern="1200" noProof="0" dirty="0" err="1">
                          <a:solidFill>
                            <a:schemeClr val="dk1"/>
                          </a:solidFill>
                          <a:latin typeface="+mn-lt"/>
                          <a:ea typeface="+mn-ea"/>
                          <a:cs typeface="+mn-cs"/>
                        </a:rPr>
                        <a:t>defence</a:t>
                      </a:r>
                      <a:endParaRPr lang="en-US" sz="1400" kern="1200" noProof="0" dirty="0">
                        <a:solidFill>
                          <a:schemeClr val="dk1"/>
                        </a:solidFill>
                        <a:latin typeface="+mn-lt"/>
                        <a:ea typeface="+mn-ea"/>
                        <a:cs typeface="+mn-cs"/>
                      </a:endParaRPr>
                    </a:p>
                    <a:p>
                      <a:pPr marL="0" algn="l" defTabSz="914400" rtl="0" eaLnBrk="1" latinLnBrk="0" hangingPunct="1"/>
                      <a:endParaRPr lang="sl-SI" sz="1400" kern="1200" dirty="0">
                        <a:solidFill>
                          <a:schemeClr val="dk1"/>
                        </a:solidFill>
                        <a:latin typeface="+mn-lt"/>
                        <a:ea typeface="+mn-ea"/>
                        <a:cs typeface="+mn-cs"/>
                      </a:endParaRPr>
                    </a:p>
                  </a:txBody>
                  <a:tcPr/>
                </a:tc>
                <a:tc>
                  <a:txBody>
                    <a:bodyPr/>
                    <a:lstStyle/>
                    <a:p>
                      <a:r>
                        <a:rPr lang="sl-SI" sz="1400" dirty="0"/>
                        <a:t>5</a:t>
                      </a:r>
                    </a:p>
                  </a:txBody>
                  <a:tcPr/>
                </a:tc>
                <a:extLst>
                  <a:ext uri="{0D108BD9-81ED-4DB2-BD59-A6C34878D82A}">
                    <a16:rowId xmlns:a16="http://schemas.microsoft.com/office/drawing/2014/main" val="1321764823"/>
                  </a:ext>
                </a:extLst>
              </a:tr>
              <a:tr h="533406">
                <a:tc>
                  <a:txBody>
                    <a:bodyPr/>
                    <a:lstStyle/>
                    <a:p>
                      <a:r>
                        <a:rPr lang="sl-SI" sz="1400" dirty="0" err="1"/>
                        <a:t>Core</a:t>
                      </a:r>
                      <a:r>
                        <a:rPr lang="sl-SI" sz="1400" dirty="0"/>
                        <a:t> </a:t>
                      </a:r>
                      <a:r>
                        <a:rPr lang="sl-SI" sz="1400" dirty="0" err="1"/>
                        <a:t>Course</a:t>
                      </a:r>
                      <a:r>
                        <a:rPr lang="sl-SI" sz="1400" dirty="0"/>
                        <a:t> 2</a:t>
                      </a:r>
                    </a:p>
                  </a:txBody>
                  <a:tcPr/>
                </a:tc>
                <a:tc>
                  <a:txBody>
                    <a:bodyPr/>
                    <a:lstStyle/>
                    <a:p>
                      <a:r>
                        <a:rPr lang="sl-SI" sz="1400" dirty="0"/>
                        <a:t>10</a:t>
                      </a:r>
                    </a:p>
                  </a:txBody>
                  <a:tcPr/>
                </a:tc>
                <a:tc>
                  <a:txBody>
                    <a:bodyPr/>
                    <a:lstStyle/>
                    <a:p>
                      <a:r>
                        <a:rPr lang="sl-SI" sz="1400" dirty="0"/>
                        <a:t>IRW 2</a:t>
                      </a:r>
                    </a:p>
                  </a:txBody>
                  <a:tcPr/>
                </a:tc>
                <a:tc>
                  <a:txBody>
                    <a:bodyPr/>
                    <a:lstStyle/>
                    <a:p>
                      <a:r>
                        <a:rPr lang="sl-SI" sz="1400" dirty="0"/>
                        <a:t>45</a:t>
                      </a:r>
                    </a:p>
                  </a:txBody>
                  <a:tcPr/>
                </a:tc>
                <a:tc>
                  <a:txBody>
                    <a:bodyPr/>
                    <a:lstStyle/>
                    <a:p>
                      <a:endParaRPr lang="sl-SI" sz="1400"/>
                    </a:p>
                  </a:txBody>
                  <a:tcPr/>
                </a:tc>
                <a:tc>
                  <a:txBody>
                    <a:bodyPr/>
                    <a:lstStyle/>
                    <a:p>
                      <a:endParaRPr lang="sl-SI" sz="1400"/>
                    </a:p>
                  </a:txBody>
                  <a:tcPr/>
                </a:tc>
                <a:tc>
                  <a:txBody>
                    <a:bodyPr/>
                    <a:lstStyle/>
                    <a:p>
                      <a:endParaRPr lang="sl-SI" sz="1400"/>
                    </a:p>
                  </a:txBody>
                  <a:tcPr/>
                </a:tc>
                <a:tc>
                  <a:txBody>
                    <a:bodyPr/>
                    <a:lstStyle/>
                    <a:p>
                      <a:endParaRPr lang="sl-SI" sz="1400" dirty="0"/>
                    </a:p>
                  </a:txBody>
                  <a:tcPr/>
                </a:tc>
                <a:extLst>
                  <a:ext uri="{0D108BD9-81ED-4DB2-BD59-A6C34878D82A}">
                    <a16:rowId xmlns:a16="http://schemas.microsoft.com/office/drawing/2014/main" val="1883390677"/>
                  </a:ext>
                </a:extLst>
              </a:tr>
              <a:tr h="533406">
                <a:tc>
                  <a:txBody>
                    <a:bodyPr/>
                    <a:lstStyle/>
                    <a:p>
                      <a:r>
                        <a:rPr lang="sl-SI" sz="1400" dirty="0" err="1"/>
                        <a:t>Elective</a:t>
                      </a:r>
                      <a:r>
                        <a:rPr lang="sl-SI" sz="1400" dirty="0"/>
                        <a:t> </a:t>
                      </a:r>
                      <a:r>
                        <a:rPr lang="sl-SI" sz="1400" dirty="0" err="1"/>
                        <a:t>course</a:t>
                      </a:r>
                      <a:r>
                        <a:rPr lang="sl-SI" sz="1400" dirty="0"/>
                        <a:t> 1</a:t>
                      </a:r>
                    </a:p>
                  </a:txBody>
                  <a:tcPr/>
                </a:tc>
                <a:tc>
                  <a:txBody>
                    <a:bodyPr/>
                    <a:lstStyle/>
                    <a:p>
                      <a:r>
                        <a:rPr lang="sl-SI" sz="1400" dirty="0"/>
                        <a:t>10</a:t>
                      </a:r>
                    </a:p>
                  </a:txBody>
                  <a:tcPr/>
                </a:tc>
                <a:tc>
                  <a:txBody>
                    <a:bodyPr/>
                    <a:lstStyle/>
                    <a:p>
                      <a:endParaRPr lang="sl-SI" sz="1400" dirty="0"/>
                    </a:p>
                  </a:txBody>
                  <a:tcPr/>
                </a:tc>
                <a:tc>
                  <a:txBody>
                    <a:bodyPr/>
                    <a:lstStyle/>
                    <a:p>
                      <a:endParaRPr lang="sl-SI" sz="1400"/>
                    </a:p>
                  </a:txBody>
                  <a:tcPr/>
                </a:tc>
                <a:tc>
                  <a:txBody>
                    <a:bodyPr/>
                    <a:lstStyle/>
                    <a:p>
                      <a:endParaRPr lang="sl-SI" sz="1400" dirty="0"/>
                    </a:p>
                  </a:txBody>
                  <a:tcPr/>
                </a:tc>
                <a:tc>
                  <a:txBody>
                    <a:bodyPr/>
                    <a:lstStyle/>
                    <a:p>
                      <a:endParaRPr lang="sl-SI" sz="1400"/>
                    </a:p>
                  </a:txBody>
                  <a:tcPr/>
                </a:tc>
                <a:tc>
                  <a:txBody>
                    <a:bodyPr/>
                    <a:lstStyle/>
                    <a:p>
                      <a:endParaRPr lang="sl-SI" sz="1400"/>
                    </a:p>
                  </a:txBody>
                  <a:tcPr/>
                </a:tc>
                <a:tc>
                  <a:txBody>
                    <a:bodyPr/>
                    <a:lstStyle/>
                    <a:p>
                      <a:endParaRPr lang="sl-SI" sz="1400" dirty="0"/>
                    </a:p>
                  </a:txBody>
                  <a:tcPr/>
                </a:tc>
                <a:extLst>
                  <a:ext uri="{0D108BD9-81ED-4DB2-BD59-A6C34878D82A}">
                    <a16:rowId xmlns:a16="http://schemas.microsoft.com/office/drawing/2014/main" val="84123978"/>
                  </a:ext>
                </a:extLst>
              </a:tr>
              <a:tr h="304804">
                <a:tc>
                  <a:txBody>
                    <a:bodyPr/>
                    <a:lstStyle/>
                    <a:p>
                      <a:r>
                        <a:rPr lang="sl-SI" sz="1400" dirty="0"/>
                        <a:t>IRW</a:t>
                      </a:r>
                    </a:p>
                  </a:txBody>
                  <a:tcPr/>
                </a:tc>
                <a:tc>
                  <a:txBody>
                    <a:bodyPr/>
                    <a:lstStyle/>
                    <a:p>
                      <a:r>
                        <a:rPr lang="sl-SI" sz="1400" dirty="0"/>
                        <a:t>20</a:t>
                      </a:r>
                    </a:p>
                  </a:txBody>
                  <a:tcPr/>
                </a:tc>
                <a:tc>
                  <a:txBody>
                    <a:bodyPr/>
                    <a:lstStyle/>
                    <a:p>
                      <a:endParaRPr lang="sl-SI" sz="1400" dirty="0"/>
                    </a:p>
                  </a:txBody>
                  <a:tcPr/>
                </a:tc>
                <a:tc>
                  <a:txBody>
                    <a:bodyPr/>
                    <a:lstStyle/>
                    <a:p>
                      <a:endParaRPr lang="sl-SI" sz="1400" dirty="0"/>
                    </a:p>
                  </a:txBody>
                  <a:tcPr/>
                </a:tc>
                <a:tc>
                  <a:txBody>
                    <a:bodyPr/>
                    <a:lstStyle/>
                    <a:p>
                      <a:endParaRPr lang="sl-SI" sz="1400"/>
                    </a:p>
                  </a:txBody>
                  <a:tcPr/>
                </a:tc>
                <a:tc>
                  <a:txBody>
                    <a:bodyPr/>
                    <a:lstStyle/>
                    <a:p>
                      <a:endParaRPr lang="sl-SI" sz="1400" dirty="0"/>
                    </a:p>
                  </a:txBody>
                  <a:tcPr/>
                </a:tc>
                <a:tc>
                  <a:txBody>
                    <a:bodyPr/>
                    <a:lstStyle/>
                    <a:p>
                      <a:endParaRPr lang="sl-SI" sz="1400" dirty="0"/>
                    </a:p>
                  </a:txBody>
                  <a:tcPr/>
                </a:tc>
                <a:tc>
                  <a:txBody>
                    <a:bodyPr/>
                    <a:lstStyle/>
                    <a:p>
                      <a:endParaRPr lang="sl-SI" sz="1400" dirty="0"/>
                    </a:p>
                  </a:txBody>
                  <a:tcPr/>
                </a:tc>
                <a:extLst>
                  <a:ext uri="{0D108BD9-81ED-4DB2-BD59-A6C34878D82A}">
                    <a16:rowId xmlns:a16="http://schemas.microsoft.com/office/drawing/2014/main" val="1724436674"/>
                  </a:ext>
                </a:extLst>
              </a:tr>
            </a:tbl>
          </a:graphicData>
        </a:graphic>
      </p:graphicFrame>
    </p:spTree>
    <p:extLst>
      <p:ext uri="{BB962C8B-B14F-4D97-AF65-F5344CB8AC3E}">
        <p14:creationId xmlns:p14="http://schemas.microsoft.com/office/powerpoint/2010/main" val="3675045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l-SI" sz="4000" b="1" dirty="0" err="1">
                <a:solidFill>
                  <a:schemeClr val="accent2"/>
                </a:solidFill>
              </a:rPr>
              <a:t>Career</a:t>
            </a:r>
            <a:r>
              <a:rPr lang="sl-SI" sz="4000" b="1" dirty="0">
                <a:solidFill>
                  <a:schemeClr val="accent2"/>
                </a:solidFill>
              </a:rPr>
              <a:t> </a:t>
            </a:r>
            <a:r>
              <a:rPr lang="sl-SI" sz="4000" b="1" dirty="0" err="1">
                <a:solidFill>
                  <a:schemeClr val="accent2"/>
                </a:solidFill>
              </a:rPr>
              <a:t>prospects</a:t>
            </a:r>
            <a:endParaRPr lang="sl-SI" sz="4000" dirty="0">
              <a:solidFill>
                <a:schemeClr val="accent2"/>
              </a:solidFill>
            </a:endParaRPr>
          </a:p>
        </p:txBody>
      </p:sp>
      <p:sp>
        <p:nvSpPr>
          <p:cNvPr id="5" name="Označba mesta vsebine 4"/>
          <p:cNvSpPr>
            <a:spLocks noGrp="1"/>
          </p:cNvSpPr>
          <p:nvPr>
            <p:ph idx="1"/>
          </p:nvPr>
        </p:nvSpPr>
        <p:spPr/>
        <p:txBody>
          <a:bodyPr/>
          <a:lstStyle/>
          <a:p>
            <a:pPr marL="628650" marR="0" lvl="0" indent="-457200" algn="l" defTabSz="914400" rtl="0" eaLnBrk="0" fontAlgn="base" latinLnBrk="0" hangingPunct="0">
              <a:lnSpc>
                <a:spcPct val="100000"/>
              </a:lnSpc>
              <a:spcBef>
                <a:spcPts val="0"/>
              </a:spcBef>
              <a:spcAft>
                <a:spcPct val="0"/>
              </a:spcAft>
              <a:buClr>
                <a:srgbClr val="E03127"/>
              </a:buClr>
              <a:buSzPct val="100000"/>
              <a:tabLst/>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sym typeface="Garamond" panose="02020404030301010803" pitchFamily="18" charset="0"/>
              </a:rPr>
              <a:t> </a:t>
            </a:r>
            <a:r>
              <a:rPr kumimoji="0" lang="en-US"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At universities and other educational and research institutions;</a:t>
            </a:r>
            <a:endParaRPr kumimoji="0" lang="sl-SI"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endParaRPr>
          </a:p>
          <a:p>
            <a:pPr marL="628650" marR="0" lvl="0" indent="-457200" algn="l" defTabSz="914400" rtl="0" eaLnBrk="0" fontAlgn="base" latinLnBrk="0" hangingPunct="0">
              <a:lnSpc>
                <a:spcPct val="100000"/>
              </a:lnSpc>
              <a:spcBef>
                <a:spcPts val="0"/>
              </a:spcBef>
              <a:spcAft>
                <a:spcPct val="0"/>
              </a:spcAft>
              <a:buClr>
                <a:srgbClr val="E03127"/>
              </a:buClr>
              <a:buSzPct val="100000"/>
              <a:tabLst/>
              <a:defRPr/>
            </a:pPr>
            <a:endParaRPr kumimoji="0" lang="en-US"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endParaRPr>
          </a:p>
          <a:p>
            <a:pPr marL="628650" marR="0" lvl="0" indent="-457200" algn="l" defTabSz="914400" rtl="0" eaLnBrk="0" fontAlgn="base" latinLnBrk="0" hangingPunct="0">
              <a:lnSpc>
                <a:spcPct val="100000"/>
              </a:lnSpc>
              <a:spcBef>
                <a:spcPts val="0"/>
              </a:spcBef>
              <a:spcAft>
                <a:spcPct val="0"/>
              </a:spcAft>
              <a:buClr>
                <a:srgbClr val="E03127"/>
              </a:buClr>
              <a:buSzPct val="100000"/>
              <a:tabLst/>
              <a:defRPr/>
            </a:pPr>
            <a:r>
              <a:rPr kumimoji="0" lang="en-US"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 in public administration and government offices dealing with research of environment;</a:t>
            </a:r>
            <a:endParaRPr kumimoji="0" lang="sl-SI"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endParaRPr>
          </a:p>
          <a:p>
            <a:pPr marL="628650" marR="0" lvl="0" indent="-457200" algn="l" defTabSz="914400" rtl="0" eaLnBrk="0" fontAlgn="base" latinLnBrk="0" hangingPunct="0">
              <a:lnSpc>
                <a:spcPct val="100000"/>
              </a:lnSpc>
              <a:spcBef>
                <a:spcPts val="0"/>
              </a:spcBef>
              <a:spcAft>
                <a:spcPct val="0"/>
              </a:spcAft>
              <a:buClr>
                <a:srgbClr val="E03127"/>
              </a:buClr>
              <a:buSzPct val="100000"/>
              <a:tabLst/>
              <a:defRPr/>
            </a:pPr>
            <a:endParaRPr kumimoji="0" lang="en-US"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endParaRPr>
          </a:p>
          <a:p>
            <a:pPr marL="628650" marR="0" lvl="0" indent="-457200" algn="l" defTabSz="914400" rtl="0" eaLnBrk="0" fontAlgn="base" latinLnBrk="0" hangingPunct="0">
              <a:lnSpc>
                <a:spcPct val="100000"/>
              </a:lnSpc>
              <a:spcBef>
                <a:spcPts val="0"/>
              </a:spcBef>
              <a:spcAft>
                <a:spcPct val="0"/>
              </a:spcAft>
              <a:buClr>
                <a:srgbClr val="E03127"/>
              </a:buClr>
              <a:buSzPct val="100000"/>
              <a:tabLst/>
              <a:defRPr/>
            </a:pPr>
            <a:r>
              <a:rPr kumimoji="0" lang="en-US" b="0" i="0" u="none" strike="noStrike" kern="0" cap="none" spc="0" normalizeH="0" baseline="0" noProof="0" dirty="0">
                <a:ln>
                  <a:noFill/>
                </a:ln>
                <a:solidFill>
                  <a:schemeClr val="tx1"/>
                </a:solidFill>
                <a:effectLst/>
                <a:uLnTx/>
                <a:uFillTx/>
                <a:latin typeface="Arial" panose="020B0604020202020204" pitchFamily="34" charset="0"/>
                <a:sym typeface="Garamond" panose="02020404030301010803" pitchFamily="18" charset="0"/>
              </a:rPr>
              <a:t> in health establishments and in other institutions and companies employing experts and researchers with the highest educational level. </a:t>
            </a:r>
          </a:p>
          <a:p>
            <a:pPr>
              <a:buSzPct val="100000"/>
            </a:pPr>
            <a:endParaRPr lang="sl-SI" dirty="0"/>
          </a:p>
        </p:txBody>
      </p:sp>
    </p:spTree>
    <p:extLst>
      <p:ext uri="{BB962C8B-B14F-4D97-AF65-F5344CB8AC3E}">
        <p14:creationId xmlns:p14="http://schemas.microsoft.com/office/powerpoint/2010/main" val="3700622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l-SI" sz="4000" b="1" dirty="0">
                <a:solidFill>
                  <a:schemeClr val="accent2"/>
                </a:solidFill>
              </a:rPr>
              <a:t>Additional information</a:t>
            </a:r>
            <a:br>
              <a:rPr lang="sl-SI" sz="4000" b="1" dirty="0">
                <a:solidFill>
                  <a:schemeClr val="accent2"/>
                </a:solidFill>
              </a:rPr>
            </a:br>
            <a:br>
              <a:rPr lang="sl-SI" sz="4000" b="1" dirty="0">
                <a:solidFill>
                  <a:schemeClr val="accent2"/>
                </a:solidFill>
              </a:rPr>
            </a:br>
            <a:br>
              <a:rPr lang="sl-SI" sz="4000" b="1" dirty="0">
                <a:solidFill>
                  <a:schemeClr val="accent2"/>
                </a:solidFill>
              </a:rPr>
            </a:br>
            <a:br>
              <a:rPr lang="sl-SI" sz="4000" b="1" dirty="0">
                <a:solidFill>
                  <a:schemeClr val="accent2"/>
                </a:solidFill>
              </a:rPr>
            </a:br>
            <a:r>
              <a:rPr lang="sl-SI" sz="4000" b="1" dirty="0">
                <a:solidFill>
                  <a:schemeClr val="accent2"/>
                </a:solidFill>
              </a:rPr>
              <a:t> </a:t>
            </a:r>
            <a:br>
              <a:rPr lang="sl-SI" sz="4000" b="1" dirty="0">
                <a:solidFill>
                  <a:schemeClr val="accent2"/>
                </a:solidFill>
              </a:rPr>
            </a:br>
            <a:endParaRPr lang="sl-SI" sz="4000" dirty="0">
              <a:solidFill>
                <a:schemeClr val="accent2"/>
              </a:solidFill>
            </a:endParaRPr>
          </a:p>
        </p:txBody>
      </p:sp>
      <p:sp>
        <p:nvSpPr>
          <p:cNvPr id="5" name="Označba mesta vsebine 4"/>
          <p:cNvSpPr>
            <a:spLocks noGrp="1"/>
          </p:cNvSpPr>
          <p:nvPr>
            <p:ph idx="1"/>
          </p:nvPr>
        </p:nvSpPr>
        <p:spPr>
          <a:xfrm>
            <a:off x="695324" y="1714501"/>
            <a:ext cx="11607512" cy="4462462"/>
          </a:xfrm>
        </p:spPr>
        <p:txBody>
          <a:bodyPr/>
          <a:lstStyle/>
          <a:p>
            <a:pPr marL="0" indent="0">
              <a:buFont typeface="Arial" panose="020B0604020202020204" pitchFamily="34" charset="0"/>
              <a:buNone/>
              <a:defRPr/>
            </a:pPr>
            <a:r>
              <a:rPr lang="sl-SI" altLang="sl-SI" sz="2800" b="1" dirty="0">
                <a:solidFill>
                  <a:schemeClr val="tx1"/>
                </a:solidFill>
              </a:rPr>
              <a:t>Website UL: </a:t>
            </a:r>
          </a:p>
          <a:p>
            <a:pPr marL="0" indent="0">
              <a:buFont typeface="Arial" panose="020B0604020202020204" pitchFamily="34" charset="0"/>
              <a:buNone/>
              <a:defRPr/>
            </a:pPr>
            <a:r>
              <a:rPr lang="sl-SI" altLang="sl-SI" sz="2800" dirty="0">
                <a:solidFill>
                  <a:schemeClr val="tx1"/>
                </a:solidFill>
              </a:rPr>
              <a:t>https://www.uni-lj.si/study/doctoral/environmental-protection/ </a:t>
            </a:r>
          </a:p>
          <a:p>
            <a:pPr marL="0" indent="0">
              <a:buFont typeface="Arial" panose="020B0604020202020204" pitchFamily="34" charset="0"/>
              <a:buNone/>
              <a:defRPr/>
            </a:pPr>
            <a:br>
              <a:rPr lang="sl-SI" altLang="sl-SI" sz="2800" dirty="0">
                <a:solidFill>
                  <a:schemeClr val="tx1"/>
                </a:solidFill>
              </a:rPr>
            </a:br>
            <a:r>
              <a:rPr lang="sl-SI" altLang="sl-SI" sz="2800" b="1" dirty="0">
                <a:solidFill>
                  <a:schemeClr val="tx1"/>
                </a:solidFill>
              </a:rPr>
              <a:t>Contact:</a:t>
            </a:r>
            <a:br>
              <a:rPr lang="sl-SI" altLang="sl-SI" sz="2800" b="1" dirty="0">
                <a:solidFill>
                  <a:schemeClr val="tx1"/>
                </a:solidFill>
              </a:rPr>
            </a:br>
            <a:r>
              <a:rPr lang="en-US" altLang="sl-SI" sz="2800" dirty="0">
                <a:solidFill>
                  <a:schemeClr val="tx1"/>
                </a:solidFill>
              </a:rPr>
              <a:t>Student offices at the faculties</a:t>
            </a:r>
          </a:p>
          <a:p>
            <a:pPr marL="0" indent="0">
              <a:buFont typeface="Arial" panose="020B0604020202020204" pitchFamily="34" charset="0"/>
              <a:buNone/>
              <a:defRPr/>
            </a:pPr>
            <a:r>
              <a:rPr lang="en-US" altLang="sl-SI" sz="2800" dirty="0">
                <a:solidFill>
                  <a:schemeClr val="tx1"/>
                </a:solidFill>
              </a:rPr>
              <a:t>and</a:t>
            </a:r>
          </a:p>
          <a:p>
            <a:pPr marL="0" indent="0">
              <a:buFont typeface="Arial" panose="020B0604020202020204" pitchFamily="34" charset="0"/>
              <a:buNone/>
              <a:defRPr/>
            </a:pPr>
            <a:r>
              <a:rPr lang="sl-SI" sz="2800" dirty="0">
                <a:solidFill>
                  <a:schemeClr val="tx1"/>
                </a:solidFill>
                <a:hlinkClick r:id="rId2">
                  <a:extLst>
                    <a:ext uri="{A12FA001-AC4F-418D-AE19-62706E023703}">
                      <ahyp:hlinkClr xmlns:ahyp="http://schemas.microsoft.com/office/drawing/2018/hyperlinkcolor" val="tx"/>
                    </a:ext>
                  </a:extLst>
                </a:hlinkClick>
              </a:rPr>
              <a:t>referat.podiplomski@pf.uni-lj.si</a:t>
            </a:r>
            <a:endParaRPr lang="sl-SI" altLang="sl-SI" sz="2800" dirty="0">
              <a:solidFill>
                <a:schemeClr val="tx1"/>
              </a:solidFill>
            </a:endParaRPr>
          </a:p>
        </p:txBody>
      </p:sp>
      <p:pic>
        <p:nvPicPr>
          <p:cNvPr id="7" name="Slika 1">
            <a:extLst>
              <a:ext uri="{FF2B5EF4-FFF2-40B4-BE49-F238E27FC236}">
                <a16:creationId xmlns:a16="http://schemas.microsoft.com/office/drawing/2014/main" id="{80AEE47A-31DD-D083-31EB-069179F6C3C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98301" y="3206338"/>
            <a:ext cx="2993820" cy="297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5200704"/>
      </p:ext>
    </p:extLst>
  </p:cSld>
  <p:clrMapOvr>
    <a:masterClrMapping/>
  </p:clrMapOvr>
</p:sld>
</file>

<file path=ppt/theme/theme1.xml><?xml version="1.0" encoding="utf-8"?>
<a:theme xmlns:a="http://schemas.openxmlformats.org/drawingml/2006/main" name="Officeova tema">
  <a:themeElements>
    <a:clrScheme name="Po meri 1">
      <a:dk1>
        <a:srgbClr val="000000"/>
      </a:dk1>
      <a:lt1>
        <a:sysClr val="window" lastClr="FFFFFF"/>
      </a:lt1>
      <a:dk2>
        <a:srgbClr val="58595B"/>
      </a:dk2>
      <a:lt2>
        <a:srgbClr val="E7E6E6"/>
      </a:lt2>
      <a:accent1>
        <a:srgbClr val="E03127"/>
      </a:accent1>
      <a:accent2>
        <a:srgbClr val="E03127"/>
      </a:accent2>
      <a:accent3>
        <a:srgbClr val="E03127"/>
      </a:accent3>
      <a:accent4>
        <a:srgbClr val="58595B"/>
      </a:accent4>
      <a:accent5>
        <a:srgbClr val="58595B"/>
      </a:accent5>
      <a:accent6>
        <a:srgbClr val="58595B"/>
      </a:accent6>
      <a:hlink>
        <a:srgbClr val="2878AC"/>
      </a:hlink>
      <a:folHlink>
        <a:srgbClr val="0033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949DC10BB22DEF49AEF2037D537D482B" ma:contentTypeVersion="2" ma:contentTypeDescription="Ustvari nov dokument." ma:contentTypeScope="" ma:versionID="2a5e0d7f72332fe8711483b4615fa19e">
  <xsd:schema xmlns:xsd="http://www.w3.org/2001/XMLSchema" xmlns:xs="http://www.w3.org/2001/XMLSchema" xmlns:p="http://schemas.microsoft.com/office/2006/metadata/properties" xmlns:ns2="0f48a8d7-1ac6-4eb8-9b15-9ca601ca4102" targetNamespace="http://schemas.microsoft.com/office/2006/metadata/properties" ma:root="true" ma:fieldsID="ee1223e3ae929eefebee61e699b7091c" ns2:_="">
    <xsd:import namespace="0f48a8d7-1ac6-4eb8-9b15-9ca601ca410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48a8d7-1ac6-4eb8-9b15-9ca601ca4102" elementFormDefault="qualified">
    <xsd:import namespace="http://schemas.microsoft.com/office/2006/documentManagement/types"/>
    <xsd:import namespace="http://schemas.microsoft.com/office/infopath/2007/PartnerControls"/>
    <xsd:element name="SharedWithUsers" ma:index="8"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V skupni rabi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328F2D-6B5A-4DDB-BB92-21D45F228702}">
  <ds:schemaRefs>
    <ds:schemaRef ds:uri="0f48a8d7-1ac6-4eb8-9b15-9ca601ca4102"/>
    <ds:schemaRef ds:uri="http://purl.org/dc/dcmitype/"/>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7E62FE16-FE54-4B78-A4C0-548EC73C5BA7}">
  <ds:schemaRefs>
    <ds:schemaRef ds:uri="http://schemas.microsoft.com/sharepoint/v3/contenttype/forms"/>
  </ds:schemaRefs>
</ds:datastoreItem>
</file>

<file path=customXml/itemProps3.xml><?xml version="1.0" encoding="utf-8"?>
<ds:datastoreItem xmlns:ds="http://schemas.openxmlformats.org/officeDocument/2006/customXml" ds:itemID="{5C3FC3F3-FB2E-4618-BA4E-7404E3F808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48a8d7-1ac6-4eb8-9b15-9ca601ca41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368</TotalTime>
  <Words>523</Words>
  <Application>Microsoft Office PowerPoint</Application>
  <PresentationFormat>Širokozaslonsko</PresentationFormat>
  <Paragraphs>90</Paragraphs>
  <Slides>9</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9</vt:i4>
      </vt:variant>
    </vt:vector>
  </HeadingPairs>
  <TitlesOfParts>
    <vt:vector size="12" baseType="lpstr">
      <vt:lpstr>Arial</vt:lpstr>
      <vt:lpstr>Calibri</vt:lpstr>
      <vt:lpstr>Officeova tema</vt:lpstr>
      <vt:lpstr>Interdisciplinary Doctoral Programme in Enviromental Protection</vt:lpstr>
      <vt:lpstr>Faculties</vt:lpstr>
      <vt:lpstr>The basic programme goals</vt:lpstr>
      <vt:lpstr>Admission requirements</vt:lpstr>
      <vt:lpstr>About the programme</vt:lpstr>
      <vt:lpstr>Academic year 2024/2025</vt:lpstr>
      <vt:lpstr>Curriculum</vt:lpstr>
      <vt:lpstr>Career prospects</vt:lpstr>
      <vt:lpstr>Additional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Kejžar, Jernej</dc:creator>
  <cp:lastModifiedBy>Tomšič, Martina</cp:lastModifiedBy>
  <cp:revision>14</cp:revision>
  <dcterms:created xsi:type="dcterms:W3CDTF">2024-02-15T07:37:09Z</dcterms:created>
  <dcterms:modified xsi:type="dcterms:W3CDTF">2024-03-26T13:28:56Z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0x010100949DC10BB22DEF49AEF2037D537D482B</vt:lpwstr>
  </property>
</Properties>
</file>