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9" r:id="rId5"/>
  </p:sldMasterIdLst>
  <p:handoutMasterIdLst>
    <p:handoutMasterId r:id="rId14"/>
  </p:handoutMasterIdLst>
  <p:sldIdLst>
    <p:sldId id="256" r:id="rId6"/>
    <p:sldId id="259" r:id="rId7"/>
    <p:sldId id="263" r:id="rId8"/>
    <p:sldId id="264" r:id="rId9"/>
    <p:sldId id="265" r:id="rId10"/>
    <p:sldId id="266" r:id="rId11"/>
    <p:sldId id="267" r:id="rId12"/>
    <p:sldId id="276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FAF8D-80E0-4BA7-99F0-E112800CCEF3}" type="datetimeFigureOut">
              <a:rPr lang="sl-SI" smtClean="0"/>
              <a:t>26. 03. 2024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3AA3C-A2DC-4B0F-B142-CE85964B08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9576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585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8500"/>
            <a:ext cx="10890792" cy="976545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675045"/>
            <a:ext cx="10801350" cy="4501918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7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2151"/>
            <a:ext cx="10801350" cy="102235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714501"/>
            <a:ext cx="10801350" cy="4462462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211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97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1140068" y="6165850"/>
            <a:ext cx="716970" cy="358776"/>
          </a:xfrm>
        </p:spPr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792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Glava odse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1376364"/>
            <a:ext cx="10801349" cy="1812885"/>
          </a:xfrm>
          <a:prstGeom prst="rect">
            <a:avLst/>
          </a:prstGeom>
        </p:spPr>
        <p:txBody>
          <a:bodyPr anchor="b"/>
          <a:lstStyle>
            <a:lvl1pPr marL="1143000" indent="-1143000">
              <a:buFont typeface="+mj-lt"/>
              <a:buAutoNum type="arabicPeriod"/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895706" y="3479181"/>
            <a:ext cx="9600968" cy="26104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2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8500"/>
            <a:ext cx="10890792" cy="976545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675045"/>
            <a:ext cx="10801350" cy="450191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7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2151"/>
            <a:ext cx="10801350" cy="102235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714501"/>
            <a:ext cx="10801350" cy="44624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9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51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249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1140068" y="6165850"/>
            <a:ext cx="716970" cy="358776"/>
          </a:xfrm>
        </p:spPr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40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Glava odse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1376364"/>
            <a:ext cx="10801349" cy="1812885"/>
          </a:xfrm>
          <a:prstGeom prst="rect">
            <a:avLst/>
          </a:prstGeom>
        </p:spPr>
        <p:txBody>
          <a:bodyPr anchor="b"/>
          <a:lstStyle>
            <a:lvl1pPr marL="1143000" indent="-1143000">
              <a:buFont typeface="+mj-lt"/>
              <a:buAutoNum type="arabicPeriod"/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895706" y="3479181"/>
            <a:ext cx="9600968" cy="26104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9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1140068" y="5858782"/>
            <a:ext cx="716970" cy="66584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i="0">
                <a:solidFill>
                  <a:schemeClr val="tx2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r>
              <a:rPr lang="sl-SI"/>
              <a:t>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146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8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3" pos="3840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pos="7242" userDrawn="1">
          <p15:clr>
            <a:srgbClr val="F26B43"/>
          </p15:clr>
        </p15:guide>
        <p15:guide id="9" orient="horz" pos="436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1140068" y="5858782"/>
            <a:ext cx="716970" cy="66584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i="0">
                <a:solidFill>
                  <a:schemeClr val="tx2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r>
              <a:rPr lang="sl-SI"/>
              <a:t>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1454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>
          <p15:clr>
            <a:srgbClr val="F26B43"/>
          </p15:clr>
        </p15:guide>
        <p15:guide id="3" pos="3840">
          <p15:clr>
            <a:srgbClr val="F26B43"/>
          </p15:clr>
        </p15:guide>
        <p15:guide id="6" pos="438">
          <p15:clr>
            <a:srgbClr val="F26B43"/>
          </p15:clr>
        </p15:guide>
        <p15:guide id="7" pos="7242">
          <p15:clr>
            <a:srgbClr val="F26B43"/>
          </p15:clr>
        </p15:guide>
        <p15:guide id="9" orient="horz" pos="436">
          <p15:clr>
            <a:srgbClr val="F26B43"/>
          </p15:clr>
        </p15:guide>
        <p15:guide id="10" orient="horz" pos="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evs.gov.si/prijava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referat.podiplomski@pf.uni-lj.si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Interdisciplinarni doktorski študijski program </a:t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>Varstvo okolja</a:t>
            </a:r>
          </a:p>
        </p:txBody>
      </p:sp>
      <p:sp>
        <p:nvSpPr>
          <p:cNvPr id="9" name="Podnaslov 8">
            <a:extLst>
              <a:ext uri="{FF2B5EF4-FFF2-40B4-BE49-F238E27FC236}">
                <a16:creationId xmlns:a16="http://schemas.microsoft.com/office/drawing/2014/main" id="{6829514D-4F33-8EBC-6F7B-342659DEEA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b="1" dirty="0">
              <a:solidFill>
                <a:schemeClr val="accent2"/>
              </a:solidFill>
            </a:endParaRPr>
          </a:p>
          <a:p>
            <a:endParaRPr lang="sl-SI" b="1" dirty="0">
              <a:solidFill>
                <a:schemeClr val="accent2"/>
              </a:solidFill>
            </a:endParaRPr>
          </a:p>
          <a:p>
            <a:r>
              <a:rPr lang="sl-SI" b="1" dirty="0">
                <a:solidFill>
                  <a:schemeClr val="accent2"/>
                </a:solidFill>
              </a:rPr>
              <a:t>Informativni dan, 15. maj 2024 ob 17.00 na UL PF</a:t>
            </a:r>
          </a:p>
        </p:txBody>
      </p:sp>
    </p:spTree>
    <p:extLst>
      <p:ext uri="{BB962C8B-B14F-4D97-AF65-F5344CB8AC3E}">
        <p14:creationId xmlns:p14="http://schemas.microsoft.com/office/powerpoint/2010/main" val="428708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2"/>
                </a:solidFill>
              </a:rPr>
              <a:t>Članice, izvajalke študija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Biotehniška 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Ekonomska </a:t>
            </a: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Garamond" panose="02020404030301010803" pitchFamily="18" charset="0"/>
              </a:rPr>
              <a:t>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družbene vede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gradbeništvo in geodezijo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pl-PL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kemijo in kemijsko tehnologijo</a:t>
            </a:r>
            <a:endParaRPr kumimoji="0" lang="sl-SI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sym typeface="Garamond" panose="02020404030301010803" pitchFamily="18" charset="0"/>
            </a:endParaRP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matematiko in fiziko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pomorstvo in promet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Fakulteta za strojništvo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Filozofska 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Medicinska 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Naravoslovnotehniška 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Pravna fakulteta</a:t>
            </a:r>
          </a:p>
          <a:p>
            <a:pPr marL="533400" marR="0" lvl="0" indent="-3619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Veterinarska fakulteta</a:t>
            </a:r>
          </a:p>
          <a:p>
            <a:pPr>
              <a:buFont typeface="Wingdings" panose="05000000000000000000" pitchFamily="2" charset="2"/>
              <a:buChar char="q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504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Temeljni cilji </a:t>
            </a:r>
            <a:endParaRPr lang="sl-SI" sz="4000" dirty="0">
              <a:solidFill>
                <a:schemeClr val="accent2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6587" marR="0" lvl="1" indent="-45720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Izobraževanje visoko usposobljenih strokovnjakov, ki bodo kompleksno problematiko okolja znali reševati z interdisciplinarnim pristopom in sposobnostjo povezovanja znanj z različnih področij v celovito rešitev.</a:t>
            </a:r>
          </a:p>
          <a:p>
            <a:pPr marL="636587" marR="0" lvl="1" indent="-45720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endParaRPr kumimoji="0" lang="sl-SI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sym typeface="Garamond" panose="02020404030301010803" pitchFamily="18" charset="0"/>
            </a:endParaRPr>
          </a:p>
          <a:p>
            <a:pPr marL="636587" marR="0" lvl="1" indent="-45720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Usposobiti doktoranda za ustvarjalno in samostojno znanstveno raziskovalno delo, ki bo po končanem študiju sposoben kritične presoje raziskovalnih rezultatov, razvoja novih raziskovalnih metod in prenosa novih tehnologij in znanja v prakso.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687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Kdo se lahko vpiše na študij?</a:t>
            </a:r>
            <a:endParaRPr lang="sl-SI" sz="4000" dirty="0">
              <a:solidFill>
                <a:schemeClr val="accent2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marR="0" lvl="0" indent="-2667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60000"/>
              <a:buFont typeface="Arial" charset="0"/>
              <a:buNone/>
              <a:tabLst/>
              <a:defRPr/>
            </a:pPr>
            <a:r>
              <a:rPr kumimoji="0" lang="sl-SI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Diplomanti študijskih programov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Druge stopnje.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Ki izobražujejo za poklice, urejene z direktivami Evropske unije, če so ovrednoteni s 300 kreditnimi točkami.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Za pridobitev specializacije, ki so pred tem končali visokošolski strokovni program. Tem kandidatom se pred vpisom v program določijo dodatne obveznosti v obsegu od 30 do 60 KT.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Za pridobitev magisterija znanosti oziroma specializacije po končanem študijskem programu za pridobitev univerzitetne izobrazbe. Tem se prizna 60 KT.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Za pridobitev univerzitetne izobrazbe.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Tujih univerz. </a:t>
            </a:r>
          </a:p>
          <a:p>
            <a:pPr marL="5524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Prijava kandidatov, ki se za vpis prijavljajo s tujimi listinami o izobraževanju, je hkrati tudi vloga za priznavanje izobraževanja za namen nadaljevanja izobraževanja na UL.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7681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Študijsko leto 2024/2025</a:t>
            </a:r>
            <a:endParaRPr lang="sl-SI" sz="4000" dirty="0">
              <a:solidFill>
                <a:schemeClr val="accent2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Število razpisanih mest: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20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Rok za prijavo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: 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vključno do 21. avgusta 2024 preko spletnega portala </a:t>
            </a:r>
            <a:r>
              <a:rPr kumimoji="0" lang="sl-SI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eVŠ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: 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http://portal.evs.gov.si/prijava/</a:t>
            </a:r>
            <a:endParaRPr kumimoji="0" lang="sl-SI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sym typeface="Garamond" panose="02020404030301010803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Izbira mentorja in </a:t>
            </a:r>
            <a:r>
              <a:rPr kumimoji="0" lang="sl-SI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somentorja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pred vpisom na študij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– mentor in </a:t>
            </a:r>
            <a:r>
              <a:rPr kumimoji="0" lang="sl-SI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somentor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z dveh različnih znanstvenih področij oz. drugih članic.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Kandidati ob prijavi na študij, najkasneje pa ob vpisu, predložijo tudi 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predlog osnutka teme doktorske disertacije – 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na kratko predstavijo raziskovalni problem, opredelijo hipotezo/-e in raziskovalno/-e metodo/-e in navedejo vsaj pet virov, ki so povezani s temo. Osnutek uskladijo s predlaganim mentorjem in </a:t>
            </a:r>
            <a:r>
              <a:rPr kumimoji="0" lang="sl-SI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somentorjem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Šolnina:</a:t>
            </a:r>
            <a:r>
              <a:rPr kumimoji="0" lang="sl-SI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</a:t>
            </a:r>
            <a:r>
              <a:rPr kumimoji="0" lang="sl-S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13.600 EUR za celoten študij (3.400 EUR na letnik)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1965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Predmetnik</a:t>
            </a:r>
            <a:endParaRPr lang="sl-SI" sz="4000" dirty="0">
              <a:solidFill>
                <a:schemeClr val="accent2"/>
              </a:solidFill>
            </a:endParaRPr>
          </a:p>
        </p:txBody>
      </p:sp>
      <p:graphicFrame>
        <p:nvGraphicFramePr>
          <p:cNvPr id="2" name="Označba mesta vsebine 1">
            <a:extLst>
              <a:ext uri="{FF2B5EF4-FFF2-40B4-BE49-F238E27FC236}">
                <a16:creationId xmlns:a16="http://schemas.microsoft.com/office/drawing/2014/main" id="{C39AE492-8E27-6212-6E62-14FDD08D1A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235707"/>
              </p:ext>
            </p:extLst>
          </p:nvPr>
        </p:nvGraphicFramePr>
        <p:xfrm>
          <a:off x="596684" y="1288037"/>
          <a:ext cx="10419537" cy="5382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543">
                  <a:extLst>
                    <a:ext uri="{9D8B030D-6E8A-4147-A177-3AD203B41FA5}">
                      <a16:colId xmlns:a16="http://schemas.microsoft.com/office/drawing/2014/main" val="2437315536"/>
                    </a:ext>
                  </a:extLst>
                </a:gridCol>
                <a:gridCol w="706342">
                  <a:extLst>
                    <a:ext uri="{9D8B030D-6E8A-4147-A177-3AD203B41FA5}">
                      <a16:colId xmlns:a16="http://schemas.microsoft.com/office/drawing/2014/main" val="3243054054"/>
                    </a:ext>
                  </a:extLst>
                </a:gridCol>
                <a:gridCol w="2393319">
                  <a:extLst>
                    <a:ext uri="{9D8B030D-6E8A-4147-A177-3AD203B41FA5}">
                      <a16:colId xmlns:a16="http://schemas.microsoft.com/office/drawing/2014/main" val="2464201861"/>
                    </a:ext>
                  </a:extLst>
                </a:gridCol>
                <a:gridCol w="627681">
                  <a:extLst>
                    <a:ext uri="{9D8B030D-6E8A-4147-A177-3AD203B41FA5}">
                      <a16:colId xmlns:a16="http://schemas.microsoft.com/office/drawing/2014/main" val="3800826238"/>
                    </a:ext>
                  </a:extLst>
                </a:gridCol>
                <a:gridCol w="1216617">
                  <a:extLst>
                    <a:ext uri="{9D8B030D-6E8A-4147-A177-3AD203B41FA5}">
                      <a16:colId xmlns:a16="http://schemas.microsoft.com/office/drawing/2014/main" val="1429553397"/>
                    </a:ext>
                  </a:extLst>
                </a:gridCol>
                <a:gridCol w="519194">
                  <a:extLst>
                    <a:ext uri="{9D8B030D-6E8A-4147-A177-3AD203B41FA5}">
                      <a16:colId xmlns:a16="http://schemas.microsoft.com/office/drawing/2014/main" val="3780367165"/>
                    </a:ext>
                  </a:extLst>
                </a:gridCol>
                <a:gridCol w="2402985">
                  <a:extLst>
                    <a:ext uri="{9D8B030D-6E8A-4147-A177-3AD203B41FA5}">
                      <a16:colId xmlns:a16="http://schemas.microsoft.com/office/drawing/2014/main" val="742013474"/>
                    </a:ext>
                  </a:extLst>
                </a:gridCol>
                <a:gridCol w="654856">
                  <a:extLst>
                    <a:ext uri="{9D8B030D-6E8A-4147-A177-3AD203B41FA5}">
                      <a16:colId xmlns:a16="http://schemas.microsoft.com/office/drawing/2014/main" val="3834012143"/>
                    </a:ext>
                  </a:extLst>
                </a:gridCol>
              </a:tblGrid>
              <a:tr h="350890">
                <a:tc>
                  <a:txBody>
                    <a:bodyPr/>
                    <a:lstStyle/>
                    <a:p>
                      <a:r>
                        <a:rPr lang="sl-SI" dirty="0"/>
                        <a:t>1.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949013"/>
                  </a:ext>
                </a:extLst>
              </a:tr>
              <a:tr h="1140393">
                <a:tc>
                  <a:txBody>
                    <a:bodyPr/>
                    <a:lstStyle/>
                    <a:p>
                      <a:r>
                        <a:rPr lang="sl-SI" dirty="0"/>
                        <a:t>Obvezni metodološki predmet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Izbirni predmet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IRD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IRD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883717"/>
                  </a:ext>
                </a:extLst>
              </a:tr>
              <a:tr h="2456231">
                <a:tc>
                  <a:txBody>
                    <a:bodyPr/>
                    <a:lstStyle/>
                    <a:p>
                      <a:r>
                        <a:rPr lang="sl-SI" dirty="0"/>
                        <a:t>Temeljni predmet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Doktorski seminar s predstavitvijo teme doktorske disertacije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Doktorski seminar s predstavitvijo doktorske disertacije pred javnim zagovorom in javni zagovor </a:t>
                      </a:r>
                    </a:p>
                    <a:p>
                      <a:pPr marL="0" algn="l" defTabSz="914400" rtl="0" eaLnBrk="1" latinLnBrk="0" hangingPunct="1"/>
                      <a:endParaRPr lang="sl-SI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764823"/>
                  </a:ext>
                </a:extLst>
              </a:tr>
              <a:tr h="614058">
                <a:tc>
                  <a:txBody>
                    <a:bodyPr/>
                    <a:lstStyle/>
                    <a:p>
                      <a:r>
                        <a:rPr lang="sl-SI" dirty="0"/>
                        <a:t>Temeljni predmet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IRD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390677"/>
                  </a:ext>
                </a:extLst>
              </a:tr>
              <a:tr h="350890">
                <a:tc>
                  <a:txBody>
                    <a:bodyPr/>
                    <a:lstStyle/>
                    <a:p>
                      <a:r>
                        <a:rPr lang="sl-SI" dirty="0"/>
                        <a:t>Izbirni predmet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23978"/>
                  </a:ext>
                </a:extLst>
              </a:tr>
              <a:tr h="350890">
                <a:tc>
                  <a:txBody>
                    <a:bodyPr/>
                    <a:lstStyle/>
                    <a:p>
                      <a:r>
                        <a:rPr lang="sl-SI" dirty="0"/>
                        <a:t>IRD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436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45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Možnosti za zaposlitev </a:t>
            </a:r>
            <a:endParaRPr lang="sl-SI" sz="4000" dirty="0">
              <a:solidFill>
                <a:schemeClr val="accent2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Na pedagoškem in raziskovalnem področju na univerzah ter drugih izobraževalnih in znanstveno raziskovalnih ustanovah;</a:t>
            </a:r>
            <a:b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</a:br>
            <a: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 </a:t>
            </a:r>
          </a:p>
          <a:p>
            <a:pPr marL="62865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na številnih področjih v gospodarstvu, zlasti v industriji in trgovini;</a:t>
            </a:r>
            <a:b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</a:br>
            <a:endParaRPr kumimoji="0" lang="sl-S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sym typeface="Garamond" panose="02020404030301010803" pitchFamily="18" charset="0"/>
            </a:endParaRPr>
          </a:p>
          <a:p>
            <a:pPr marL="62865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v javni upravi in javnih podjetjih s področja varstva okolja;</a:t>
            </a:r>
            <a:b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</a:br>
            <a:endParaRPr kumimoji="0" lang="sl-SI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sym typeface="Garamond" panose="02020404030301010803" pitchFamily="18" charset="0"/>
            </a:endParaRPr>
          </a:p>
          <a:p>
            <a:pPr marL="62865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E03127"/>
              </a:buClr>
              <a:buSzPct val="100000"/>
              <a:tabLst/>
              <a:defRPr/>
            </a:pPr>
            <a:r>
              <a:rPr kumimoji="0" lang="sl-SI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sym typeface="Garamond" panose="02020404030301010803" pitchFamily="18" charset="0"/>
              </a:rPr>
              <a:t>v zdravstvenih zavodih ter v drugih ustanovah in organizacijah, ki zaposlujejo najvišje izobražene strokovnjake in raziskovalce.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00622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>
                <a:solidFill>
                  <a:schemeClr val="accent2"/>
                </a:solidFill>
              </a:rPr>
              <a:t>Več informacij</a:t>
            </a:r>
            <a:br>
              <a:rPr lang="sl-SI" sz="4000" b="1" dirty="0">
                <a:solidFill>
                  <a:schemeClr val="accent2"/>
                </a:solidFill>
              </a:rPr>
            </a:br>
            <a:br>
              <a:rPr lang="sl-SI" sz="4000" b="1" dirty="0">
                <a:solidFill>
                  <a:schemeClr val="accent2"/>
                </a:solidFill>
              </a:rPr>
            </a:br>
            <a:br>
              <a:rPr lang="sl-SI" sz="4000" b="1" dirty="0">
                <a:solidFill>
                  <a:schemeClr val="accent2"/>
                </a:solidFill>
              </a:rPr>
            </a:br>
            <a:br>
              <a:rPr lang="sl-SI" sz="4000" b="1" dirty="0">
                <a:solidFill>
                  <a:schemeClr val="accent2"/>
                </a:solidFill>
              </a:rPr>
            </a:br>
            <a:r>
              <a:rPr lang="sl-SI" sz="4000" b="1" dirty="0">
                <a:solidFill>
                  <a:schemeClr val="accent2"/>
                </a:solidFill>
              </a:rPr>
              <a:t> </a:t>
            </a:r>
            <a:br>
              <a:rPr lang="sl-SI" sz="4000" b="1" dirty="0">
                <a:solidFill>
                  <a:schemeClr val="accent2"/>
                </a:solidFill>
              </a:rPr>
            </a:br>
            <a:endParaRPr lang="sl-SI" sz="4000" dirty="0">
              <a:solidFill>
                <a:schemeClr val="accent2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695324" y="1714501"/>
            <a:ext cx="11607512" cy="44624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altLang="sl-SI" b="1" dirty="0">
                <a:solidFill>
                  <a:schemeClr val="tx1"/>
                </a:solidFill>
              </a:rPr>
              <a:t>Spletna stran</a:t>
            </a:r>
            <a:r>
              <a:rPr lang="sl-SI" altLang="sl-SI" sz="2800" b="1" dirty="0">
                <a:solidFill>
                  <a:schemeClr val="tx1"/>
                </a:solidFill>
              </a:rPr>
              <a:t> UL: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altLang="sl-SI" sz="2800" dirty="0">
                <a:solidFill>
                  <a:schemeClr val="tx1"/>
                </a:solidFill>
              </a:rPr>
              <a:t>https://www.uni-lj.si/studij/doktorski/varstvo-okolja/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br>
              <a:rPr lang="sl-SI" altLang="sl-SI" sz="2800" dirty="0">
                <a:solidFill>
                  <a:schemeClr val="tx1"/>
                </a:solidFill>
              </a:rPr>
            </a:br>
            <a:r>
              <a:rPr lang="sl-SI" altLang="sl-SI" sz="2800" b="1" dirty="0">
                <a:solidFill>
                  <a:schemeClr val="tx1"/>
                </a:solidFill>
              </a:rPr>
              <a:t>Kontakt:</a:t>
            </a:r>
            <a:br>
              <a:rPr lang="sl-SI" altLang="sl-SI" sz="2800" b="1" dirty="0">
                <a:solidFill>
                  <a:schemeClr val="tx1"/>
                </a:solidFill>
              </a:rPr>
            </a:br>
            <a:r>
              <a:rPr lang="en-US" altLang="sl-SI" sz="2800" dirty="0">
                <a:solidFill>
                  <a:schemeClr val="tx1"/>
                </a:solidFill>
              </a:rPr>
              <a:t>Podiplomski </a:t>
            </a:r>
            <a:r>
              <a:rPr lang="en-US" altLang="sl-SI" sz="2800" dirty="0" err="1">
                <a:solidFill>
                  <a:schemeClr val="tx1"/>
                </a:solidFill>
              </a:rPr>
              <a:t>referati</a:t>
            </a:r>
            <a:r>
              <a:rPr lang="en-US" altLang="sl-SI" sz="2800" dirty="0">
                <a:solidFill>
                  <a:schemeClr val="tx1"/>
                </a:solidFill>
              </a:rPr>
              <a:t> </a:t>
            </a:r>
            <a:r>
              <a:rPr lang="en-US" altLang="sl-SI" sz="2800" dirty="0" err="1">
                <a:solidFill>
                  <a:schemeClr val="tx1"/>
                </a:solidFill>
              </a:rPr>
              <a:t>članic</a:t>
            </a:r>
            <a:r>
              <a:rPr lang="en-US" altLang="sl-SI" sz="2800" dirty="0">
                <a:solidFill>
                  <a:schemeClr val="tx1"/>
                </a:solidFill>
              </a:rPr>
              <a:t>, </a:t>
            </a:r>
            <a:r>
              <a:rPr lang="en-US" altLang="sl-SI" sz="2800" dirty="0" err="1">
                <a:solidFill>
                  <a:schemeClr val="tx1"/>
                </a:solidFill>
              </a:rPr>
              <a:t>izvajalk</a:t>
            </a:r>
            <a:r>
              <a:rPr lang="en-US" altLang="sl-SI" sz="2800" dirty="0">
                <a:solidFill>
                  <a:schemeClr val="tx1"/>
                </a:solidFill>
              </a:rPr>
              <a:t> </a:t>
            </a:r>
            <a:r>
              <a:rPr lang="en-US" altLang="sl-SI" sz="2800" dirty="0" err="1">
                <a:solidFill>
                  <a:schemeClr val="tx1"/>
                </a:solidFill>
              </a:rPr>
              <a:t>programa</a:t>
            </a:r>
            <a:br>
              <a:rPr lang="en-US" altLang="sl-SI" sz="2800" dirty="0">
                <a:solidFill>
                  <a:schemeClr val="tx1"/>
                </a:solidFill>
              </a:rPr>
            </a:br>
            <a:r>
              <a:rPr lang="en-US" altLang="sl-SI" sz="2800" dirty="0">
                <a:solidFill>
                  <a:schemeClr val="tx1"/>
                </a:solidFill>
              </a:rPr>
              <a:t>in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sl-SI" sz="28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referat.podiplomski@pf.uni-lj.si</a:t>
            </a:r>
            <a:endParaRPr lang="sl-SI" altLang="sl-SI" sz="2800" dirty="0">
              <a:solidFill>
                <a:schemeClr val="tx1"/>
              </a:solidFill>
            </a:endParaRPr>
          </a:p>
        </p:txBody>
      </p:sp>
      <p:pic>
        <p:nvPicPr>
          <p:cNvPr id="7" name="Slika 1">
            <a:extLst>
              <a:ext uri="{FF2B5EF4-FFF2-40B4-BE49-F238E27FC236}">
                <a16:creationId xmlns:a16="http://schemas.microsoft.com/office/drawing/2014/main" id="{80AEE47A-31DD-D083-31EB-069179F6C3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09898" y="3206338"/>
            <a:ext cx="2970625" cy="297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520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o meri 1">
      <a:dk1>
        <a:srgbClr val="000000"/>
      </a:dk1>
      <a:lt1>
        <a:sysClr val="window" lastClr="FFFFFF"/>
      </a:lt1>
      <a:dk2>
        <a:srgbClr val="58595B"/>
      </a:dk2>
      <a:lt2>
        <a:srgbClr val="E7E6E6"/>
      </a:lt2>
      <a:accent1>
        <a:srgbClr val="E03127"/>
      </a:accent1>
      <a:accent2>
        <a:srgbClr val="E03127"/>
      </a:accent2>
      <a:accent3>
        <a:srgbClr val="E03127"/>
      </a:accent3>
      <a:accent4>
        <a:srgbClr val="58595B"/>
      </a:accent4>
      <a:accent5>
        <a:srgbClr val="58595B"/>
      </a:accent5>
      <a:accent6>
        <a:srgbClr val="58595B"/>
      </a:accent6>
      <a:hlink>
        <a:srgbClr val="2878AC"/>
      </a:hlink>
      <a:folHlink>
        <a:srgbClr val="0033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ova tema">
  <a:themeElements>
    <a:clrScheme name="Po meri 1">
      <a:dk1>
        <a:srgbClr val="000000"/>
      </a:dk1>
      <a:lt1>
        <a:sysClr val="window" lastClr="FFFFFF"/>
      </a:lt1>
      <a:dk2>
        <a:srgbClr val="58595B"/>
      </a:dk2>
      <a:lt2>
        <a:srgbClr val="E7E6E6"/>
      </a:lt2>
      <a:accent1>
        <a:srgbClr val="E03127"/>
      </a:accent1>
      <a:accent2>
        <a:srgbClr val="E03127"/>
      </a:accent2>
      <a:accent3>
        <a:srgbClr val="E03127"/>
      </a:accent3>
      <a:accent4>
        <a:srgbClr val="58595B"/>
      </a:accent4>
      <a:accent5>
        <a:srgbClr val="58595B"/>
      </a:accent5>
      <a:accent6>
        <a:srgbClr val="58595B"/>
      </a:accent6>
      <a:hlink>
        <a:srgbClr val="2878AC"/>
      </a:hlink>
      <a:folHlink>
        <a:srgbClr val="0033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9DC10BB22DEF49AEF2037D537D482B" ma:contentTypeVersion="2" ma:contentTypeDescription="Ustvari nov dokument." ma:contentTypeScope="" ma:versionID="2a5e0d7f72332fe8711483b4615fa19e">
  <xsd:schema xmlns:xsd="http://www.w3.org/2001/XMLSchema" xmlns:xs="http://www.w3.org/2001/XMLSchema" xmlns:p="http://schemas.microsoft.com/office/2006/metadata/properties" xmlns:ns2="0f48a8d7-1ac6-4eb8-9b15-9ca601ca4102" targetNamespace="http://schemas.microsoft.com/office/2006/metadata/properties" ma:root="true" ma:fieldsID="ee1223e3ae929eefebee61e699b7091c" ns2:_="">
    <xsd:import namespace="0f48a8d7-1ac6-4eb8-9b15-9ca601ca41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8a8d7-1ac6-4eb8-9b15-9ca601ca41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328F2D-6B5A-4DDB-BB92-21D45F228702}">
  <ds:schemaRefs>
    <ds:schemaRef ds:uri="http://purl.org/dc/elements/1.1/"/>
    <ds:schemaRef ds:uri="http://schemas.openxmlformats.org/package/2006/metadata/core-properties"/>
    <ds:schemaRef ds:uri="http://www.w3.org/XML/1998/namespace"/>
    <ds:schemaRef ds:uri="0f48a8d7-1ac6-4eb8-9b15-9ca601ca4102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E62FE16-FE54-4B78-A4C0-548EC73C5B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3FC3F3-FB2E-4618-BA4E-7404E3F808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48a8d7-1ac6-4eb8-9b15-9ca601ca41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556</Words>
  <Application>Microsoft Office PowerPoint</Application>
  <PresentationFormat>Širokozaslonsko</PresentationFormat>
  <Paragraphs>78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Officeova tema</vt:lpstr>
      <vt:lpstr>1_Officeova tema</vt:lpstr>
      <vt:lpstr>Interdisciplinarni doktorski študijski program  Varstvo okolja</vt:lpstr>
      <vt:lpstr>Članice, izvajalke študija</vt:lpstr>
      <vt:lpstr>Temeljni cilji </vt:lpstr>
      <vt:lpstr>Kdo se lahko vpiše na študij?</vt:lpstr>
      <vt:lpstr>Študijsko leto 2024/2025</vt:lpstr>
      <vt:lpstr>Predmetnik</vt:lpstr>
      <vt:lpstr>Možnosti za zaposlitev </vt:lpstr>
      <vt:lpstr>Več informacij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Kejžar, Jernej</dc:creator>
  <cp:lastModifiedBy>Tomšič, Martina</cp:lastModifiedBy>
  <cp:revision>11</cp:revision>
  <dcterms:created xsi:type="dcterms:W3CDTF">2024-02-15T07:37:09Z</dcterms:created>
  <dcterms:modified xsi:type="dcterms:W3CDTF">2024-03-26T13:28:36Z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0x010100949DC10BB22DEF49AEF2037D537D482B</vt:lpwstr>
  </property>
</Properties>
</file>