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5" r:id="rId6"/>
    <p:sldId id="266" r:id="rId7"/>
    <p:sldId id="262" r:id="rId8"/>
    <p:sldId id="263" r:id="rId9"/>
    <p:sldId id="264" r:id="rId10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9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F_glavni_naslov_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6021" y="1823718"/>
            <a:ext cx="8674099" cy="4418586"/>
          </a:xfrm>
        </p:spPr>
        <p:txBody>
          <a:bodyPr anchor="ctr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Glavni naslov predstavitve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6023" y="6181344"/>
            <a:ext cx="8674099" cy="973837"/>
          </a:xfrm>
        </p:spPr>
        <p:txBody>
          <a:bodyPr/>
          <a:lstStyle>
            <a:lvl1pPr marL="0" indent="0" algn="l">
              <a:buNone/>
              <a:defRPr sz="2080" spc="16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sl-SI" dirty="0"/>
              <a:t>Dodamo lahko tudi podnaslov, avtorja ali datum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78FEB5-2EF7-FB1E-C64A-6ABBB83D16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1865" y="2777491"/>
            <a:ext cx="2667931" cy="26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637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sredinske_pik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6020" y="1811021"/>
            <a:ext cx="11727179" cy="1127251"/>
          </a:xfrm>
        </p:spPr>
        <p:txBody>
          <a:bodyPr anchor="b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Glavni naslov predstavitve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0" y="4011169"/>
            <a:ext cx="8674101" cy="2407413"/>
          </a:xfrm>
        </p:spPr>
        <p:txBody>
          <a:bodyPr/>
          <a:lstStyle>
            <a:lvl1pPr>
              <a:lnSpc>
                <a:spcPct val="100000"/>
              </a:lnSpc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en-US" sz="2080" spc="-16" baseline="0">
                <a:solidFill>
                  <a:schemeClr val="accent3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defRPr lang="sl-SI" sz="2080" b="0" kern="1200" spc="-16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6E825B-8B59-5822-84DF-D078BA76D4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67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slika_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5531454" cy="1127251"/>
          </a:xfrm>
        </p:spPr>
        <p:txBody>
          <a:bodyPr anchor="b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5" y="3523488"/>
            <a:ext cx="4895592" cy="363169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167855-6896-C53D-88CB-13328A065A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5200" y="0"/>
            <a:ext cx="7315200" cy="8229600"/>
          </a:xfrm>
        </p:spPr>
        <p:txBody>
          <a:bodyPr lIns="360000" tIns="360000" rIns="360000" bIns="360000"/>
          <a:lstStyle>
            <a:lvl1pPr marL="0" indent="0">
              <a:buNone/>
              <a:defRPr spc="-16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</p:spTree>
    <p:extLst>
      <p:ext uri="{BB962C8B-B14F-4D97-AF65-F5344CB8AC3E}">
        <p14:creationId xmlns:p14="http://schemas.microsoft.com/office/powerpoint/2010/main" val="2472154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F_slika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5531454" cy="1127251"/>
          </a:xfrm>
        </p:spPr>
        <p:txBody>
          <a:bodyPr anchor="b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5" y="3523488"/>
            <a:ext cx="4895592" cy="363169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167855-6896-C53D-88CB-13328A065A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5200" y="0"/>
            <a:ext cx="7315200" cy="8229600"/>
          </a:xfrm>
        </p:spPr>
        <p:txBody>
          <a:bodyPr lIns="360000" tIns="360000" rIns="360000" bIns="360000"/>
          <a:lstStyle>
            <a:lvl1pPr marL="0" indent="0">
              <a:buNone/>
              <a:defRPr spc="-16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</p:spTree>
    <p:extLst>
      <p:ext uri="{BB962C8B-B14F-4D97-AF65-F5344CB8AC3E}">
        <p14:creationId xmlns:p14="http://schemas.microsoft.com/office/powerpoint/2010/main" val="4574240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vec_slik_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11036299" cy="1127251"/>
          </a:xfrm>
        </p:spPr>
        <p:txBody>
          <a:bodyPr anchor="b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3" y="3523489"/>
            <a:ext cx="11036296" cy="4236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60184F-A81B-8C60-E3AF-9E94E8ECA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548" y="4404361"/>
            <a:ext cx="3507739" cy="2750821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0D20450-FFAC-2FEA-CB68-43311CC65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0557" y="4404361"/>
            <a:ext cx="4711702" cy="2750821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A1CA56D-A820-E8EA-6540-6B3BF3C2DB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27531" y="4404361"/>
            <a:ext cx="3507739" cy="2750821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823BA1-C241-74E4-8C1B-DD7F6A5BE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679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  <p15:guide id="3" orient="horz" pos="17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vec_slik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11036299" cy="1127251"/>
          </a:xfrm>
        </p:spPr>
        <p:txBody>
          <a:bodyPr anchor="b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3" y="3523489"/>
            <a:ext cx="11036296" cy="4236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3B8D00-6C52-8C73-B708-F3CDA41FF8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60184F-A81B-8C60-E3AF-9E94E8ECA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548" y="4404361"/>
            <a:ext cx="3507739" cy="2750821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0D20450-FFAC-2FEA-CB68-43311CC65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0557" y="4404361"/>
            <a:ext cx="4711702" cy="2750821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A1CA56D-A820-E8EA-6540-6B3BF3C2DB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27531" y="4404361"/>
            <a:ext cx="3507739" cy="2750821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/>
              <a:t>Kliknite ikono, če želite dodati sliko</a:t>
            </a:r>
          </a:p>
        </p:txBody>
      </p:sp>
    </p:spTree>
    <p:extLst>
      <p:ext uri="{BB962C8B-B14F-4D97-AF65-F5344CB8AC3E}">
        <p14:creationId xmlns:p14="http://schemas.microsoft.com/office/powerpoint/2010/main" val="20415476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  <p15:guide id="3" orient="horz" pos="17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Celostranska_sli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7EC16D-DC23-A312-1241-5FBFE8F06B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4630400" cy="8229600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</a:t>
            </a:r>
            <a:r>
              <a:rPr lang="sl-SI" dirty="0" err="1"/>
              <a:t>icon</a:t>
            </a:r>
            <a:r>
              <a:rPr lang="sl-SI" dirty="0"/>
              <a:t> to insert </a:t>
            </a:r>
            <a:r>
              <a:rPr lang="sl-SI" dirty="0" err="1"/>
              <a:t>picture</a:t>
            </a:r>
            <a:r>
              <a:rPr lang="sl-SI" dirty="0"/>
              <a:t> </a:t>
            </a:r>
            <a:r>
              <a:rPr lang="sl-SI" dirty="0" err="1"/>
              <a:t>then</a:t>
            </a:r>
            <a:r>
              <a:rPr lang="sl-SI" dirty="0"/>
              <a:t> </a:t>
            </a:r>
            <a:r>
              <a:rPr lang="sl-SI" dirty="0" err="1"/>
              <a:t>send</a:t>
            </a:r>
            <a:r>
              <a:rPr lang="sl-SI" dirty="0"/>
              <a:t>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4114800"/>
            <a:ext cx="11036299" cy="1127251"/>
          </a:xfrm>
        </p:spPr>
        <p:txBody>
          <a:bodyPr anchor="b" anchorCtr="0"/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4" y="5827267"/>
            <a:ext cx="6139178" cy="13279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2276505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99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6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8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1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F_glavni_naslov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6021" y="1823718"/>
            <a:ext cx="8674099" cy="4418586"/>
          </a:xfrm>
        </p:spPr>
        <p:txBody>
          <a:bodyPr anchor="ctr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Glavni naslov predstavitve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6023" y="6181344"/>
            <a:ext cx="8674099" cy="973837"/>
          </a:xfrm>
        </p:spPr>
        <p:txBody>
          <a:bodyPr/>
          <a:lstStyle>
            <a:lvl1pPr marL="0" indent="0" algn="l">
              <a:buNone/>
              <a:defRPr sz="2080" spc="16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sl-SI" dirty="0"/>
              <a:t>Dodamo lahko tudi podnaslov, avtorja ali datum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78FEB5-2EF7-FB1E-C64A-6ABBB83D16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1865" y="2777491"/>
            <a:ext cx="2667931" cy="26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40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88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7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6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71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86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napovednik_poglavja_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6019" y="1823718"/>
            <a:ext cx="11036301" cy="4418586"/>
          </a:xfrm>
        </p:spPr>
        <p:txBody>
          <a:bodyPr anchor="ctr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Napovednik novega poglavja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490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napovednik_poglavja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6020" y="1823718"/>
            <a:ext cx="11036299" cy="4418586"/>
          </a:xfrm>
        </p:spPr>
        <p:txBody>
          <a:bodyPr anchor="ctr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Napovednik novega poglavja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50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naslov+vsebina_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11036299" cy="1127251"/>
          </a:xfrm>
        </p:spPr>
        <p:txBody>
          <a:bodyPr anchor="b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3" y="3523488"/>
            <a:ext cx="8674098" cy="26822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32D594-0B1B-C148-35E0-AA0B9C2857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50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F_naslov+vsebina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11036299" cy="1127251"/>
          </a:xfrm>
        </p:spPr>
        <p:txBody>
          <a:bodyPr anchor="b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3" y="3523488"/>
            <a:ext cx="8674098" cy="26822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9F931B-118E-343B-B4B4-ECBA54407C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758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F_naslov+dvostolpicna_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11036296" cy="1127251"/>
          </a:xfrm>
        </p:spPr>
        <p:txBody>
          <a:bodyPr anchor="b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1" y="3523488"/>
            <a:ext cx="5241600" cy="3631693"/>
          </a:xfr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949BEA7-CD04-8BF3-9C91-FD1F71054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70715" y="3523488"/>
            <a:ext cx="5241600" cy="3631693"/>
          </a:xfr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70A4F1-4144-3C59-FB70-41D8AFD50A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21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F_naslov+dvostolpicna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0" y="1811021"/>
            <a:ext cx="11036296" cy="1127251"/>
          </a:xfrm>
        </p:spPr>
        <p:txBody>
          <a:bodyPr anchor="b" anchorCtr="0"/>
          <a:lstStyle>
            <a:lvl1pPr algn="l">
              <a:defRPr sz="4320">
                <a:solidFill>
                  <a:schemeClr val="accent3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922" y="604622"/>
            <a:ext cx="2451101" cy="4595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1" y="3523488"/>
            <a:ext cx="5241600" cy="3631693"/>
          </a:xfr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949BEA7-CD04-8BF3-9C91-FD1F71054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70715" y="3523488"/>
            <a:ext cx="5241600" cy="3631693"/>
          </a:xfr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lang="en-US" sz="2080" b="1" kern="1200" spc="-16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9728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45920" indent="0">
              <a:lnSpc>
                <a:spcPct val="100000"/>
              </a:lnSpc>
              <a:buNone/>
              <a:defRPr lang="en-US" sz="2080" b="0" kern="1200" spc="-16" baseline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560" indent="0">
              <a:lnSpc>
                <a:spcPct val="100000"/>
              </a:lnSpc>
              <a:buNone/>
              <a:defRPr lang="sl-SI" sz="2080" b="0" kern="1200" spc="-16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FAD994-C44A-3BED-B346-CF64CE47E6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591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F_sredinske_pik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6020" y="1811021"/>
            <a:ext cx="11727179" cy="1127251"/>
          </a:xfrm>
        </p:spPr>
        <p:txBody>
          <a:bodyPr anchor="b" anchorCtr="0"/>
          <a:lstStyle>
            <a:lvl1pPr algn="l">
              <a:defRPr sz="4320">
                <a:solidFill>
                  <a:schemeClr val="bg2"/>
                </a:solidFill>
              </a:defRPr>
            </a:lvl1pPr>
          </a:lstStyle>
          <a:p>
            <a:r>
              <a:rPr lang="sl-SI"/>
              <a:t>Glavni naslov predstavitve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89737-CDA1-BAC5-074F-6D255B67EA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22" y="604623"/>
            <a:ext cx="2451101" cy="4595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AB6A5-F11E-277A-7881-603ADCC65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6020" y="4011169"/>
            <a:ext cx="8674101" cy="2407413"/>
          </a:xfrm>
        </p:spPr>
        <p:txBody>
          <a:bodyPr/>
          <a:lstStyle>
            <a:lvl1pPr>
              <a:lnSpc>
                <a:spcPct val="100000"/>
              </a:lnSpc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en-US" sz="2080" spc="-16" baseline="0">
                <a:solidFill>
                  <a:schemeClr val="accent5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defRPr lang="en-US" sz="2080" b="0" kern="1200" spc="-16" baseline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defRPr lang="sl-SI" sz="2080" b="0" kern="1200" spc="-16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3BF199-C08A-4F8E-CFA1-7E6A95AC51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903201" y="49270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82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6021" y="7627621"/>
            <a:ext cx="329184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40">
                <a:solidFill>
                  <a:schemeClr val="bg2"/>
                </a:solidFill>
              </a:defRPr>
            </a:lvl1pPr>
          </a:lstStyle>
          <a:p>
            <a:fld id="{FA81DA45-63DE-4D8A-B593-57CF2289F636}" type="datetimeFigureOut">
              <a:rPr lang="sl-SI" smtClean="0"/>
              <a:pPr/>
              <a:t>9. 03. 2026</a:t>
            </a:fld>
            <a:r>
              <a:rPr lang="sl-SI" dirty="0"/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4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4360" y="7627621"/>
            <a:ext cx="329184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4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4F011A79-AB69-42ED-A1E9-6EEC17C9E5D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065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hf sldNum="0" hdr="0" ftr="0" dt="0"/>
  <p:txStyles>
    <p:titleStyle>
      <a:lvl1pPr algn="l" defTabSz="1097280" rtl="0" eaLnBrk="1" latinLnBrk="0" hangingPunct="1">
        <a:lnSpc>
          <a:spcPct val="95000"/>
        </a:lnSpc>
        <a:spcBef>
          <a:spcPct val="0"/>
        </a:spcBef>
        <a:buNone/>
        <a:defRPr sz="4320" kern="1200" spc="-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080" kern="1200" spc="-16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Char char="•"/>
        <a:defRPr sz="2080" kern="1200" spc="-16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Char char="•"/>
        <a:defRPr sz="2080" kern="1200" spc="-16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Char char="•"/>
        <a:defRPr sz="2080" kern="1200" spc="-16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Char char="•"/>
        <a:defRPr sz="2080" kern="1200" spc="-16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476">
          <p15:clr>
            <a:srgbClr val="F26B43"/>
          </p15:clr>
        </p15:guide>
        <p15:guide id="5" pos="4808">
          <p15:clr>
            <a:srgbClr val="F26B43"/>
          </p15:clr>
        </p15:guide>
        <p15:guide id="6" pos="5080">
          <p15:clr>
            <a:srgbClr val="F26B43"/>
          </p15:clr>
        </p15:guide>
        <p15:guide id="7" orient="horz" pos="713">
          <p15:clr>
            <a:srgbClr val="F26B43"/>
          </p15:clr>
        </p15:guide>
        <p15:guide id="8" orient="horz" pos="242">
          <p15:clr>
            <a:srgbClr val="F26B43"/>
          </p15:clr>
        </p15:guide>
        <p15:guide id="9" orient="horz" pos="417">
          <p15:clr>
            <a:srgbClr val="F26B43"/>
          </p15:clr>
        </p15:guide>
        <p15:guide id="10" orient="horz" pos="1106">
          <p15:clr>
            <a:srgbClr val="F26B43"/>
          </p15:clr>
        </p15:guide>
        <p15:guide id="11" pos="3878">
          <p15:clr>
            <a:srgbClr val="F26B43"/>
          </p15:clr>
        </p15:guide>
        <p15:guide id="12" orient="horz" pos="2817">
          <p15:clr>
            <a:srgbClr val="F26B43"/>
          </p15:clr>
        </p15:guide>
        <p15:guide id="13" pos="5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lj.si/en/study/doctoral-stud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uni-lj.si/studij/doktorski-studi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7000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Interdisciplinarni</a:t>
            </a:r>
            <a:r>
              <a:rPr lang="en-US" sz="445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doktorski</a:t>
            </a:r>
            <a:r>
              <a:rPr lang="sl-SI" sz="445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r>
              <a:rPr lang="en-US" sz="445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študijski</a:t>
            </a:r>
            <a:r>
              <a:rPr lang="en-US" sz="445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program </a:t>
            </a:r>
            <a:endParaRPr lang="sl-SI" sz="4450" dirty="0">
              <a:solidFill>
                <a:srgbClr val="373B48"/>
              </a:solidFill>
              <a:latin typeface="Arial" panose="020B0604020202020204" pitchFamily="34" charset="0"/>
              <a:ea typeface="Mona Sans Semi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sl-SI" sz="4450" b="1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V</a:t>
            </a:r>
            <a:r>
              <a:rPr lang="en-US" sz="4450" b="1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arstvo</a:t>
            </a:r>
            <a:r>
              <a:rPr lang="en-US" sz="4450" b="1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r>
              <a:rPr lang="en-US" sz="4450" b="1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okolja</a:t>
            </a:r>
            <a:r>
              <a:rPr lang="sl-SI" sz="4450" b="1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endParaRPr lang="en-US" sz="4450" b="1" dirty="0">
              <a:latin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51665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Skupni informativni dan, </a:t>
            </a:r>
            <a:r>
              <a:rPr lang="sl-SI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20. </a:t>
            </a:r>
            <a:r>
              <a:rPr lang="en-US" sz="175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maj</a:t>
            </a: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202</a:t>
            </a:r>
            <a:r>
              <a:rPr lang="sl-SI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</a:t>
            </a: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sl-SI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ob 15.00 po </a:t>
            </a:r>
            <a:r>
              <a:rPr lang="sl-SI" sz="175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ZOOMu</a:t>
            </a:r>
            <a:endParaRPr lang="en-US" sz="1750" dirty="0">
              <a:latin typeface="Arial" panose="020B0604020202020204" pitchFamily="34" charset="0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D33E513A-C597-1136-3F52-823AFE172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6526" y="1229482"/>
            <a:ext cx="4280178" cy="450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Članice, izvajalke študija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76526" y="1824438"/>
            <a:ext cx="7439143" cy="1681280"/>
          </a:xfrm>
          <a:prstGeom prst="roundRect">
            <a:avLst>
              <a:gd name="adj" fmla="val 3587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72168" y="1961242"/>
            <a:ext cx="2021919" cy="225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Naravoslovn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o–matematične fakultete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28330" y="2287948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Biotehniška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28330" y="2568935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Fakulteta za kemijo in kemijsko tehnologijo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28330" y="2849923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Fakulteta za matematiko in fiziko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8330" y="3130910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Naravoslovnotehniška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76526" y="3657524"/>
            <a:ext cx="7439143" cy="1400293"/>
          </a:xfrm>
          <a:prstGeom prst="roundRect">
            <a:avLst>
              <a:gd name="adj" fmla="val 4303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28330" y="3809328"/>
            <a:ext cx="1802844" cy="225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Tehniške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fakultete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28330" y="4121034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Fakulteta za gradbeništvo in geodezijo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8330" y="4402022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Fakulteta za pomorstvo in promet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28330" y="4683009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Fakulteta za strojništvo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76526" y="5209623"/>
            <a:ext cx="7439143" cy="1552098"/>
          </a:xfrm>
          <a:prstGeom prst="roundRect">
            <a:avLst>
              <a:gd name="adj" fmla="val 3587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28330" y="5361427"/>
            <a:ext cx="2017395" cy="225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Družboslovn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e in humanistične fakultete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28330" y="5673133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Ekonomska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28330" y="5954120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Fakulteta za družbene vede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28330" y="6235108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Filozofska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28330" y="6516095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Pravna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76526" y="7042710"/>
            <a:ext cx="7439143" cy="975122"/>
          </a:xfrm>
          <a:prstGeom prst="roundRect">
            <a:avLst>
              <a:gd name="adj" fmla="val 5375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28330" y="7194513"/>
            <a:ext cx="1803797" cy="225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Medicinske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fakultete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928330" y="7506219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Medicinska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928330" y="7787207"/>
            <a:ext cx="7287339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Veterinarska fakulteta</a:t>
            </a:r>
            <a:endParaRPr lang="en-US" sz="1100" dirty="0">
              <a:latin typeface="Arial" panose="020B0604020202020204" pitchFamily="34" charset="0"/>
            </a:endParaRPr>
          </a:p>
        </p:txBody>
      </p:sp>
      <p:pic>
        <p:nvPicPr>
          <p:cNvPr id="2" name="Slika 1" descr="Slika, ki vsebuje besede oblačila, oseba, na prostem, stavba&#10;&#10;Vsebina, ustvarjena z UI, morda ni pravilna.">
            <a:extLst>
              <a:ext uri="{FF2B5EF4-FFF2-40B4-BE49-F238E27FC236}">
                <a16:creationId xmlns:a16="http://schemas.microsoft.com/office/drawing/2014/main" id="{DD0C624E-8E36-DCB8-E0E0-B51AE0DD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930" y="2847321"/>
            <a:ext cx="5824842" cy="4088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3310" y="125304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Temeljni cilji</a:t>
            </a:r>
            <a:endParaRPr lang="en-US" sz="4450" dirty="0">
              <a:latin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069187"/>
            <a:ext cx="7556421" cy="2456617"/>
          </a:xfrm>
          <a:prstGeom prst="roundRect">
            <a:avLst>
              <a:gd name="adj" fmla="val 595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373B48"/>
            </a:solidFill>
            <a:prstDash val="solid"/>
          </a:ln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63310" y="2069187"/>
            <a:ext cx="121920" cy="2456617"/>
          </a:xfrm>
          <a:prstGeom prst="roundRect">
            <a:avLst>
              <a:gd name="adj" fmla="val 78139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42524" y="2326481"/>
            <a:ext cx="33332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Interdisciplinarni pristop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42524" y="2816900"/>
            <a:ext cx="695039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Izobraževanje visoko usposobljenih strokovnjakov, ki bodo kompleksno problematiko okolja znali reševati z interdisciplinarnim pristopom in sposobnostjo povezovanja znanj z različnih področij v celovito rešitev.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93790" y="4752618"/>
            <a:ext cx="7556421" cy="2456617"/>
          </a:xfrm>
          <a:prstGeom prst="roundRect">
            <a:avLst>
              <a:gd name="adj" fmla="val 595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373B48"/>
            </a:solidFill>
            <a:prstDash val="solid"/>
          </a:ln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63310" y="4752618"/>
            <a:ext cx="121920" cy="2456617"/>
          </a:xfrm>
          <a:prstGeom prst="roundRect">
            <a:avLst>
              <a:gd name="adj" fmla="val 78139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42524" y="5009912"/>
            <a:ext cx="2968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Znanstvena odličnost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42524" y="5500330"/>
            <a:ext cx="695039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Usposobiti doktoranda za ustvarjalno in samostojno znanstveno raziskovalno delo, ki bo po končanem študiju sposoben kritične presoje raziskovalnih rezultatov, razvoja novih raziskovalnih metod in prenosa novih tehnologij in znanja v prakso.</a:t>
            </a:r>
            <a:endParaRPr lang="en-US" sz="1750" dirty="0">
              <a:latin typeface="Arial" panose="020B060402020202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CEE488A-7155-1D12-17D6-A0F7CB47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691" y="2242583"/>
            <a:ext cx="5864860" cy="4871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1383318"/>
            <a:ext cx="13042821" cy="1047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Na študij se lahko vpišejo diplomanti študijskih programov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56686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01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921913"/>
            <a:ext cx="6407944" cy="3048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096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Druge stopnje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428548" y="256686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02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548" y="2921913"/>
            <a:ext cx="6408063" cy="3048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28548" y="3096220"/>
            <a:ext cx="42233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Poklici, urejeni z direktivami EU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428548" y="3586639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Ovrednoteni s 300 kreditnimi točkami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434637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03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4701421"/>
            <a:ext cx="6407944" cy="3048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4875728"/>
            <a:ext cx="640794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Specializacija po visokošolskem strokovnem programu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5720477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Dodatne obveznosti: 30-60 KT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428548" y="434637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04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548" y="4701421"/>
            <a:ext cx="6408063" cy="3048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428548" y="4875728"/>
            <a:ext cx="49153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Magisterij znanosti ali specializacija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428548" y="5366147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Priznanih 60 KT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93790" y="6480215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05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93790" y="6835259"/>
            <a:ext cx="6407944" cy="3048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93790" y="7009567"/>
            <a:ext cx="32529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Univerzitetna izobrazba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428548" y="6480215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06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428548" y="6835259"/>
            <a:ext cx="6408063" cy="3048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428548" y="70095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Tuje univerze</a:t>
            </a:r>
            <a:endParaRPr 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2361" y="3263325"/>
            <a:ext cx="5491401" cy="636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sl-SI" sz="4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O p</a:t>
            </a:r>
            <a:r>
              <a:rPr lang="en-US" sz="40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rogram</a:t>
            </a:r>
            <a:r>
              <a:rPr lang="sl-SI" sz="4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u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92361" y="4112776"/>
            <a:ext cx="4212669" cy="3493294"/>
          </a:xfrm>
          <a:prstGeom prst="roundRect">
            <a:avLst>
              <a:gd name="adj" fmla="val 2450"/>
            </a:avLst>
          </a:prstGeom>
          <a:solidFill>
            <a:srgbClr val="E2E4E9"/>
          </a:solidFill>
          <a:ln w="7620">
            <a:solidFill>
              <a:srgbClr val="373B48"/>
            </a:solidFill>
            <a:prstDash val="solid"/>
          </a:ln>
        </p:spPr>
        <p:txBody>
          <a:bodyPr/>
          <a:lstStyle/>
          <a:p>
            <a:endParaRPr lang="sl-SI" dirty="0"/>
          </a:p>
        </p:txBody>
      </p:sp>
      <p:sp>
        <p:nvSpPr>
          <p:cNvPr id="5" name="Shape 2"/>
          <p:cNvSpPr/>
          <p:nvPr/>
        </p:nvSpPr>
        <p:spPr>
          <a:xfrm>
            <a:off x="1003697" y="4324112"/>
            <a:ext cx="611267" cy="611267"/>
          </a:xfrm>
          <a:prstGeom prst="roundRect">
            <a:avLst>
              <a:gd name="adj" fmla="val 14957597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813" y="4492228"/>
            <a:ext cx="275034" cy="27503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03697" y="5139095"/>
            <a:ext cx="3056453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sl-SI" sz="2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Znanstveni naziv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1003697" y="5928301"/>
            <a:ext cx="378999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sl-SI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Doktor/</a:t>
            </a:r>
            <a:r>
              <a:rPr lang="sl-SI" sz="1600" b="1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dokotrica</a:t>
            </a:r>
            <a:r>
              <a:rPr lang="sl-SI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znanosti</a:t>
            </a:r>
            <a:r>
              <a:rPr lang="en-US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en-US" sz="1600" b="1" dirty="0"/>
          </a:p>
        </p:txBody>
      </p:sp>
      <p:sp>
        <p:nvSpPr>
          <p:cNvPr id="9" name="Text 5"/>
          <p:cNvSpPr/>
          <p:nvPr/>
        </p:nvSpPr>
        <p:spPr>
          <a:xfrm>
            <a:off x="1003697" y="6091238"/>
            <a:ext cx="3789998" cy="1303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5208746" y="4112776"/>
            <a:ext cx="4212788" cy="3493294"/>
          </a:xfrm>
          <a:prstGeom prst="roundRect">
            <a:avLst>
              <a:gd name="adj" fmla="val 2450"/>
            </a:avLst>
          </a:prstGeom>
          <a:solidFill>
            <a:srgbClr val="E2E4E9"/>
          </a:solidFill>
          <a:ln w="7620">
            <a:solidFill>
              <a:srgbClr val="373B48"/>
            </a:solidFill>
            <a:prstDash val="solid"/>
          </a:ln>
        </p:spPr>
        <p:txBody>
          <a:bodyPr/>
          <a:lstStyle/>
          <a:p>
            <a:endParaRPr lang="sl-SI"/>
          </a:p>
        </p:txBody>
      </p:sp>
      <p:sp>
        <p:nvSpPr>
          <p:cNvPr id="11" name="Shape 7"/>
          <p:cNvSpPr/>
          <p:nvPr/>
        </p:nvSpPr>
        <p:spPr>
          <a:xfrm>
            <a:off x="5420082" y="4324112"/>
            <a:ext cx="611267" cy="611267"/>
          </a:xfrm>
          <a:prstGeom prst="roundRect">
            <a:avLst>
              <a:gd name="adj" fmla="val 14957597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198" y="4492228"/>
            <a:ext cx="275034" cy="27503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420082" y="5139095"/>
            <a:ext cx="3132773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sl-SI" sz="2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Trajanje</a:t>
            </a:r>
            <a:endParaRPr lang="en-US" sz="2400" dirty="0"/>
          </a:p>
        </p:txBody>
      </p:sp>
      <p:sp>
        <p:nvSpPr>
          <p:cNvPr id="14" name="Text 9"/>
          <p:cNvSpPr/>
          <p:nvPr/>
        </p:nvSpPr>
        <p:spPr>
          <a:xfrm>
            <a:off x="5420081" y="5859423"/>
            <a:ext cx="3790117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sl-SI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Štiri leta</a:t>
            </a:r>
            <a:r>
              <a:rPr lang="en-US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– 240 </a:t>
            </a:r>
            <a:r>
              <a:rPr lang="sl-SI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600" b="1" dirty="0"/>
          </a:p>
        </p:txBody>
      </p:sp>
      <p:sp>
        <p:nvSpPr>
          <p:cNvPr id="16" name="Shape 11"/>
          <p:cNvSpPr/>
          <p:nvPr/>
        </p:nvSpPr>
        <p:spPr>
          <a:xfrm>
            <a:off x="9625251" y="4112776"/>
            <a:ext cx="4212788" cy="3493294"/>
          </a:xfrm>
          <a:prstGeom prst="roundRect">
            <a:avLst>
              <a:gd name="adj" fmla="val 2450"/>
            </a:avLst>
          </a:prstGeom>
          <a:solidFill>
            <a:srgbClr val="E2E4E9"/>
          </a:solidFill>
          <a:ln w="7620">
            <a:solidFill>
              <a:srgbClr val="373B48"/>
            </a:solidFill>
            <a:prstDash val="solid"/>
          </a:ln>
        </p:spPr>
        <p:txBody>
          <a:bodyPr/>
          <a:lstStyle/>
          <a:p>
            <a:endParaRPr lang="sl-SI"/>
          </a:p>
        </p:txBody>
      </p:sp>
      <p:sp>
        <p:nvSpPr>
          <p:cNvPr id="17" name="Shape 12"/>
          <p:cNvSpPr/>
          <p:nvPr/>
        </p:nvSpPr>
        <p:spPr>
          <a:xfrm>
            <a:off x="9836587" y="4324112"/>
            <a:ext cx="611267" cy="611267"/>
          </a:xfrm>
          <a:prstGeom prst="roundRect">
            <a:avLst>
              <a:gd name="adj" fmla="val 14957597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4703" y="4492228"/>
            <a:ext cx="275034" cy="27503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9836587" y="5139095"/>
            <a:ext cx="3056453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sl-SI" sz="240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Način izvajanja</a:t>
            </a:r>
            <a:endParaRPr lang="en-US" sz="2400" dirty="0"/>
          </a:p>
        </p:txBody>
      </p:sp>
      <p:sp>
        <p:nvSpPr>
          <p:cNvPr id="20" name="Text 14"/>
          <p:cNvSpPr/>
          <p:nvPr/>
        </p:nvSpPr>
        <p:spPr>
          <a:xfrm>
            <a:off x="9836586" y="5914625"/>
            <a:ext cx="3790117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sl-SI" sz="16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Izredni</a:t>
            </a:r>
            <a:endParaRPr lang="en-US" sz="1600" b="1" dirty="0"/>
          </a:p>
        </p:txBody>
      </p:sp>
      <p:pic>
        <p:nvPicPr>
          <p:cNvPr id="22" name="Image 0" descr="preencoded.png">
            <a:extLst>
              <a:ext uri="{FF2B5EF4-FFF2-40B4-BE49-F238E27FC236}">
                <a16:creationId xmlns:a16="http://schemas.microsoft.com/office/drawing/2014/main" id="{20404320-E7F4-0C69-2F15-0B2D959C8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9176" y="1021794"/>
            <a:ext cx="10568863" cy="1842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65565"/>
            <a:ext cx="4674037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A</a:t>
            </a:r>
            <a:r>
              <a:rPr lang="sl-SI" sz="29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kademsko</a:t>
            </a:r>
            <a:r>
              <a:rPr lang="sl-SI" sz="29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leto</a:t>
            </a:r>
            <a:r>
              <a:rPr lang="en-US" sz="29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202</a:t>
            </a:r>
            <a:r>
              <a:rPr lang="sl-SI" sz="29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6</a:t>
            </a:r>
            <a:r>
              <a:rPr lang="en-US" sz="29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/202</a:t>
            </a:r>
            <a:r>
              <a:rPr lang="sl-SI" sz="29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7</a:t>
            </a:r>
            <a:endParaRPr lang="en-US" sz="2900" dirty="0"/>
          </a:p>
        </p:txBody>
      </p:sp>
      <p:sp>
        <p:nvSpPr>
          <p:cNvPr id="7" name="Text 3"/>
          <p:cNvSpPr/>
          <p:nvPr/>
        </p:nvSpPr>
        <p:spPr>
          <a:xfrm>
            <a:off x="831539" y="1829212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01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793790" y="2049066"/>
            <a:ext cx="7556421" cy="1524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9" name="Text 5"/>
          <p:cNvSpPr/>
          <p:nvPr/>
        </p:nvSpPr>
        <p:spPr>
          <a:xfrm>
            <a:off x="793790" y="2153245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4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Razpisanih mest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793790" y="2471976"/>
            <a:ext cx="7556421" cy="379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15</a:t>
            </a:r>
            <a:endParaRPr lang="en-US" sz="1400" b="1" dirty="0"/>
          </a:p>
        </p:txBody>
      </p:sp>
      <p:sp>
        <p:nvSpPr>
          <p:cNvPr id="11" name="Text 7"/>
          <p:cNvSpPr/>
          <p:nvPr/>
        </p:nvSpPr>
        <p:spPr>
          <a:xfrm>
            <a:off x="831539" y="2844641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02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793789" y="3095810"/>
            <a:ext cx="7556421" cy="1524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13" name="Text 9"/>
          <p:cNvSpPr/>
          <p:nvPr/>
        </p:nvSpPr>
        <p:spPr>
          <a:xfrm>
            <a:off x="793790" y="3293735"/>
            <a:ext cx="185820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4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Rok za prijavo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93788" y="3627385"/>
            <a:ext cx="755642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15.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september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202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preko platforme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eVŠ website: http://portal.evs.gov.si/prijava/</a:t>
            </a:r>
            <a:endParaRPr lang="en-US" sz="1400" b="1" dirty="0"/>
          </a:p>
        </p:txBody>
      </p:sp>
      <p:sp>
        <p:nvSpPr>
          <p:cNvPr id="15" name="Text 11"/>
          <p:cNvSpPr/>
          <p:nvPr/>
        </p:nvSpPr>
        <p:spPr>
          <a:xfrm>
            <a:off x="793787" y="3966372"/>
            <a:ext cx="755642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Popolno dokumentacijo oddajte čim prej in se s tem izognite zapletom v zadnjem trenutku.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831538" y="4227672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03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793790" y="4495855"/>
            <a:ext cx="7556421" cy="1524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18" name="Text 14"/>
          <p:cNvSpPr/>
          <p:nvPr/>
        </p:nvSpPr>
        <p:spPr>
          <a:xfrm>
            <a:off x="793790" y="4611767"/>
            <a:ext cx="2589967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Pre</a:t>
            </a:r>
            <a:r>
              <a:rPr lang="sl-SI" sz="14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d vpisom</a:t>
            </a:r>
            <a:endParaRPr lang="en-US" sz="1450" dirty="0"/>
          </a:p>
        </p:txBody>
      </p:sp>
      <p:sp>
        <p:nvSpPr>
          <p:cNvPr id="19" name="Text 15"/>
          <p:cNvSpPr/>
          <p:nvPr/>
        </p:nvSpPr>
        <p:spPr>
          <a:xfrm>
            <a:off x="793786" y="4945028"/>
            <a:ext cx="7556421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50"/>
              </a:lnSpc>
            </a:pP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Najkasneje </a:t>
            </a:r>
            <a:r>
              <a:rPr lang="sl-SI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ed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vpisom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študij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je potrebno oddati 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podpisano soglasje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mentor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ja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somentor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ja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z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dveh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različnih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znanstvenih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področij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oz.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drugih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članic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ter 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idejni osnutek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(p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redstavitev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raziskovalnega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problema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hipoteze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raziskovalne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metode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in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vsaj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pet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virov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).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831537" y="5710299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Mona Sans Light" pitchFamily="34" charset="0"/>
                <a:ea typeface="Mona Sans Light" pitchFamily="34" charset="-122"/>
                <a:cs typeface="Mona Sans Light" pitchFamily="34" charset="-120"/>
              </a:rPr>
              <a:t>04</a:t>
            </a:r>
            <a:endParaRPr lang="en-US" sz="1150" dirty="0"/>
          </a:p>
        </p:txBody>
      </p:sp>
      <p:sp>
        <p:nvSpPr>
          <p:cNvPr id="21" name="Shape 17"/>
          <p:cNvSpPr/>
          <p:nvPr/>
        </p:nvSpPr>
        <p:spPr>
          <a:xfrm>
            <a:off x="793785" y="5931041"/>
            <a:ext cx="7556421" cy="15240"/>
          </a:xfrm>
          <a:prstGeom prst="rect">
            <a:avLst/>
          </a:prstGeom>
          <a:solidFill>
            <a:srgbClr val="373B48"/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22" name="Text 18"/>
          <p:cNvSpPr/>
          <p:nvPr/>
        </p:nvSpPr>
        <p:spPr>
          <a:xfrm>
            <a:off x="793790" y="6124827"/>
            <a:ext cx="1851660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4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Šolnina</a:t>
            </a:r>
            <a:endParaRPr lang="en-US" sz="1450" dirty="0"/>
          </a:p>
        </p:txBody>
      </p:sp>
      <p:sp>
        <p:nvSpPr>
          <p:cNvPr id="23" name="Text 19"/>
          <p:cNvSpPr/>
          <p:nvPr/>
        </p:nvSpPr>
        <p:spPr>
          <a:xfrm>
            <a:off x="793784" y="6492547"/>
            <a:ext cx="7556421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15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200 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EUR za celoten študij ob rednem napredovanju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(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3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800 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EUR na letnik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)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Možnost </a:t>
            </a:r>
            <a:r>
              <a:rPr lang="sl-SI" sz="14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sofinanciranja</a:t>
            </a:r>
            <a:r>
              <a:rPr lang="en-GB" sz="1400" noProof="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1187588"/>
            <a:ext cx="3685818" cy="448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Struktura</a:t>
            </a:r>
            <a:r>
              <a:rPr lang="en-US" sz="28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izvedbe</a:t>
            </a:r>
            <a:r>
              <a:rPr lang="en-US" sz="28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programa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73073" y="1844754"/>
            <a:ext cx="13084254" cy="5666899"/>
          </a:xfrm>
          <a:prstGeom prst="roundRect">
            <a:avLst>
              <a:gd name="adj" fmla="val 106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sl-SI"/>
          </a:p>
        </p:txBody>
      </p:sp>
      <p:sp>
        <p:nvSpPr>
          <p:cNvPr id="5" name="Shape 3"/>
          <p:cNvSpPr/>
          <p:nvPr/>
        </p:nvSpPr>
        <p:spPr>
          <a:xfrm>
            <a:off x="780693" y="1852374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6" name="Text 4"/>
          <p:cNvSpPr/>
          <p:nvPr/>
        </p:nvSpPr>
        <p:spPr>
          <a:xfrm>
            <a:off x="924282" y="1946077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Predmet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541871" y="1946077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letnik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6155650" y="1946077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2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letnik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8769429" y="1946077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3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letnik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1383208" y="1946077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4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letnik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80693" y="2269450"/>
            <a:ext cx="13069014" cy="4170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12" name="Text 10"/>
          <p:cNvSpPr/>
          <p:nvPr/>
        </p:nvSpPr>
        <p:spPr>
          <a:xfrm>
            <a:off x="924282" y="2363153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Obvezni metodološki predmet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541871" y="2363153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10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155650" y="2363153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769429" y="2363153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11383208" y="2363153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780693" y="2686526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18" name="Text 16"/>
          <p:cNvSpPr/>
          <p:nvPr/>
        </p:nvSpPr>
        <p:spPr>
          <a:xfrm>
            <a:off x="924282" y="2780228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Temeljni predmet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1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541871" y="2780228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10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155650" y="2780228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8769429" y="2780228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11383208" y="2780228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780693" y="3103602"/>
            <a:ext cx="13069014" cy="4170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24" name="Text 22"/>
          <p:cNvSpPr/>
          <p:nvPr/>
        </p:nvSpPr>
        <p:spPr>
          <a:xfrm>
            <a:off x="924282" y="3197304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Temeljni predmet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2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541871" y="3197304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10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</a:p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6155650" y="3197304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8769429" y="3197304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11383208" y="3197304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637104" y="3520678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 dirty="0"/>
          </a:p>
        </p:txBody>
      </p:sp>
      <p:sp>
        <p:nvSpPr>
          <p:cNvPr id="30" name="Text 28"/>
          <p:cNvSpPr/>
          <p:nvPr/>
        </p:nvSpPr>
        <p:spPr>
          <a:xfrm>
            <a:off x="924282" y="3614380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Individual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no raziskovalno delo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1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3541871" y="3614380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20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155650" y="3614380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8769429" y="3614380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11383208" y="3614380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780693" y="3937754"/>
            <a:ext cx="13069014" cy="4170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sl-SI" dirty="0"/>
          </a:p>
        </p:txBody>
      </p:sp>
      <p:sp>
        <p:nvSpPr>
          <p:cNvPr id="36" name="Text 34"/>
          <p:cNvSpPr/>
          <p:nvPr/>
        </p:nvSpPr>
        <p:spPr>
          <a:xfrm>
            <a:off x="924282" y="4031456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Izbirni predmet 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3541871" y="4031456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10 KT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6155650" y="4031456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sl-SI" sz="1100" dirty="0">
              <a:solidFill>
                <a:srgbClr val="52586B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8769429" y="4031456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11383208" y="4031456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780693" y="4354830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42" name="Text 40"/>
          <p:cNvSpPr/>
          <p:nvPr/>
        </p:nvSpPr>
        <p:spPr>
          <a:xfrm>
            <a:off x="924282" y="4448532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Izbirni predmet 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2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3541871" y="4448532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155650" y="4448532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10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8769429" y="4448532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46" name="Text 44"/>
          <p:cNvSpPr/>
          <p:nvPr/>
        </p:nvSpPr>
        <p:spPr>
          <a:xfrm>
            <a:off x="11383208" y="4448532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47" name="Shape 45"/>
          <p:cNvSpPr/>
          <p:nvPr/>
        </p:nvSpPr>
        <p:spPr>
          <a:xfrm>
            <a:off x="780693" y="4771906"/>
            <a:ext cx="13069014" cy="4170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48" name="Text 46"/>
          <p:cNvSpPr/>
          <p:nvPr/>
        </p:nvSpPr>
        <p:spPr>
          <a:xfrm>
            <a:off x="924282" y="4865608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Predstavitev dispozicije disertacije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3541871" y="4865608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6155650" y="4865608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5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8769429" y="4865608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52" name="Text 50"/>
          <p:cNvSpPr/>
          <p:nvPr/>
        </p:nvSpPr>
        <p:spPr>
          <a:xfrm>
            <a:off x="11383208" y="4865608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53" name="Shape 51"/>
          <p:cNvSpPr/>
          <p:nvPr/>
        </p:nvSpPr>
        <p:spPr>
          <a:xfrm>
            <a:off x="773073" y="5188982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54" name="Text 52"/>
          <p:cNvSpPr/>
          <p:nvPr/>
        </p:nvSpPr>
        <p:spPr>
          <a:xfrm>
            <a:off x="924282" y="5282684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Individual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no raziskovalno delo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2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3541871" y="5282684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56" name="Text 54"/>
          <p:cNvSpPr/>
          <p:nvPr/>
        </p:nvSpPr>
        <p:spPr>
          <a:xfrm>
            <a:off x="6155650" y="5282684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45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57" name="Text 55"/>
          <p:cNvSpPr/>
          <p:nvPr/>
        </p:nvSpPr>
        <p:spPr>
          <a:xfrm>
            <a:off x="8769429" y="5282684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58" name="Text 56"/>
          <p:cNvSpPr/>
          <p:nvPr/>
        </p:nvSpPr>
        <p:spPr>
          <a:xfrm>
            <a:off x="11383208" y="5282684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59" name="Shape 57"/>
          <p:cNvSpPr/>
          <p:nvPr/>
        </p:nvSpPr>
        <p:spPr>
          <a:xfrm>
            <a:off x="780693" y="5606058"/>
            <a:ext cx="13069014" cy="4170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sl-SI" dirty="0"/>
          </a:p>
        </p:txBody>
      </p:sp>
      <p:sp>
        <p:nvSpPr>
          <p:cNvPr id="60" name="Text 58"/>
          <p:cNvSpPr/>
          <p:nvPr/>
        </p:nvSpPr>
        <p:spPr>
          <a:xfrm>
            <a:off x="924282" y="5699760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Individual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no raziskovalno delo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3</a:t>
            </a:r>
            <a:endParaRPr lang="en-US" sz="1100" dirty="0"/>
          </a:p>
        </p:txBody>
      </p:sp>
      <p:sp>
        <p:nvSpPr>
          <p:cNvPr id="61" name="Text 59"/>
          <p:cNvSpPr/>
          <p:nvPr/>
        </p:nvSpPr>
        <p:spPr>
          <a:xfrm>
            <a:off x="3541871" y="5699760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62" name="Text 60"/>
          <p:cNvSpPr/>
          <p:nvPr/>
        </p:nvSpPr>
        <p:spPr>
          <a:xfrm>
            <a:off x="6155650" y="5699760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63" name="Text 61"/>
          <p:cNvSpPr/>
          <p:nvPr/>
        </p:nvSpPr>
        <p:spPr>
          <a:xfrm>
            <a:off x="8769429" y="5699760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60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64" name="Text 62"/>
          <p:cNvSpPr/>
          <p:nvPr/>
        </p:nvSpPr>
        <p:spPr>
          <a:xfrm>
            <a:off x="11383208" y="5699760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65" name="Shape 63"/>
          <p:cNvSpPr/>
          <p:nvPr/>
        </p:nvSpPr>
        <p:spPr>
          <a:xfrm>
            <a:off x="780693" y="6023134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66" name="Text 64"/>
          <p:cNvSpPr/>
          <p:nvPr/>
        </p:nvSpPr>
        <p:spPr>
          <a:xfrm>
            <a:off x="924282" y="6116836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Individual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no raziskovalno delo</a:t>
            </a: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4</a:t>
            </a:r>
            <a:endParaRPr lang="en-US" sz="1100" dirty="0"/>
          </a:p>
        </p:txBody>
      </p:sp>
      <p:sp>
        <p:nvSpPr>
          <p:cNvPr id="67" name="Text 65"/>
          <p:cNvSpPr/>
          <p:nvPr/>
        </p:nvSpPr>
        <p:spPr>
          <a:xfrm>
            <a:off x="3541871" y="6116836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68" name="Text 66"/>
          <p:cNvSpPr/>
          <p:nvPr/>
        </p:nvSpPr>
        <p:spPr>
          <a:xfrm>
            <a:off x="6155650" y="6116836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69" name="Text 67"/>
          <p:cNvSpPr/>
          <p:nvPr/>
        </p:nvSpPr>
        <p:spPr>
          <a:xfrm>
            <a:off x="8769429" y="6116836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70" name="Text 68"/>
          <p:cNvSpPr/>
          <p:nvPr/>
        </p:nvSpPr>
        <p:spPr>
          <a:xfrm>
            <a:off x="11383208" y="6116836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55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71" name="Shape 69"/>
          <p:cNvSpPr/>
          <p:nvPr/>
        </p:nvSpPr>
        <p:spPr>
          <a:xfrm>
            <a:off x="780693" y="6440210"/>
            <a:ext cx="13069014" cy="6467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72" name="Text 70"/>
          <p:cNvSpPr/>
          <p:nvPr/>
        </p:nvSpPr>
        <p:spPr>
          <a:xfrm>
            <a:off x="924282" y="6533912"/>
            <a:ext cx="2323028" cy="459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Predstavitev raziskovalnih rezultatov in javni zagovor</a:t>
            </a:r>
            <a:endParaRPr lang="en-US" sz="1100" dirty="0"/>
          </a:p>
        </p:txBody>
      </p:sp>
      <p:sp>
        <p:nvSpPr>
          <p:cNvPr id="73" name="Text 71"/>
          <p:cNvSpPr/>
          <p:nvPr/>
        </p:nvSpPr>
        <p:spPr>
          <a:xfrm>
            <a:off x="3541871" y="6533912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74" name="Text 72"/>
          <p:cNvSpPr/>
          <p:nvPr/>
        </p:nvSpPr>
        <p:spPr>
          <a:xfrm>
            <a:off x="6155650" y="6533912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75" name="Text 73"/>
          <p:cNvSpPr/>
          <p:nvPr/>
        </p:nvSpPr>
        <p:spPr>
          <a:xfrm>
            <a:off x="8769429" y="6533912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—</a:t>
            </a:r>
            <a:endParaRPr lang="en-US" sz="1100" dirty="0"/>
          </a:p>
        </p:txBody>
      </p:sp>
      <p:sp>
        <p:nvSpPr>
          <p:cNvPr id="76" name="Text 74"/>
          <p:cNvSpPr/>
          <p:nvPr/>
        </p:nvSpPr>
        <p:spPr>
          <a:xfrm>
            <a:off x="11383208" y="6533912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5 </a:t>
            </a:r>
            <a:r>
              <a:rPr lang="sl-SI" sz="11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77" name="Shape 75"/>
          <p:cNvSpPr/>
          <p:nvPr/>
        </p:nvSpPr>
        <p:spPr>
          <a:xfrm>
            <a:off x="780693" y="7086957"/>
            <a:ext cx="13069014" cy="4170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sl-SI"/>
          </a:p>
        </p:txBody>
      </p:sp>
      <p:sp>
        <p:nvSpPr>
          <p:cNvPr id="78" name="Text 76"/>
          <p:cNvSpPr/>
          <p:nvPr/>
        </p:nvSpPr>
        <p:spPr>
          <a:xfrm>
            <a:off x="924282" y="7180659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Skupaj na letnik</a:t>
            </a:r>
            <a:endParaRPr lang="en-US" sz="1100" dirty="0"/>
          </a:p>
        </p:txBody>
      </p:sp>
      <p:sp>
        <p:nvSpPr>
          <p:cNvPr id="79" name="Text 77"/>
          <p:cNvSpPr/>
          <p:nvPr/>
        </p:nvSpPr>
        <p:spPr>
          <a:xfrm>
            <a:off x="3541871" y="7180659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</a:t>
            </a: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0 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80" name="Text 78"/>
          <p:cNvSpPr/>
          <p:nvPr/>
        </p:nvSpPr>
        <p:spPr>
          <a:xfrm>
            <a:off x="6155650" y="7180659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</a:t>
            </a: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0 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81" name="Text 79"/>
          <p:cNvSpPr/>
          <p:nvPr/>
        </p:nvSpPr>
        <p:spPr>
          <a:xfrm>
            <a:off x="8769429" y="7180659"/>
            <a:ext cx="231921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60 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dirty="0"/>
          </a:p>
        </p:txBody>
      </p:sp>
      <p:sp>
        <p:nvSpPr>
          <p:cNvPr id="82" name="Text 80"/>
          <p:cNvSpPr/>
          <p:nvPr/>
        </p:nvSpPr>
        <p:spPr>
          <a:xfrm>
            <a:off x="11383208" y="7180659"/>
            <a:ext cx="2323028" cy="229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60 </a:t>
            </a:r>
            <a:r>
              <a:rPr lang="sl-SI" sz="1100" b="1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KT</a:t>
            </a:r>
            <a:endParaRPr lang="en-US" sz="1100" b="1" dirty="0"/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0AC1A487-C29F-B8D7-A0E5-631FF564DB1C}"/>
              </a:ext>
            </a:extLst>
          </p:cNvPr>
          <p:cNvSpPr txBox="1"/>
          <p:nvPr/>
        </p:nvSpPr>
        <p:spPr>
          <a:xfrm>
            <a:off x="6012179" y="3999518"/>
            <a:ext cx="1478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903815"/>
            <a:ext cx="495323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Možnosti za zaposlitev</a:t>
            </a:r>
            <a:endParaRPr lang="en-US" sz="3550" dirty="0">
              <a:latin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742968"/>
            <a:ext cx="544354" cy="5443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514136"/>
            <a:ext cx="286666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Izobraževanje in raziskave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4906447"/>
            <a:ext cx="6407944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 pedagoškem in raziskovalnem področju na univerzah ter drugih izobraževalnih in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znanstveno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raziskovalnih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ustanovah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8548" y="3742968"/>
            <a:ext cx="544354" cy="5443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28548" y="4514136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Gospodarstvo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28548" y="4906447"/>
            <a:ext cx="6408063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 številnih področjih v gospodarstvu, zlasti v industriji in 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prodaji.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790" y="5849898"/>
            <a:ext cx="544354" cy="5443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6621066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Javna uprava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93790" y="7013377"/>
            <a:ext cx="640794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 javni upravi in javnih podjetjih s področja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varstva</a:t>
            </a: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okolja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8548" y="5849898"/>
            <a:ext cx="544354" cy="54435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28548" y="6621066"/>
            <a:ext cx="310395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Zdravstvo in druge ustanove</a:t>
            </a:r>
            <a:endParaRPr lang="en-US" sz="1750" dirty="0">
              <a:latin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28548" y="7013377"/>
            <a:ext cx="6408063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 zdravstvenih zavodih ter v drugih ustanovah in organizacijah, ki zaposlujejo najvišje izobražene strokovnjake in </a:t>
            </a:r>
            <a:r>
              <a:rPr lang="en-US" sz="14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raziskovalce</a:t>
            </a:r>
            <a:r>
              <a:rPr lang="sl-SI" sz="14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6" name="Slika 15" descr="Slika, ki vsebuje besede oseba, pisarniški material, zaprt prostor, pisarniški pribor">
            <a:extLst>
              <a:ext uri="{FF2B5EF4-FFF2-40B4-BE49-F238E27FC236}">
                <a16:creationId xmlns:a16="http://schemas.microsoft.com/office/drawing/2014/main" id="{421C8F58-860E-8C0B-63DA-DFB6136F02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0367" y="263921"/>
            <a:ext cx="8477225" cy="2227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075" y="1443930"/>
            <a:ext cx="5563314" cy="637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sl-SI" sz="4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Več i</a:t>
            </a:r>
            <a:r>
              <a:rPr lang="en-US" sz="40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nforma</a:t>
            </a:r>
            <a:r>
              <a:rPr lang="sl-SI" sz="4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c</a:t>
            </a:r>
            <a:r>
              <a:rPr lang="en-US" sz="4000" dirty="0" err="1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i</a:t>
            </a:r>
            <a:r>
              <a:rPr lang="sl-SI" sz="4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j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793075" y="2358746"/>
            <a:ext cx="7627501" cy="955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Za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popolne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informacije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programu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navodila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prijavo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dodatna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vprašanja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obiščite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uradno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spletno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stran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UL,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spletno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stran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programa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ali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neposredno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obrnite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študentsk</a:t>
            </a:r>
            <a:r>
              <a:rPr lang="sl-SI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 referat</a:t>
            </a: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sl-SI" sz="1600" dirty="0">
              <a:solidFill>
                <a:srgbClr val="52586B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>
              <a:lnSpc>
                <a:spcPts val="2550"/>
              </a:lnSpc>
            </a:pPr>
            <a:endParaRPr lang="sl-SI" sz="1600" dirty="0">
              <a:solidFill>
                <a:srgbClr val="52586B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>
              <a:lnSpc>
                <a:spcPts val="2550"/>
              </a:lnSpc>
            </a:pPr>
            <a:endParaRPr lang="sl-SI" sz="1600" dirty="0">
              <a:hlinkClick r:id="rId3"/>
            </a:endParaRPr>
          </a:p>
          <a:p>
            <a:pPr>
              <a:lnSpc>
                <a:spcPts val="2550"/>
              </a:lnSpc>
            </a:pPr>
            <a:r>
              <a:rPr lang="sl-SI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  <a:hlinkClick r:id="rId4"/>
              </a:rPr>
              <a:t>https://www.uni-lj.si/studij</a:t>
            </a:r>
            <a:r>
              <a:rPr lang="sl-SI" sz="160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  <a:hlinkClick r:id="rId4"/>
              </a:rPr>
              <a:t>/doktorski-studij</a:t>
            </a:r>
            <a:endParaRPr lang="sl-SI" sz="1600">
              <a:solidFill>
                <a:srgbClr val="52586B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>
              <a:lnSpc>
                <a:spcPts val="2550"/>
              </a:lnSpc>
            </a:pPr>
            <a:endParaRPr lang="sl-SI" sz="1600" dirty="0">
              <a:solidFill>
                <a:srgbClr val="52586B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>
              <a:lnSpc>
                <a:spcPts val="2550"/>
              </a:lnSpc>
            </a:pPr>
            <a:endParaRPr lang="sl-SI" sz="1600" dirty="0">
              <a:solidFill>
                <a:srgbClr val="52586B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>
              <a:lnSpc>
                <a:spcPts val="2550"/>
              </a:lnSpc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93075" y="3641689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sl-SI" sz="2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Spletna stran UL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793075" y="4503718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sl-SI" sz="2000" dirty="0">
                <a:solidFill>
                  <a:srgbClr val="373B48"/>
                </a:solidFill>
                <a:latin typeface="Arial" panose="020B0604020202020204" pitchFamily="34" charset="0"/>
                <a:ea typeface="Mona Sans Semi Bold" pitchFamily="34" charset="-122"/>
                <a:cs typeface="Arial" panose="020B0604020202020204" pitchFamily="34" charset="0"/>
              </a:rPr>
              <a:t>Kontakt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93074" y="4953595"/>
            <a:ext cx="7627501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sl-SI" sz="1600" dirty="0"/>
              <a:t>Študentski referati članic izvajalk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93073" y="5402163"/>
            <a:ext cx="7627501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2586B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Email: referat.podiplomski@pf.uni-lj.si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93075" y="5855851"/>
            <a:ext cx="7627501" cy="1518999"/>
          </a:xfrm>
          <a:prstGeom prst="roundRect">
            <a:avLst>
              <a:gd name="adj" fmla="val 5639"/>
            </a:avLst>
          </a:prstGeom>
          <a:solidFill>
            <a:srgbClr val="D4D6DE"/>
          </a:solidFill>
          <a:ln/>
        </p:spPr>
        <p:txBody>
          <a:bodyPr/>
          <a:lstStyle/>
          <a:p>
            <a:endParaRPr lang="sl-SI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29" y="6168509"/>
            <a:ext cx="254913" cy="20395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55896" y="6110764"/>
            <a:ext cx="676072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Potencialne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kandidate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vabimo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da 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čim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prej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obrnejo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da 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pogovorimo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raziskovalnih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interesih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potencialnih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mentorjih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zahtevah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programa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Naša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ekipa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je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tu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, da vas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podpira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vaši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doktorski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poti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pic>
        <p:nvPicPr>
          <p:cNvPr id="6" name="Slika 5" descr="Slika, ki vsebuje besede vzorec, piksel&#10;&#10;Vsebina, ustvarjena z UI, morda ni pravilna.">
            <a:extLst>
              <a:ext uri="{FF2B5EF4-FFF2-40B4-BE49-F238E27FC236}">
                <a16:creationId xmlns:a16="http://schemas.microsoft.com/office/drawing/2014/main" id="{E1879877-AC18-8396-B796-136B6B28B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875" y="2737910"/>
            <a:ext cx="2955533" cy="2955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F CGP 2024">
  <a:themeElements>
    <a:clrScheme name="PF">
      <a:dk1>
        <a:sysClr val="windowText" lastClr="000000"/>
      </a:dk1>
      <a:lt1>
        <a:sysClr val="window" lastClr="FFFFFF"/>
      </a:lt1>
      <a:dk2>
        <a:srgbClr val="082B45"/>
      </a:dk2>
      <a:lt2>
        <a:srgbClr val="0084BB"/>
      </a:lt2>
      <a:accent1>
        <a:srgbClr val="E03127"/>
      </a:accent1>
      <a:accent2>
        <a:srgbClr val="054670"/>
      </a:accent2>
      <a:accent3>
        <a:srgbClr val="58595B"/>
      </a:accent3>
      <a:accent4>
        <a:srgbClr val="B3D8ED"/>
      </a:accent4>
      <a:accent5>
        <a:srgbClr val="84BDDF"/>
      </a:accent5>
      <a:accent6>
        <a:srgbClr val="4EA72E"/>
      </a:accent6>
      <a:hlink>
        <a:srgbClr val="FFC000"/>
      </a:hlink>
      <a:folHlink>
        <a:srgbClr val="E97132"/>
      </a:folHlink>
    </a:clrScheme>
    <a:fontScheme name="Lek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F CGP 2024" id="{980931B0-BB7F-4745-A647-34809A7FCCDE}" vid="{4A573093-035D-4720-8859-EF14E46CC58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 CGP 2024(2)</Template>
  <TotalTime>182</TotalTime>
  <Words>650</Words>
  <Application>Microsoft Office PowerPoint</Application>
  <PresentationFormat>Po meri</PresentationFormat>
  <Paragraphs>158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 Bold</vt:lpstr>
      <vt:lpstr>Arial</vt:lpstr>
      <vt:lpstr>Mona Sans Light</vt:lpstr>
      <vt:lpstr>PF CGP 2024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subject/>
  <dc:creator>Malić, Zlatko</dc:creator>
  <cp:lastModifiedBy>Tomšič, Martina</cp:lastModifiedBy>
  <cp:revision>20</cp:revision>
  <dcterms:created xsi:type="dcterms:W3CDTF">2026-01-07T09:50:36Z</dcterms:created>
  <dcterms:modified xsi:type="dcterms:W3CDTF">2026-03-09T14:56:16Z</dcterms:modified>
</cp:coreProperties>
</file>