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56" r:id="rId2"/>
    <p:sldId id="310" r:id="rId3"/>
    <p:sldId id="283" r:id="rId4"/>
    <p:sldId id="284" r:id="rId5"/>
    <p:sldId id="286" r:id="rId6"/>
    <p:sldId id="288" r:id="rId7"/>
    <p:sldId id="289" r:id="rId8"/>
    <p:sldId id="290" r:id="rId9"/>
    <p:sldId id="291" r:id="rId10"/>
    <p:sldId id="292" r:id="rId11"/>
    <p:sldId id="293" r:id="rId12"/>
    <p:sldId id="309" r:id="rId13"/>
    <p:sldId id="294" r:id="rId14"/>
    <p:sldId id="312" r:id="rId15"/>
    <p:sldId id="295" r:id="rId16"/>
    <p:sldId id="296" r:id="rId17"/>
    <p:sldId id="297" r:id="rId18"/>
    <p:sldId id="298" r:id="rId19"/>
    <p:sldId id="299" r:id="rId20"/>
    <p:sldId id="300" r:id="rId21"/>
    <p:sldId id="301" r:id="rId22"/>
    <p:sldId id="302" r:id="rId23"/>
    <p:sldId id="303" r:id="rId24"/>
    <p:sldId id="313" r:id="rId25"/>
    <p:sldId id="304" r:id="rId26"/>
    <p:sldId id="305" r:id="rId27"/>
    <p:sldId id="306" r:id="rId28"/>
    <p:sldId id="307" r:id="rId29"/>
    <p:sldId id="308" r:id="rId30"/>
    <p:sldId id="280" r:id="rId31"/>
    <p:sldId id="282" r:id="rId32"/>
    <p:sldId id="311" r:id="rId33"/>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2" d="100"/>
          <a:sy n="82" d="100"/>
        </p:scale>
        <p:origin x="67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12743D0-2BCA-473B-9640-791895346D31}" type="datetimeFigureOut">
              <a:rPr lang="sl-SI" smtClean="0"/>
              <a:t>22. 05. 2026</a:t>
            </a:fld>
            <a:endParaRPr lang="sl-SI"/>
          </a:p>
        </p:txBody>
      </p:sp>
      <p:sp>
        <p:nvSpPr>
          <p:cNvPr id="4" name="Označba mesta no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5" name="Označba mesta številke diapoz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89BB07-83A7-421D-9CC1-6A895C93DA3A}" type="slidenum">
              <a:rPr lang="sl-SI" smtClean="0"/>
              <a:t>‹#›</a:t>
            </a:fld>
            <a:endParaRPr lang="sl-SI"/>
          </a:p>
        </p:txBody>
      </p:sp>
    </p:spTree>
    <p:extLst>
      <p:ext uri="{BB962C8B-B14F-4D97-AF65-F5344CB8AC3E}">
        <p14:creationId xmlns:p14="http://schemas.microsoft.com/office/powerpoint/2010/main" val="790706995"/>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6DC8AA-C6E1-4045-99C7-1B1429C80231}" type="datetimeFigureOut">
              <a:rPr lang="sl-SI" smtClean="0"/>
              <a:t>22. 05. 2026</a:t>
            </a:fld>
            <a:endParaRPr lang="sl-SI"/>
          </a:p>
        </p:txBody>
      </p:sp>
      <p:sp>
        <p:nvSpPr>
          <p:cNvPr id="4" name="Označba mesta stranske slik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E5449B-4884-4D03-9791-099EAA123631}" type="slidenum">
              <a:rPr lang="sl-SI" smtClean="0"/>
              <a:t>‹#›</a:t>
            </a:fld>
            <a:endParaRPr lang="sl-SI"/>
          </a:p>
        </p:txBody>
      </p:sp>
    </p:spTree>
    <p:extLst>
      <p:ext uri="{BB962C8B-B14F-4D97-AF65-F5344CB8AC3E}">
        <p14:creationId xmlns:p14="http://schemas.microsoft.com/office/powerpoint/2010/main" val="3235181749"/>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aslovni diapozitiv">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249623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navpičnega besedila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a:xfrm>
            <a:off x="838200" y="6356354"/>
            <a:ext cx="2743200" cy="365125"/>
          </a:xfrm>
          <a:prstGeom prst="rect">
            <a:avLst/>
          </a:prstGeom>
        </p:spPr>
        <p:txBody>
          <a:bodyPr/>
          <a:lstStyle/>
          <a:p>
            <a:fld id="{D7838235-0D81-4806-9CA4-691DC2FE15A4}" type="datetime1">
              <a:rPr lang="sl-SI" smtClean="0"/>
              <a:t>22. 05. 2026</a:t>
            </a:fld>
            <a:endParaRPr lang="sl-SI"/>
          </a:p>
        </p:txBody>
      </p:sp>
      <p:sp>
        <p:nvSpPr>
          <p:cNvPr id="6" name="Označba mesta številke diapozitiva 5"/>
          <p:cNvSpPr>
            <a:spLocks noGrp="1"/>
          </p:cNvSpPr>
          <p:nvPr>
            <p:ph type="sldNum" sz="quarter" idx="12"/>
          </p:nvPr>
        </p:nvSpPr>
        <p:spPr>
          <a:xfrm>
            <a:off x="8610600" y="6356354"/>
            <a:ext cx="2743200" cy="365125"/>
          </a:xfrm>
          <a:prstGeom prst="rect">
            <a:avLst/>
          </a:prstGeom>
        </p:spPr>
        <p:txBody>
          <a:bodyPr/>
          <a:lstStyle/>
          <a:p>
            <a:fld id="{D5498C39-BEFB-4BA1-A362-46B2769568A2}" type="slidenum">
              <a:rPr lang="sl-SI" smtClean="0"/>
              <a:t>‹#›</a:t>
            </a:fld>
            <a:endParaRPr lang="sl-SI"/>
          </a:p>
        </p:txBody>
      </p:sp>
    </p:spTree>
    <p:extLst>
      <p:ext uri="{BB962C8B-B14F-4D97-AF65-F5344CB8AC3E}">
        <p14:creationId xmlns:p14="http://schemas.microsoft.com/office/powerpoint/2010/main" val="1967813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724902" y="365125"/>
            <a:ext cx="2628900" cy="5811838"/>
          </a:xfrm>
        </p:spPr>
        <p:txBody>
          <a:bodyPr vert="eaVert"/>
          <a:lstStyle/>
          <a:p>
            <a:r>
              <a:rPr lang="sl-SI"/>
              <a:t>Uredite slog naslova matrice</a:t>
            </a:r>
          </a:p>
        </p:txBody>
      </p:sp>
      <p:sp>
        <p:nvSpPr>
          <p:cNvPr id="3" name="Označba mesta navpičnega besedila 2"/>
          <p:cNvSpPr>
            <a:spLocks noGrp="1"/>
          </p:cNvSpPr>
          <p:nvPr>
            <p:ph type="body" orient="vert" idx="1"/>
          </p:nvPr>
        </p:nvSpPr>
        <p:spPr>
          <a:xfrm>
            <a:off x="838202" y="365125"/>
            <a:ext cx="7734300" cy="5811838"/>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a:xfrm>
            <a:off x="838200" y="6356354"/>
            <a:ext cx="2743200" cy="365125"/>
          </a:xfrm>
          <a:prstGeom prst="rect">
            <a:avLst/>
          </a:prstGeom>
        </p:spPr>
        <p:txBody>
          <a:bodyPr/>
          <a:lstStyle/>
          <a:p>
            <a:fld id="{C0393848-1D5F-46B2-851F-46295FC89388}" type="datetime1">
              <a:rPr lang="sl-SI" smtClean="0"/>
              <a:t>22. 05. 2026</a:t>
            </a:fld>
            <a:endParaRPr lang="sl-SI"/>
          </a:p>
        </p:txBody>
      </p:sp>
      <p:sp>
        <p:nvSpPr>
          <p:cNvPr id="6" name="Označba mesta številke diapozitiva 5"/>
          <p:cNvSpPr>
            <a:spLocks noGrp="1"/>
          </p:cNvSpPr>
          <p:nvPr>
            <p:ph type="sldNum" sz="quarter" idx="12"/>
          </p:nvPr>
        </p:nvSpPr>
        <p:spPr>
          <a:xfrm>
            <a:off x="8610600" y="6356354"/>
            <a:ext cx="2743200" cy="365125"/>
          </a:xfrm>
          <a:prstGeom prst="rect">
            <a:avLst/>
          </a:prstGeom>
        </p:spPr>
        <p:txBody>
          <a:bodyPr/>
          <a:lstStyle/>
          <a:p>
            <a:fld id="{D5498C39-BEFB-4BA1-A362-46B2769568A2}" type="slidenum">
              <a:rPr lang="sl-SI" smtClean="0"/>
              <a:t>‹#›</a:t>
            </a:fld>
            <a:endParaRPr lang="sl-SI"/>
          </a:p>
        </p:txBody>
      </p:sp>
    </p:spTree>
    <p:extLst>
      <p:ext uri="{BB962C8B-B14F-4D97-AF65-F5344CB8AC3E}">
        <p14:creationId xmlns:p14="http://schemas.microsoft.com/office/powerpoint/2010/main" val="698868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Uredite slog naslova matrice</a:t>
            </a:r>
          </a:p>
        </p:txBody>
      </p:sp>
      <p:sp>
        <p:nvSpPr>
          <p:cNvPr id="3" name="Označba mesta vsebine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a:xfrm>
            <a:off x="838200" y="6356354"/>
            <a:ext cx="2743200" cy="365125"/>
          </a:xfrm>
          <a:prstGeom prst="rect">
            <a:avLst/>
          </a:prstGeom>
        </p:spPr>
        <p:txBody>
          <a:bodyPr/>
          <a:lstStyle/>
          <a:p>
            <a:fld id="{37435FD9-7637-4CEE-B0B6-EC532C6B2E94}" type="datetime1">
              <a:rPr lang="sl-SI" smtClean="0"/>
              <a:t>22. 05. 2026</a:t>
            </a:fld>
            <a:endParaRPr lang="sl-SI"/>
          </a:p>
        </p:txBody>
      </p:sp>
      <p:sp>
        <p:nvSpPr>
          <p:cNvPr id="6" name="Označba mesta številke diapozitiva 5"/>
          <p:cNvSpPr>
            <a:spLocks noGrp="1"/>
          </p:cNvSpPr>
          <p:nvPr>
            <p:ph type="sldNum" sz="quarter" idx="12"/>
          </p:nvPr>
        </p:nvSpPr>
        <p:spPr>
          <a:xfrm>
            <a:off x="8610600" y="6356354"/>
            <a:ext cx="2743200" cy="365125"/>
          </a:xfrm>
          <a:prstGeom prst="rect">
            <a:avLst/>
          </a:prstGeom>
        </p:spPr>
        <p:txBody>
          <a:bodyPr/>
          <a:lstStyle/>
          <a:p>
            <a:fld id="{D5498C39-BEFB-4BA1-A362-46B2769568A2}" type="slidenum">
              <a:rPr lang="sl-SI" smtClean="0"/>
              <a:t>‹#›</a:t>
            </a:fld>
            <a:endParaRPr lang="sl-SI"/>
          </a:p>
        </p:txBody>
      </p:sp>
      <p:pic>
        <p:nvPicPr>
          <p:cNvPr id="7" name="Slika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 y="4"/>
            <a:ext cx="4319919" cy="2159959"/>
          </a:xfrm>
          <a:prstGeom prst="rect">
            <a:avLst/>
          </a:prstGeom>
        </p:spPr>
      </p:pic>
    </p:spTree>
    <p:extLst>
      <p:ext uri="{BB962C8B-B14F-4D97-AF65-F5344CB8AC3E}">
        <p14:creationId xmlns:p14="http://schemas.microsoft.com/office/powerpoint/2010/main" val="1608221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831851" y="1709742"/>
            <a:ext cx="10515600" cy="2852737"/>
          </a:xfrm>
        </p:spPr>
        <p:txBody>
          <a:bodyPr anchor="b"/>
          <a:lstStyle>
            <a:lvl1pPr>
              <a:defRPr sz="6000"/>
            </a:lvl1pPr>
          </a:lstStyle>
          <a:p>
            <a:r>
              <a:rPr lang="sl-SI"/>
              <a:t>Uredite slog naslova matrice</a:t>
            </a:r>
          </a:p>
        </p:txBody>
      </p:sp>
      <p:sp>
        <p:nvSpPr>
          <p:cNvPr id="3" name="Označba mesta besedila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sl-SI"/>
              <a:t>Uredite sloge besedila matrice</a:t>
            </a:r>
          </a:p>
        </p:txBody>
      </p:sp>
      <p:sp>
        <p:nvSpPr>
          <p:cNvPr id="4" name="Označba mesta datuma 3"/>
          <p:cNvSpPr>
            <a:spLocks noGrp="1"/>
          </p:cNvSpPr>
          <p:nvPr>
            <p:ph type="dt" sz="half" idx="10"/>
          </p:nvPr>
        </p:nvSpPr>
        <p:spPr>
          <a:xfrm>
            <a:off x="838200" y="6356354"/>
            <a:ext cx="2743200" cy="365125"/>
          </a:xfrm>
          <a:prstGeom prst="rect">
            <a:avLst/>
          </a:prstGeom>
        </p:spPr>
        <p:txBody>
          <a:bodyPr/>
          <a:lstStyle/>
          <a:p>
            <a:fld id="{7B7DAD26-F27B-4A66-AA3D-2E2BC784615B}" type="datetime1">
              <a:rPr lang="sl-SI" smtClean="0"/>
              <a:t>22. 05. 2026</a:t>
            </a:fld>
            <a:endParaRPr lang="sl-SI"/>
          </a:p>
        </p:txBody>
      </p:sp>
      <p:sp>
        <p:nvSpPr>
          <p:cNvPr id="6" name="Označba mesta številke diapozitiva 5"/>
          <p:cNvSpPr>
            <a:spLocks noGrp="1"/>
          </p:cNvSpPr>
          <p:nvPr>
            <p:ph type="sldNum" sz="quarter" idx="12"/>
          </p:nvPr>
        </p:nvSpPr>
        <p:spPr>
          <a:xfrm>
            <a:off x="8610600" y="6356354"/>
            <a:ext cx="2743200" cy="365125"/>
          </a:xfrm>
          <a:prstGeom prst="rect">
            <a:avLst/>
          </a:prstGeom>
        </p:spPr>
        <p:txBody>
          <a:bodyPr/>
          <a:lstStyle/>
          <a:p>
            <a:fld id="{D5498C39-BEFB-4BA1-A362-46B2769568A2}" type="slidenum">
              <a:rPr lang="sl-SI" smtClean="0"/>
              <a:t>‹#›</a:t>
            </a:fld>
            <a:endParaRPr lang="sl-SI"/>
          </a:p>
        </p:txBody>
      </p:sp>
    </p:spTree>
    <p:extLst>
      <p:ext uri="{BB962C8B-B14F-4D97-AF65-F5344CB8AC3E}">
        <p14:creationId xmlns:p14="http://schemas.microsoft.com/office/powerpoint/2010/main" val="2431968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vsebine 2"/>
          <p:cNvSpPr>
            <a:spLocks noGrp="1"/>
          </p:cNvSpPr>
          <p:nvPr>
            <p:ph sz="half" idx="1"/>
          </p:nvPr>
        </p:nvSpPr>
        <p:spPr>
          <a:xfrm>
            <a:off x="838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p:cNvSpPr>
            <a:spLocks noGrp="1"/>
          </p:cNvSpPr>
          <p:nvPr>
            <p:ph sz="half" idx="2"/>
          </p:nvPr>
        </p:nvSpPr>
        <p:spPr>
          <a:xfrm>
            <a:off x="6172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p:cNvSpPr>
            <a:spLocks noGrp="1"/>
          </p:cNvSpPr>
          <p:nvPr>
            <p:ph type="dt" sz="half" idx="10"/>
          </p:nvPr>
        </p:nvSpPr>
        <p:spPr>
          <a:xfrm>
            <a:off x="838200" y="6356354"/>
            <a:ext cx="2743200" cy="365125"/>
          </a:xfrm>
          <a:prstGeom prst="rect">
            <a:avLst/>
          </a:prstGeom>
        </p:spPr>
        <p:txBody>
          <a:bodyPr/>
          <a:lstStyle/>
          <a:p>
            <a:fld id="{CD3A3856-39D5-4CC9-976A-71751663890B}" type="datetime1">
              <a:rPr lang="sl-SI" smtClean="0"/>
              <a:t>22. 05. 2026</a:t>
            </a:fld>
            <a:endParaRPr lang="sl-SI"/>
          </a:p>
        </p:txBody>
      </p:sp>
      <p:sp>
        <p:nvSpPr>
          <p:cNvPr id="7" name="Označba mesta številke diapozitiva 6"/>
          <p:cNvSpPr>
            <a:spLocks noGrp="1"/>
          </p:cNvSpPr>
          <p:nvPr>
            <p:ph type="sldNum" sz="quarter" idx="12"/>
          </p:nvPr>
        </p:nvSpPr>
        <p:spPr>
          <a:xfrm>
            <a:off x="8610600" y="6356354"/>
            <a:ext cx="2743200" cy="365125"/>
          </a:xfrm>
          <a:prstGeom prst="rect">
            <a:avLst/>
          </a:prstGeom>
        </p:spPr>
        <p:txBody>
          <a:bodyPr/>
          <a:lstStyle/>
          <a:p>
            <a:fld id="{D5498C39-BEFB-4BA1-A362-46B2769568A2}" type="slidenum">
              <a:rPr lang="sl-SI" smtClean="0"/>
              <a:t>‹#›</a:t>
            </a:fld>
            <a:endParaRPr lang="sl-SI"/>
          </a:p>
        </p:txBody>
      </p:sp>
    </p:spTree>
    <p:extLst>
      <p:ext uri="{BB962C8B-B14F-4D97-AF65-F5344CB8AC3E}">
        <p14:creationId xmlns:p14="http://schemas.microsoft.com/office/powerpoint/2010/main" val="3132296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9"/>
            <a:ext cx="10515600" cy="1325563"/>
          </a:xfrm>
        </p:spPr>
        <p:txBody>
          <a:bodyPr/>
          <a:lstStyle/>
          <a:p>
            <a:r>
              <a:rPr lang="sl-SI"/>
              <a:t>Uredite slog naslova matrice</a:t>
            </a:r>
          </a:p>
        </p:txBody>
      </p:sp>
      <p:sp>
        <p:nvSpPr>
          <p:cNvPr id="3" name="Označba mesta besedila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sl-SI"/>
              <a:t>Uredite sloge besedila matrice</a:t>
            </a:r>
          </a:p>
        </p:txBody>
      </p:sp>
      <p:sp>
        <p:nvSpPr>
          <p:cNvPr id="4" name="Označba mesta vsebine 3"/>
          <p:cNvSpPr>
            <a:spLocks noGrp="1"/>
          </p:cNvSpPr>
          <p:nvPr>
            <p:ph sz="half" idx="2"/>
          </p:nvPr>
        </p:nvSpPr>
        <p:spPr>
          <a:xfrm>
            <a:off x="839789" y="2505075"/>
            <a:ext cx="5157787"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sl-SI"/>
              <a:t>Uredite sloge besedila matrice</a:t>
            </a:r>
          </a:p>
        </p:txBody>
      </p:sp>
      <p:sp>
        <p:nvSpPr>
          <p:cNvPr id="6" name="Označba mesta vsebine 5"/>
          <p:cNvSpPr>
            <a:spLocks noGrp="1"/>
          </p:cNvSpPr>
          <p:nvPr>
            <p:ph sz="quarter" idx="4"/>
          </p:nvPr>
        </p:nvSpPr>
        <p:spPr>
          <a:xfrm>
            <a:off x="6172202" y="2505075"/>
            <a:ext cx="5183188"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p:cNvSpPr>
            <a:spLocks noGrp="1"/>
          </p:cNvSpPr>
          <p:nvPr>
            <p:ph type="dt" sz="half" idx="10"/>
          </p:nvPr>
        </p:nvSpPr>
        <p:spPr>
          <a:xfrm>
            <a:off x="838200" y="6356354"/>
            <a:ext cx="2743200" cy="365125"/>
          </a:xfrm>
          <a:prstGeom prst="rect">
            <a:avLst/>
          </a:prstGeom>
        </p:spPr>
        <p:txBody>
          <a:bodyPr/>
          <a:lstStyle/>
          <a:p>
            <a:fld id="{5A207198-7B68-4BB0-B744-4C30CCF492A4}" type="datetime1">
              <a:rPr lang="sl-SI" smtClean="0"/>
              <a:t>22. 05. 2026</a:t>
            </a:fld>
            <a:endParaRPr lang="sl-SI"/>
          </a:p>
        </p:txBody>
      </p:sp>
      <p:sp>
        <p:nvSpPr>
          <p:cNvPr id="9" name="Označba mesta številke diapozitiva 8"/>
          <p:cNvSpPr>
            <a:spLocks noGrp="1"/>
          </p:cNvSpPr>
          <p:nvPr>
            <p:ph type="sldNum" sz="quarter" idx="12"/>
          </p:nvPr>
        </p:nvSpPr>
        <p:spPr>
          <a:xfrm>
            <a:off x="8610600" y="6356354"/>
            <a:ext cx="2743200" cy="365125"/>
          </a:xfrm>
          <a:prstGeom prst="rect">
            <a:avLst/>
          </a:prstGeom>
        </p:spPr>
        <p:txBody>
          <a:bodyPr/>
          <a:lstStyle/>
          <a:p>
            <a:fld id="{D5498C39-BEFB-4BA1-A362-46B2769568A2}" type="slidenum">
              <a:rPr lang="sl-SI" smtClean="0"/>
              <a:t>‹#›</a:t>
            </a:fld>
            <a:endParaRPr lang="sl-SI"/>
          </a:p>
        </p:txBody>
      </p:sp>
    </p:spTree>
    <p:extLst>
      <p:ext uri="{BB962C8B-B14F-4D97-AF65-F5344CB8AC3E}">
        <p14:creationId xmlns:p14="http://schemas.microsoft.com/office/powerpoint/2010/main" val="483993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datuma 2"/>
          <p:cNvSpPr>
            <a:spLocks noGrp="1"/>
          </p:cNvSpPr>
          <p:nvPr>
            <p:ph type="dt" sz="half" idx="10"/>
          </p:nvPr>
        </p:nvSpPr>
        <p:spPr>
          <a:xfrm>
            <a:off x="838200" y="6356354"/>
            <a:ext cx="2743200" cy="365125"/>
          </a:xfrm>
          <a:prstGeom prst="rect">
            <a:avLst/>
          </a:prstGeom>
        </p:spPr>
        <p:txBody>
          <a:bodyPr/>
          <a:lstStyle/>
          <a:p>
            <a:fld id="{99AFE251-EDFE-4220-A4A6-FA8200818BD5}" type="datetime1">
              <a:rPr lang="sl-SI" smtClean="0"/>
              <a:t>22. 05. 2026</a:t>
            </a:fld>
            <a:endParaRPr lang="sl-SI"/>
          </a:p>
        </p:txBody>
      </p:sp>
      <p:sp>
        <p:nvSpPr>
          <p:cNvPr id="5" name="Označba mesta številke diapozitiva 4"/>
          <p:cNvSpPr>
            <a:spLocks noGrp="1"/>
          </p:cNvSpPr>
          <p:nvPr>
            <p:ph type="sldNum" sz="quarter" idx="12"/>
          </p:nvPr>
        </p:nvSpPr>
        <p:spPr>
          <a:xfrm>
            <a:off x="8610600" y="6356354"/>
            <a:ext cx="2743200" cy="365125"/>
          </a:xfrm>
          <a:prstGeom prst="rect">
            <a:avLst/>
          </a:prstGeom>
        </p:spPr>
        <p:txBody>
          <a:bodyPr/>
          <a:lstStyle/>
          <a:p>
            <a:fld id="{D5498C39-BEFB-4BA1-A362-46B2769568A2}" type="slidenum">
              <a:rPr lang="sl-SI" smtClean="0"/>
              <a:t>‹#›</a:t>
            </a:fld>
            <a:endParaRPr lang="sl-SI"/>
          </a:p>
        </p:txBody>
      </p:sp>
    </p:spTree>
    <p:extLst>
      <p:ext uri="{BB962C8B-B14F-4D97-AF65-F5344CB8AC3E}">
        <p14:creationId xmlns:p14="http://schemas.microsoft.com/office/powerpoint/2010/main" val="3403983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p:cNvSpPr>
            <a:spLocks noGrp="1"/>
          </p:cNvSpPr>
          <p:nvPr>
            <p:ph type="dt" sz="half" idx="10"/>
          </p:nvPr>
        </p:nvSpPr>
        <p:spPr>
          <a:xfrm>
            <a:off x="838200" y="6356354"/>
            <a:ext cx="2743200" cy="365125"/>
          </a:xfrm>
          <a:prstGeom prst="rect">
            <a:avLst/>
          </a:prstGeom>
        </p:spPr>
        <p:txBody>
          <a:bodyPr/>
          <a:lstStyle/>
          <a:p>
            <a:fld id="{5CE2D914-1909-4D47-9525-EA7FBF19DFCD}" type="datetime1">
              <a:rPr lang="sl-SI" smtClean="0"/>
              <a:t>22. 05. 2026</a:t>
            </a:fld>
            <a:endParaRPr lang="sl-SI"/>
          </a:p>
        </p:txBody>
      </p:sp>
      <p:sp>
        <p:nvSpPr>
          <p:cNvPr id="4" name="Označba mesta številke diapozitiva 3"/>
          <p:cNvSpPr>
            <a:spLocks noGrp="1"/>
          </p:cNvSpPr>
          <p:nvPr>
            <p:ph type="sldNum" sz="quarter" idx="12"/>
          </p:nvPr>
        </p:nvSpPr>
        <p:spPr>
          <a:xfrm>
            <a:off x="8610600" y="6356354"/>
            <a:ext cx="2743200" cy="365125"/>
          </a:xfrm>
          <a:prstGeom prst="rect">
            <a:avLst/>
          </a:prstGeom>
        </p:spPr>
        <p:txBody>
          <a:bodyPr/>
          <a:lstStyle/>
          <a:p>
            <a:fld id="{D5498C39-BEFB-4BA1-A362-46B2769568A2}" type="slidenum">
              <a:rPr lang="sl-SI" smtClean="0"/>
              <a:t>‹#›</a:t>
            </a:fld>
            <a:endParaRPr lang="sl-SI"/>
          </a:p>
        </p:txBody>
      </p:sp>
    </p:spTree>
    <p:extLst>
      <p:ext uri="{BB962C8B-B14F-4D97-AF65-F5344CB8AC3E}">
        <p14:creationId xmlns:p14="http://schemas.microsoft.com/office/powerpoint/2010/main" val="1711363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a:t>Uredite slog naslova matrice</a:t>
            </a:r>
          </a:p>
        </p:txBody>
      </p:sp>
      <p:sp>
        <p:nvSpPr>
          <p:cNvPr id="3" name="Označba mesta vsebine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sl-SI"/>
              <a:t>Uredite sloge besedila matrice</a:t>
            </a:r>
          </a:p>
        </p:txBody>
      </p:sp>
      <p:sp>
        <p:nvSpPr>
          <p:cNvPr id="5" name="Označba mesta datuma 4"/>
          <p:cNvSpPr>
            <a:spLocks noGrp="1"/>
          </p:cNvSpPr>
          <p:nvPr>
            <p:ph type="dt" sz="half" idx="10"/>
          </p:nvPr>
        </p:nvSpPr>
        <p:spPr>
          <a:xfrm>
            <a:off x="838200" y="6356354"/>
            <a:ext cx="2743200" cy="365125"/>
          </a:xfrm>
          <a:prstGeom prst="rect">
            <a:avLst/>
          </a:prstGeom>
        </p:spPr>
        <p:txBody>
          <a:bodyPr/>
          <a:lstStyle/>
          <a:p>
            <a:fld id="{7E91E0CE-29A0-41ED-BC5D-59F93EE86C60}" type="datetime1">
              <a:rPr lang="sl-SI" smtClean="0"/>
              <a:t>22. 05. 2026</a:t>
            </a:fld>
            <a:endParaRPr lang="sl-SI"/>
          </a:p>
        </p:txBody>
      </p:sp>
      <p:sp>
        <p:nvSpPr>
          <p:cNvPr id="7" name="Označba mesta številke diapozitiva 6"/>
          <p:cNvSpPr>
            <a:spLocks noGrp="1"/>
          </p:cNvSpPr>
          <p:nvPr>
            <p:ph type="sldNum" sz="quarter" idx="12"/>
          </p:nvPr>
        </p:nvSpPr>
        <p:spPr>
          <a:xfrm>
            <a:off x="8610600" y="6356354"/>
            <a:ext cx="2743200" cy="365125"/>
          </a:xfrm>
          <a:prstGeom prst="rect">
            <a:avLst/>
          </a:prstGeom>
        </p:spPr>
        <p:txBody>
          <a:bodyPr/>
          <a:lstStyle/>
          <a:p>
            <a:fld id="{D5498C39-BEFB-4BA1-A362-46B2769568A2}" type="slidenum">
              <a:rPr lang="sl-SI" smtClean="0"/>
              <a:t>‹#›</a:t>
            </a:fld>
            <a:endParaRPr lang="sl-SI"/>
          </a:p>
        </p:txBody>
      </p:sp>
    </p:spTree>
    <p:extLst>
      <p:ext uri="{BB962C8B-B14F-4D97-AF65-F5344CB8AC3E}">
        <p14:creationId xmlns:p14="http://schemas.microsoft.com/office/powerpoint/2010/main" val="689364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a:t>Uredite slog naslova matrice</a:t>
            </a:r>
          </a:p>
        </p:txBody>
      </p:sp>
      <p:sp>
        <p:nvSpPr>
          <p:cNvPr id="3" name="Označba mesta slike 2"/>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sl-SI"/>
              <a:t>Uredite sloge besedila matrice</a:t>
            </a:r>
          </a:p>
        </p:txBody>
      </p:sp>
      <p:sp>
        <p:nvSpPr>
          <p:cNvPr id="5" name="Označba mesta datuma 4"/>
          <p:cNvSpPr>
            <a:spLocks noGrp="1"/>
          </p:cNvSpPr>
          <p:nvPr>
            <p:ph type="dt" sz="half" idx="10"/>
          </p:nvPr>
        </p:nvSpPr>
        <p:spPr>
          <a:xfrm>
            <a:off x="838200" y="6356354"/>
            <a:ext cx="2743200" cy="365125"/>
          </a:xfrm>
          <a:prstGeom prst="rect">
            <a:avLst/>
          </a:prstGeom>
        </p:spPr>
        <p:txBody>
          <a:bodyPr/>
          <a:lstStyle/>
          <a:p>
            <a:fld id="{B0DBC285-BE62-40A3-B65E-133930BFFEA8}" type="datetime1">
              <a:rPr lang="sl-SI" smtClean="0"/>
              <a:t>22. 05. 2026</a:t>
            </a:fld>
            <a:endParaRPr lang="sl-SI"/>
          </a:p>
        </p:txBody>
      </p:sp>
      <p:sp>
        <p:nvSpPr>
          <p:cNvPr id="7" name="Označba mesta številke diapozitiva 6"/>
          <p:cNvSpPr>
            <a:spLocks noGrp="1"/>
          </p:cNvSpPr>
          <p:nvPr>
            <p:ph type="sldNum" sz="quarter" idx="12"/>
          </p:nvPr>
        </p:nvSpPr>
        <p:spPr>
          <a:xfrm>
            <a:off x="8610600" y="6356354"/>
            <a:ext cx="2743200" cy="365125"/>
          </a:xfrm>
          <a:prstGeom prst="rect">
            <a:avLst/>
          </a:prstGeom>
        </p:spPr>
        <p:txBody>
          <a:bodyPr/>
          <a:lstStyle/>
          <a:p>
            <a:fld id="{D5498C39-BEFB-4BA1-A362-46B2769568A2}" type="slidenum">
              <a:rPr lang="sl-SI" smtClean="0"/>
              <a:t>‹#›</a:t>
            </a:fld>
            <a:endParaRPr lang="sl-SI"/>
          </a:p>
        </p:txBody>
      </p:sp>
    </p:spTree>
    <p:extLst>
      <p:ext uri="{BB962C8B-B14F-4D97-AF65-F5344CB8AC3E}">
        <p14:creationId xmlns:p14="http://schemas.microsoft.com/office/powerpoint/2010/main" val="865853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sl-SI"/>
              <a:t>Uredite slog naslova matrice</a:t>
            </a:r>
          </a:p>
        </p:txBody>
      </p:sp>
      <p:sp>
        <p:nvSpPr>
          <p:cNvPr id="3" name="Označba mesta besedil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Tree>
    <p:extLst>
      <p:ext uri="{BB962C8B-B14F-4D97-AF65-F5344CB8AC3E}">
        <p14:creationId xmlns:p14="http://schemas.microsoft.com/office/powerpoint/2010/main" val="2746048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portal.evs.gov.si/prijava/"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hyperlink" Target="https://www.fpp.uni-lj.si/studij/" TargetMode="Externa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s://www.fpp.uni-lj.si/mma/-/2019021306320874/?m=1719826150"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ctrTitle" idx="4294967295"/>
          </p:nvPr>
        </p:nvSpPr>
        <p:spPr bwMode="auto">
          <a:xfrm>
            <a:off x="2386583" y="1413165"/>
            <a:ext cx="9118231" cy="305908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rtlCol="0" anchor="t" anchorCtr="0" compatLnSpc="1">
            <a:prstTxWarp prst="textNoShape">
              <a:avLst/>
            </a:prstTxWarp>
            <a:normAutofit fontScale="90000"/>
          </a:bodyPr>
          <a:lstStyle/>
          <a:p>
            <a:pPr algn="ctr"/>
            <a:r>
              <a:rPr lang="sl-SI" altLang="sl-SI" dirty="0">
                <a:latin typeface="+mn-lt"/>
                <a:cs typeface="Calibri Light" panose="020F0302020204030204" pitchFamily="34" charset="0"/>
              </a:rPr>
              <a:t>Doktorski študijski program </a:t>
            </a:r>
            <a:br>
              <a:rPr lang="sl-SI" altLang="sl-SI" dirty="0">
                <a:latin typeface="+mn-lt"/>
                <a:cs typeface="Calibri Light" panose="020F0302020204030204" pitchFamily="34" charset="0"/>
              </a:rPr>
            </a:br>
            <a:r>
              <a:rPr lang="sl-SI" altLang="sl-SI" dirty="0">
                <a:latin typeface="+mn-lt"/>
                <a:cs typeface="Calibri Light" panose="020F0302020204030204" pitchFamily="34" charset="0"/>
              </a:rPr>
              <a:t>3. stopnje</a:t>
            </a:r>
            <a:br>
              <a:rPr lang="sl-SI" altLang="sl-SI" dirty="0">
                <a:latin typeface="+mn-lt"/>
              </a:rPr>
            </a:br>
            <a:r>
              <a:rPr lang="sl-SI" altLang="sl-SI" dirty="0">
                <a:latin typeface="+mn-lt"/>
              </a:rPr>
              <a:t>202</a:t>
            </a:r>
            <a:r>
              <a:rPr lang="en-US" altLang="sl-SI" dirty="0">
                <a:latin typeface="+mn-lt"/>
              </a:rPr>
              <a:t>6</a:t>
            </a:r>
            <a:r>
              <a:rPr lang="sl-SI" altLang="sl-SI" dirty="0">
                <a:latin typeface="+mn-lt"/>
              </a:rPr>
              <a:t> / 202</a:t>
            </a:r>
            <a:r>
              <a:rPr lang="en-US" altLang="sl-SI" dirty="0">
                <a:latin typeface="+mn-lt"/>
              </a:rPr>
              <a:t>7</a:t>
            </a:r>
            <a:br>
              <a:rPr lang="sl-SI" altLang="sl-SI" dirty="0">
                <a:latin typeface="+mn-lt"/>
              </a:rPr>
            </a:br>
            <a:br>
              <a:rPr lang="sl-SI" altLang="sl-SI" dirty="0">
                <a:latin typeface="+mn-lt"/>
              </a:rPr>
            </a:br>
            <a:r>
              <a:rPr lang="sl-SI" altLang="sl-SI" b="1" dirty="0">
                <a:solidFill>
                  <a:srgbClr val="FF0000"/>
                </a:solidFill>
                <a:latin typeface="+mn-lt"/>
              </a:rPr>
              <a:t>POMORSTVO</a:t>
            </a:r>
            <a:r>
              <a:rPr lang="sl-SI" altLang="sl-SI" dirty="0">
                <a:solidFill>
                  <a:srgbClr val="FF0000"/>
                </a:solidFill>
                <a:latin typeface="+mn-lt"/>
              </a:rPr>
              <a:t> IN </a:t>
            </a:r>
            <a:r>
              <a:rPr lang="sl-SI" altLang="sl-SI" b="1" dirty="0">
                <a:solidFill>
                  <a:srgbClr val="FF0000"/>
                </a:solidFill>
                <a:latin typeface="+mn-lt"/>
              </a:rPr>
              <a:t>PROMET</a:t>
            </a:r>
            <a:br>
              <a:rPr lang="en-US" altLang="sl-SI" b="1" dirty="0">
                <a:solidFill>
                  <a:srgbClr val="FF0000"/>
                </a:solidFill>
              </a:rPr>
            </a:br>
            <a:endParaRPr lang="en-US" altLang="sl-SI" dirty="0"/>
          </a:p>
        </p:txBody>
      </p:sp>
      <p:sp>
        <p:nvSpPr>
          <p:cNvPr id="9" name="Označba mesta noge 8"/>
          <p:cNvSpPr>
            <a:spLocks noGrp="1"/>
          </p:cNvSpPr>
          <p:nvPr>
            <p:ph type="ftr" sz="quarter" idx="4294967295"/>
          </p:nvPr>
        </p:nvSpPr>
        <p:spPr>
          <a:xfrm>
            <a:off x="3054374" y="6092196"/>
            <a:ext cx="6437099" cy="365125"/>
          </a:xfrm>
          <a:prstGeom prst="rect">
            <a:avLst/>
          </a:prstGeom>
        </p:spPr>
        <p:txBody>
          <a:bodyPr/>
          <a:lstStyle/>
          <a:p>
            <a:pPr algn="ctr"/>
            <a:r>
              <a:rPr lang="sl-SI" sz="1401" i="1" dirty="0">
                <a:solidFill>
                  <a:srgbClr val="FF0000"/>
                </a:solidFill>
              </a:rPr>
              <a:t>Informativni dan: 2</a:t>
            </a:r>
            <a:r>
              <a:rPr lang="en-US" sz="1401" i="1" dirty="0">
                <a:solidFill>
                  <a:srgbClr val="FF0000"/>
                </a:solidFill>
              </a:rPr>
              <a:t>8</a:t>
            </a:r>
            <a:r>
              <a:rPr lang="sl-SI" sz="1401" i="1" dirty="0">
                <a:solidFill>
                  <a:srgbClr val="FF0000"/>
                </a:solidFill>
              </a:rPr>
              <a:t> </a:t>
            </a:r>
            <a:r>
              <a:rPr lang="en-US" sz="1401" i="1" dirty="0" err="1">
                <a:solidFill>
                  <a:srgbClr val="FF0000"/>
                </a:solidFill>
              </a:rPr>
              <a:t>maj</a:t>
            </a:r>
            <a:r>
              <a:rPr lang="sl-SI" sz="1401" i="1" dirty="0">
                <a:solidFill>
                  <a:srgbClr val="FF0000"/>
                </a:solidFill>
              </a:rPr>
              <a:t> 202</a:t>
            </a:r>
            <a:r>
              <a:rPr lang="en-US" sz="1401" i="1" dirty="0">
                <a:solidFill>
                  <a:srgbClr val="FF0000"/>
                </a:solidFill>
              </a:rPr>
              <a:t>6</a:t>
            </a:r>
            <a:r>
              <a:rPr lang="sl-SI" sz="1401" i="1" dirty="0">
                <a:solidFill>
                  <a:srgbClr val="FF0000"/>
                </a:solidFill>
              </a:rPr>
              <a:t>.</a:t>
            </a:r>
          </a:p>
        </p:txBody>
      </p:sp>
      <p:pic>
        <p:nvPicPr>
          <p:cNvPr id="6" name="Slika 5"/>
          <p:cNvPicPr>
            <a:picLocks noChangeAspect="1"/>
          </p:cNvPicPr>
          <p:nvPr/>
        </p:nvPicPr>
        <p:blipFill rotWithShape="1">
          <a:blip r:embed="rId2"/>
          <a:srcRect t="49906" r="-591"/>
          <a:stretch/>
        </p:blipFill>
        <p:spPr>
          <a:xfrm>
            <a:off x="-9647" y="3429000"/>
            <a:ext cx="2221624" cy="3432550"/>
          </a:xfrm>
          <a:prstGeom prst="rect">
            <a:avLst/>
          </a:prstGeom>
        </p:spPr>
      </p:pic>
      <p:sp>
        <p:nvSpPr>
          <p:cNvPr id="8" name="Pravokotnik 7"/>
          <p:cNvSpPr/>
          <p:nvPr/>
        </p:nvSpPr>
        <p:spPr>
          <a:xfrm>
            <a:off x="78974" y="6492218"/>
            <a:ext cx="152477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altLang="sl-SI" sz="1800" b="0" i="1" u="none" strike="noStrike" kern="0" cap="none" spc="0" normalizeH="0" baseline="0" noProof="0" dirty="0">
                <a:ln>
                  <a:noFill/>
                </a:ln>
                <a:solidFill>
                  <a:prstClr val="black"/>
                </a:solidFill>
                <a:effectLst/>
                <a:uLnTx/>
                <a:uFillTx/>
                <a:ea typeface="+mn-ea"/>
                <a:cs typeface="+mn-cs"/>
              </a:rPr>
              <a:t>6</a:t>
            </a:r>
            <a:r>
              <a:rPr lang="sl-SI" altLang="sl-SI" i="1" kern="0" dirty="0">
                <a:solidFill>
                  <a:prstClr val="black"/>
                </a:solidFill>
              </a:rPr>
              <a:t>5</a:t>
            </a:r>
            <a:r>
              <a:rPr kumimoji="0" lang="sl-SI" altLang="sl-SI" sz="1800" b="0" i="1" u="none" strike="noStrike" kern="0" cap="none" spc="0" normalizeH="0" baseline="0" noProof="0" dirty="0">
                <a:ln>
                  <a:noFill/>
                </a:ln>
                <a:solidFill>
                  <a:prstClr val="black"/>
                </a:solidFill>
                <a:effectLst/>
                <a:uLnTx/>
                <a:uFillTx/>
                <a:ea typeface="+mn-ea"/>
                <a:cs typeface="+mn-cs"/>
              </a:rPr>
              <a:t> let tradicije</a:t>
            </a:r>
            <a:endParaRPr kumimoji="0" lang="en-US" sz="1800" b="0" i="1" u="none" strike="noStrike" kern="1200" cap="none" spc="0" normalizeH="0" baseline="0" noProof="0" dirty="0">
              <a:ln>
                <a:noFill/>
              </a:ln>
              <a:solidFill>
                <a:prstClr val="black"/>
              </a:solidFill>
              <a:effectLst/>
              <a:uLnTx/>
              <a:uFillTx/>
              <a:ea typeface="+mn-ea"/>
              <a:cs typeface="+mn-cs"/>
            </a:endParaRPr>
          </a:p>
        </p:txBody>
      </p:sp>
      <p:pic>
        <p:nvPicPr>
          <p:cNvPr id="3" name="Slika 2">
            <a:extLst>
              <a:ext uri="{FF2B5EF4-FFF2-40B4-BE49-F238E27FC236}">
                <a16:creationId xmlns:a16="http://schemas.microsoft.com/office/drawing/2014/main" id="{4EFEF075-9ED1-4564-844C-4F565359F1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5386"/>
            <a:ext cx="4136571" cy="2049537"/>
          </a:xfrm>
          <a:prstGeom prst="rect">
            <a:avLst/>
          </a:prstGeom>
        </p:spPr>
      </p:pic>
    </p:spTree>
    <p:extLst>
      <p:ext uri="{BB962C8B-B14F-4D97-AF65-F5344CB8AC3E}">
        <p14:creationId xmlns:p14="http://schemas.microsoft.com/office/powerpoint/2010/main" val="18958367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5"/>
          <p:cNvSpPr txBox="1">
            <a:spLocks/>
          </p:cNvSpPr>
          <p:nvPr/>
        </p:nvSpPr>
        <p:spPr>
          <a:xfrm>
            <a:off x="3790604" y="698590"/>
            <a:ext cx="8229600" cy="114300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endParaRPr lang="sl-SI" dirty="0">
              <a:latin typeface="Calibri Light" panose="020F0302020204030204" pitchFamily="34" charset="0"/>
              <a:ea typeface="Cambria" panose="02040503050406030204" pitchFamily="18" charset="0"/>
              <a:cs typeface="Calibri Light" panose="020F0302020204030204" pitchFamily="34" charset="0"/>
            </a:endParaRPr>
          </a:p>
        </p:txBody>
      </p:sp>
      <p:sp>
        <p:nvSpPr>
          <p:cNvPr id="4" name="Ograda vsebine 1"/>
          <p:cNvSpPr txBox="1">
            <a:spLocks/>
          </p:cNvSpPr>
          <p:nvPr/>
        </p:nvSpPr>
        <p:spPr>
          <a:xfrm>
            <a:off x="987552" y="999868"/>
            <a:ext cx="11032652" cy="51432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en-US" sz="4000" b="1" dirty="0" err="1">
                <a:solidFill>
                  <a:srgbClr val="FF0000"/>
                </a:solidFill>
                <a:latin typeface="Calibri Light" panose="020F0302020204030204" pitchFamily="34" charset="0"/>
                <a:ea typeface="Cambria" panose="02040503050406030204" pitchFamily="18" charset="0"/>
                <a:cs typeface="Calibri Light" panose="020F0302020204030204" pitchFamily="34" charset="0"/>
              </a:rPr>
              <a:t>Izbirni</a:t>
            </a:r>
            <a:r>
              <a:rPr lang="en-US" sz="4000" b="1" dirty="0">
                <a:solidFill>
                  <a:srgbClr val="FF0000"/>
                </a:solidFill>
                <a:latin typeface="Calibri Light" panose="020F0302020204030204" pitchFamily="34" charset="0"/>
                <a:ea typeface="Cambria" panose="02040503050406030204" pitchFamily="18" charset="0"/>
                <a:cs typeface="Calibri Light" panose="020F0302020204030204" pitchFamily="34" charset="0"/>
              </a:rPr>
              <a:t> </a:t>
            </a:r>
            <a:r>
              <a:rPr lang="en-US" sz="4000" b="1" dirty="0" err="1">
                <a:solidFill>
                  <a:srgbClr val="FF0000"/>
                </a:solidFill>
                <a:latin typeface="Calibri Light" panose="020F0302020204030204" pitchFamily="34" charset="0"/>
                <a:ea typeface="Cambria" panose="02040503050406030204" pitchFamily="18" charset="0"/>
                <a:cs typeface="Calibri Light" panose="020F0302020204030204" pitchFamily="34" charset="0"/>
              </a:rPr>
              <a:t>predmeti</a:t>
            </a:r>
            <a:r>
              <a:rPr lang="en-US" sz="4000" b="1" dirty="0">
                <a:solidFill>
                  <a:srgbClr val="FF0000"/>
                </a:solidFill>
                <a:latin typeface="Calibri Light" panose="020F0302020204030204" pitchFamily="34" charset="0"/>
                <a:ea typeface="Cambria" panose="02040503050406030204" pitchFamily="18" charset="0"/>
                <a:cs typeface="Calibri Light" panose="020F0302020204030204" pitchFamily="34" charset="0"/>
              </a:rPr>
              <a:t> </a:t>
            </a:r>
            <a:r>
              <a:rPr lang="en-US" sz="4000" b="1" dirty="0" err="1">
                <a:solidFill>
                  <a:srgbClr val="FF0000"/>
                </a:solidFill>
                <a:latin typeface="Calibri Light" panose="020F0302020204030204" pitchFamily="34" charset="0"/>
                <a:ea typeface="Cambria" panose="02040503050406030204" pitchFamily="18" charset="0"/>
                <a:cs typeface="Calibri Light" panose="020F0302020204030204" pitchFamily="34" charset="0"/>
              </a:rPr>
              <a:t>programa</a:t>
            </a:r>
            <a:r>
              <a:rPr lang="sl-SI" sz="4000" b="1" dirty="0">
                <a:solidFill>
                  <a:srgbClr val="FF0000"/>
                </a:solidFill>
                <a:latin typeface="Calibri Light" panose="020F0302020204030204" pitchFamily="34" charset="0"/>
                <a:ea typeface="Cambria" panose="02040503050406030204" pitchFamily="18" charset="0"/>
                <a:cs typeface="Calibri Light" panose="020F0302020204030204" pitchFamily="34" charset="0"/>
              </a:rPr>
              <a:t> (IPP) – </a:t>
            </a:r>
          </a:p>
          <a:p>
            <a:pPr marL="0" indent="0" algn="ctr">
              <a:buNone/>
              <a:defRPr/>
            </a:pPr>
            <a:r>
              <a:rPr lang="sl-SI" sz="4000" b="1" dirty="0">
                <a:solidFill>
                  <a:srgbClr val="FF0000"/>
                </a:solidFill>
                <a:latin typeface="Calibri Light" panose="020F0302020204030204" pitchFamily="34" charset="0"/>
                <a:ea typeface="Cambria" panose="02040503050406030204" pitchFamily="18" charset="0"/>
                <a:cs typeface="Calibri Light" panose="020F0302020204030204" pitchFamily="34" charset="0"/>
              </a:rPr>
              <a:t>2. letnik</a:t>
            </a:r>
            <a:r>
              <a:rPr lang="sl-SI" sz="4000" dirty="0">
                <a:solidFill>
                  <a:srgbClr val="FF0000"/>
                </a:solidFill>
                <a:latin typeface="Calibri Light" panose="020F0302020204030204" pitchFamily="34" charset="0"/>
                <a:ea typeface="Cambria" panose="02040503050406030204" pitchFamily="18" charset="0"/>
                <a:cs typeface="Calibri Light" panose="020F0302020204030204" pitchFamily="34" charset="0"/>
              </a:rPr>
              <a:t>.</a:t>
            </a:r>
          </a:p>
          <a:p>
            <a:pPr>
              <a:buFont typeface="Wingdings 3" panose="05040102010807070707" pitchFamily="18" charset="2"/>
              <a:buNone/>
            </a:pPr>
            <a:r>
              <a:rPr lang="sl-SI" altLang="sl-SI" sz="2400" b="1" dirty="0">
                <a:latin typeface="Calibri" panose="020F0502020204030204" pitchFamily="34" charset="0"/>
                <a:cs typeface="Calibri" panose="020F0502020204030204" pitchFamily="34" charset="0"/>
              </a:rPr>
              <a:t>Študent izbere 2 predmeta:</a:t>
            </a:r>
          </a:p>
          <a:p>
            <a:r>
              <a:rPr lang="sl-SI" altLang="sl-SI" sz="2400" dirty="0">
                <a:latin typeface="Calibri" panose="020F0502020204030204" pitchFamily="34" charset="0"/>
                <a:cs typeface="Calibri" panose="020F0502020204030204" pitchFamily="34" charset="0"/>
              </a:rPr>
              <a:t>Sistemi in procesi v cevovodnem transportu,</a:t>
            </a:r>
          </a:p>
          <a:p>
            <a:r>
              <a:rPr lang="sl-SI" altLang="sl-SI" sz="2400" dirty="0">
                <a:latin typeface="Calibri" panose="020F0502020204030204" pitchFamily="34" charset="0"/>
                <a:cs typeface="Calibri" panose="020F0502020204030204" pitchFamily="34" charset="0"/>
              </a:rPr>
              <a:t>Sistemi in procesi v cestnem prometu,</a:t>
            </a:r>
            <a:endParaRPr lang="sl-SI" altLang="sl-SI" sz="2400" b="1" dirty="0">
              <a:latin typeface="Calibri" panose="020F0502020204030204" pitchFamily="34" charset="0"/>
              <a:cs typeface="Calibri" panose="020F0502020204030204" pitchFamily="34" charset="0"/>
            </a:endParaRPr>
          </a:p>
          <a:p>
            <a:r>
              <a:rPr lang="sl-SI" altLang="sl-SI" sz="2400" dirty="0">
                <a:latin typeface="Calibri" panose="020F0502020204030204" pitchFamily="34" charset="0"/>
                <a:cs typeface="Calibri" panose="020F0502020204030204" pitchFamily="34" charset="0"/>
              </a:rPr>
              <a:t>Metodologija planiranja pristaniških sistemov,</a:t>
            </a:r>
          </a:p>
          <a:p>
            <a:r>
              <a:rPr lang="sl-SI" altLang="sl-SI" sz="2400" dirty="0">
                <a:latin typeface="Calibri" panose="020F0502020204030204" pitchFamily="34" charset="0"/>
                <a:cs typeface="Calibri" panose="020F0502020204030204" pitchFamily="34" charset="0"/>
              </a:rPr>
              <a:t>Ljudje v pomorstvu in prometu,</a:t>
            </a:r>
            <a:endParaRPr lang="sl-SI" altLang="sl-SI" sz="2400" b="1" dirty="0">
              <a:latin typeface="Calibri" panose="020F0502020204030204" pitchFamily="34" charset="0"/>
              <a:cs typeface="Calibri" panose="020F0502020204030204" pitchFamily="34" charset="0"/>
            </a:endParaRPr>
          </a:p>
          <a:p>
            <a:r>
              <a:rPr lang="sl-SI" altLang="sl-SI" sz="2400" dirty="0">
                <a:latin typeface="Calibri" panose="020F0502020204030204" pitchFamily="34" charset="0"/>
                <a:cs typeface="Calibri" panose="020F0502020204030204" pitchFamily="34" charset="0"/>
              </a:rPr>
              <a:t>Transportno ekonomske analize,</a:t>
            </a:r>
            <a:endParaRPr lang="sl-SI" altLang="sl-SI" sz="2400" b="1" dirty="0">
              <a:latin typeface="Calibri" panose="020F0502020204030204" pitchFamily="34" charset="0"/>
              <a:cs typeface="Calibri" panose="020F0502020204030204" pitchFamily="34" charset="0"/>
            </a:endParaRPr>
          </a:p>
          <a:p>
            <a:r>
              <a:rPr lang="sl-SI" altLang="sl-SI" sz="2400" dirty="0">
                <a:latin typeface="Calibri" panose="020F0502020204030204" pitchFamily="34" charset="0"/>
                <a:cs typeface="Calibri" panose="020F0502020204030204" pitchFamily="34" charset="0"/>
              </a:rPr>
              <a:t>Upravljanje oskrbovalnih verig.</a:t>
            </a:r>
          </a:p>
        </p:txBody>
      </p:sp>
      <p:sp>
        <p:nvSpPr>
          <p:cNvPr id="9" name="Pravokotnik 8"/>
          <p:cNvSpPr/>
          <p:nvPr/>
        </p:nvSpPr>
        <p:spPr>
          <a:xfrm>
            <a:off x="838200" y="0"/>
            <a:ext cx="11353800" cy="67235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11" name="Pravokotnik 10"/>
          <p:cNvSpPr/>
          <p:nvPr/>
        </p:nvSpPr>
        <p:spPr>
          <a:xfrm>
            <a:off x="0" y="672352"/>
            <a:ext cx="838200" cy="618564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Pravokotnik 13"/>
          <p:cNvSpPr/>
          <p:nvPr/>
        </p:nvSpPr>
        <p:spPr>
          <a:xfrm>
            <a:off x="10088957" y="159585"/>
            <a:ext cx="1673856"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altLang="sl-SI" sz="2000" b="0" i="1" u="none" strike="noStrike" kern="0" cap="none" spc="0" normalizeH="0" baseline="0" noProof="0" dirty="0">
                <a:ln>
                  <a:noFill/>
                </a:ln>
                <a:solidFill>
                  <a:srgbClr val="FFFFFF"/>
                </a:solidFill>
                <a:effectLst/>
                <a:uLnTx/>
                <a:uFillTx/>
                <a:ea typeface="+mn-ea"/>
                <a:cs typeface="+mn-cs"/>
              </a:rPr>
              <a:t>65 let tradicije</a:t>
            </a:r>
            <a:endParaRPr kumimoji="0" lang="en-US" sz="2000" b="0" i="1" u="none" strike="noStrike" kern="1200" cap="none" spc="0" normalizeH="0" baseline="0" noProof="0" dirty="0">
              <a:ln>
                <a:noFill/>
              </a:ln>
              <a:solidFill>
                <a:prstClr val="black"/>
              </a:solidFill>
              <a:effectLst/>
              <a:uLnTx/>
              <a:uFillTx/>
              <a:ea typeface="+mn-ea"/>
              <a:cs typeface="+mn-cs"/>
            </a:endParaRPr>
          </a:p>
        </p:txBody>
      </p:sp>
      <p:sp>
        <p:nvSpPr>
          <p:cNvPr id="5" name="Označba mesta noge 8">
            <a:extLst>
              <a:ext uri="{FF2B5EF4-FFF2-40B4-BE49-F238E27FC236}">
                <a16:creationId xmlns:a16="http://schemas.microsoft.com/office/drawing/2014/main" id="{385A245C-C692-8632-294D-CCCE716206C9}"/>
              </a:ext>
            </a:extLst>
          </p:cNvPr>
          <p:cNvSpPr txBox="1">
            <a:spLocks/>
          </p:cNvSpPr>
          <p:nvPr/>
        </p:nvSpPr>
        <p:spPr>
          <a:xfrm>
            <a:off x="3054374" y="6092196"/>
            <a:ext cx="6437099" cy="365125"/>
          </a:xfrm>
          <a:prstGeom prst="rect">
            <a:avLst/>
          </a:prstGeom>
        </p:spPr>
        <p:txBody>
          <a:bodyPr/>
          <a:ls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l-SI" sz="1401" i="1">
                <a:solidFill>
                  <a:srgbClr val="FF0000"/>
                </a:solidFill>
              </a:rPr>
              <a:t>Informativni dan: 2</a:t>
            </a:r>
            <a:r>
              <a:rPr lang="en-US" sz="1401" i="1">
                <a:solidFill>
                  <a:srgbClr val="FF0000"/>
                </a:solidFill>
              </a:rPr>
              <a:t>8</a:t>
            </a:r>
            <a:r>
              <a:rPr lang="sl-SI" sz="1401" i="1">
                <a:solidFill>
                  <a:srgbClr val="FF0000"/>
                </a:solidFill>
              </a:rPr>
              <a:t> </a:t>
            </a:r>
            <a:r>
              <a:rPr lang="en-US" sz="1401" i="1">
                <a:solidFill>
                  <a:srgbClr val="FF0000"/>
                </a:solidFill>
              </a:rPr>
              <a:t>maj</a:t>
            </a:r>
            <a:r>
              <a:rPr lang="sl-SI" sz="1401" i="1">
                <a:solidFill>
                  <a:srgbClr val="FF0000"/>
                </a:solidFill>
              </a:rPr>
              <a:t> 202</a:t>
            </a:r>
            <a:r>
              <a:rPr lang="en-US" sz="1401" i="1">
                <a:solidFill>
                  <a:srgbClr val="FF0000"/>
                </a:solidFill>
              </a:rPr>
              <a:t>6</a:t>
            </a:r>
            <a:r>
              <a:rPr lang="sl-SI" sz="1401" i="1">
                <a:solidFill>
                  <a:srgbClr val="FF0000"/>
                </a:solidFill>
              </a:rPr>
              <a:t>.</a:t>
            </a:r>
            <a:endParaRPr lang="sl-SI" sz="1401" i="1" dirty="0">
              <a:solidFill>
                <a:srgbClr val="FF0000"/>
              </a:solidFill>
            </a:endParaRPr>
          </a:p>
        </p:txBody>
      </p:sp>
    </p:spTree>
    <p:extLst>
      <p:ext uri="{BB962C8B-B14F-4D97-AF65-F5344CB8AC3E}">
        <p14:creationId xmlns:p14="http://schemas.microsoft.com/office/powerpoint/2010/main" val="1469596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5"/>
          <p:cNvSpPr txBox="1">
            <a:spLocks/>
          </p:cNvSpPr>
          <p:nvPr/>
        </p:nvSpPr>
        <p:spPr>
          <a:xfrm>
            <a:off x="3840480" y="681966"/>
            <a:ext cx="8229600" cy="114300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endParaRPr lang="sl-SI" dirty="0">
              <a:latin typeface="Calibri Light" panose="020F0302020204030204" pitchFamily="34" charset="0"/>
              <a:cs typeface="Calibri Light" panose="020F0302020204030204" pitchFamily="34" charset="0"/>
            </a:endParaRPr>
          </a:p>
        </p:txBody>
      </p:sp>
      <p:sp>
        <p:nvSpPr>
          <p:cNvPr id="4" name="Ograda vsebine 1"/>
          <p:cNvSpPr txBox="1">
            <a:spLocks/>
          </p:cNvSpPr>
          <p:nvPr/>
        </p:nvSpPr>
        <p:spPr>
          <a:xfrm>
            <a:off x="1005840" y="1160562"/>
            <a:ext cx="10981944" cy="476168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5732" indent="-256014" algn="ctr">
              <a:lnSpc>
                <a:spcPct val="100000"/>
              </a:lnSpc>
              <a:spcBef>
                <a:spcPts val="0"/>
              </a:spcBef>
              <a:buNone/>
              <a:defRPr/>
            </a:pPr>
            <a:r>
              <a:rPr lang="en-US" sz="4000" b="1" dirty="0" err="1">
                <a:solidFill>
                  <a:srgbClr val="FF0000"/>
                </a:solidFill>
                <a:latin typeface="+mj-lt"/>
                <a:cs typeface="Calibri Light" panose="020F0302020204030204" pitchFamily="34" charset="0"/>
              </a:rPr>
              <a:t>Izbirni</a:t>
            </a:r>
            <a:r>
              <a:rPr lang="en-US" sz="4000" b="1" dirty="0">
                <a:solidFill>
                  <a:srgbClr val="FF0000"/>
                </a:solidFill>
                <a:latin typeface="+mj-lt"/>
                <a:cs typeface="Calibri Light" panose="020F0302020204030204" pitchFamily="34" charset="0"/>
              </a:rPr>
              <a:t> </a:t>
            </a:r>
            <a:r>
              <a:rPr lang="en-US" sz="4000" b="1" dirty="0" err="1">
                <a:solidFill>
                  <a:srgbClr val="FF0000"/>
                </a:solidFill>
                <a:latin typeface="+mj-lt"/>
                <a:cs typeface="Calibri Light" panose="020F0302020204030204" pitchFamily="34" charset="0"/>
              </a:rPr>
              <a:t>predmeti</a:t>
            </a:r>
            <a:r>
              <a:rPr lang="en-US" sz="4000" b="1" dirty="0">
                <a:solidFill>
                  <a:srgbClr val="FF0000"/>
                </a:solidFill>
                <a:latin typeface="+mj-lt"/>
                <a:cs typeface="Calibri Light" panose="020F0302020204030204" pitchFamily="34" charset="0"/>
              </a:rPr>
              <a:t> </a:t>
            </a:r>
            <a:r>
              <a:rPr lang="sl-SI" sz="4000" b="1" dirty="0">
                <a:solidFill>
                  <a:srgbClr val="FF0000"/>
                </a:solidFill>
                <a:latin typeface="+mj-lt"/>
                <a:cs typeface="Calibri Light" panose="020F0302020204030204" pitchFamily="34" charset="0"/>
              </a:rPr>
              <a:t>drugih fakultet – </a:t>
            </a:r>
          </a:p>
          <a:p>
            <a:pPr marL="365732" indent="-256014" algn="ctr">
              <a:lnSpc>
                <a:spcPct val="100000"/>
              </a:lnSpc>
              <a:spcBef>
                <a:spcPts val="0"/>
              </a:spcBef>
              <a:buNone/>
              <a:defRPr/>
            </a:pPr>
            <a:r>
              <a:rPr lang="sl-SI" sz="4000" b="1" dirty="0">
                <a:solidFill>
                  <a:srgbClr val="FF0000"/>
                </a:solidFill>
                <a:latin typeface="+mj-lt"/>
                <a:cs typeface="Calibri Light" panose="020F0302020204030204" pitchFamily="34" charset="0"/>
              </a:rPr>
              <a:t>2. letnik.</a:t>
            </a:r>
          </a:p>
          <a:p>
            <a:pPr marL="365732" indent="-256014">
              <a:lnSpc>
                <a:spcPct val="100000"/>
              </a:lnSpc>
              <a:spcBef>
                <a:spcPts val="0"/>
              </a:spcBef>
              <a:buNone/>
              <a:defRPr/>
            </a:pPr>
            <a:endParaRPr lang="sl-SI" sz="2400" b="1" dirty="0">
              <a:solidFill>
                <a:srgbClr val="FF0000"/>
              </a:solidFill>
              <a:latin typeface="Calibri" panose="020F0502020204030204" pitchFamily="34" charset="0"/>
              <a:cs typeface="Calibri" panose="020F0502020204030204" pitchFamily="34" charset="0"/>
            </a:endParaRPr>
          </a:p>
          <a:p>
            <a:pPr marL="230400" indent="-365125" algn="just">
              <a:lnSpc>
                <a:spcPct val="100000"/>
              </a:lnSpc>
              <a:buNone/>
              <a:defRPr/>
            </a:pPr>
            <a:r>
              <a:rPr lang="en-US" sz="2400" dirty="0" err="1">
                <a:latin typeface="Calibri" panose="020F0502020204030204" pitchFamily="34" charset="0"/>
                <a:cs typeface="Calibri" panose="020F0502020204030204" pitchFamily="34" charset="0"/>
              </a:rPr>
              <a:t>Izbirni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predmeti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iz</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doktorskega</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študijskega</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programa</a:t>
            </a:r>
            <a:r>
              <a:rPr lang="en-US" sz="2400" dirty="0">
                <a:latin typeface="Calibri" panose="020F0502020204030204" pitchFamily="34" charset="0"/>
                <a:cs typeface="Calibri" panose="020F0502020204030204" pitchFamily="34" charset="0"/>
              </a:rPr>
              <a:t> </a:t>
            </a:r>
            <a:r>
              <a:rPr lang="en-US" sz="2400" b="1" dirty="0">
                <a:latin typeface="Calibri" panose="020F0502020204030204" pitchFamily="34" charset="0"/>
                <a:cs typeface="Calibri" panose="020F0502020204030204" pitchFamily="34" charset="0"/>
              </a:rPr>
              <a:t>STROJNIŠTVO</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na</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Fakulteti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za</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strojništvo</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Univerze</a:t>
            </a:r>
            <a:r>
              <a:rPr lang="en-US" sz="2400" dirty="0">
                <a:latin typeface="Calibri" panose="020F0502020204030204" pitchFamily="34" charset="0"/>
                <a:cs typeface="Calibri" panose="020F0502020204030204" pitchFamily="34" charset="0"/>
              </a:rPr>
              <a:t> v </a:t>
            </a:r>
            <a:r>
              <a:rPr lang="en-US" sz="2400" dirty="0" err="1">
                <a:latin typeface="Calibri" panose="020F0502020204030204" pitchFamily="34" charset="0"/>
                <a:cs typeface="Calibri" panose="020F0502020204030204" pitchFamily="34" charset="0"/>
              </a:rPr>
              <a:t>Ljubljani</a:t>
            </a:r>
            <a:r>
              <a:rPr lang="sl-SI" sz="2400" dirty="0">
                <a:latin typeface="Calibri" panose="020F0502020204030204" pitchFamily="34" charset="0"/>
                <a:cs typeface="Calibri" panose="020F0502020204030204" pitchFamily="34" charset="0"/>
              </a:rPr>
              <a:t>:</a:t>
            </a:r>
          </a:p>
          <a:p>
            <a:pPr marL="230400" indent="-457166" algn="just">
              <a:lnSpc>
                <a:spcPct val="100000"/>
              </a:lnSpc>
              <a:defRPr/>
            </a:pPr>
            <a:r>
              <a:rPr lang="sl-SI" sz="2400" dirty="0">
                <a:latin typeface="Calibri" panose="020F0502020204030204" pitchFamily="34" charset="0"/>
                <a:cs typeface="Calibri" panose="020F0502020204030204" pitchFamily="34" charset="0"/>
              </a:rPr>
              <a:t>Numerične metode,</a:t>
            </a:r>
            <a:endParaRPr lang="sl-SI" sz="2400" b="1" dirty="0">
              <a:latin typeface="Calibri" panose="020F0502020204030204" pitchFamily="34" charset="0"/>
              <a:cs typeface="Calibri" panose="020F0502020204030204" pitchFamily="34" charset="0"/>
            </a:endParaRPr>
          </a:p>
          <a:p>
            <a:pPr marL="230400" indent="-457166" algn="just">
              <a:lnSpc>
                <a:spcPct val="100000"/>
              </a:lnSpc>
              <a:defRPr/>
            </a:pPr>
            <a:r>
              <a:rPr lang="sl-SI" sz="2400" dirty="0">
                <a:latin typeface="Calibri" panose="020F0502020204030204" pitchFamily="34" charset="0"/>
                <a:cs typeface="Calibri" panose="020F0502020204030204" pitchFamily="34" charset="0"/>
              </a:rPr>
              <a:t>Procesi varjenja.</a:t>
            </a:r>
          </a:p>
          <a:p>
            <a:pPr marL="230400" indent="0">
              <a:lnSpc>
                <a:spcPct val="100000"/>
              </a:lnSpc>
              <a:buNone/>
              <a:defRPr/>
            </a:pPr>
            <a:endParaRPr lang="sl-SI" sz="3100" b="1" dirty="0">
              <a:latin typeface="Calibri" panose="020F0502020204030204" pitchFamily="34" charset="0"/>
              <a:cs typeface="Calibri" panose="020F0502020204030204" pitchFamily="34" charset="0"/>
            </a:endParaRPr>
          </a:p>
          <a:p>
            <a:pPr marL="365732" indent="-256014">
              <a:buNone/>
              <a:defRPr/>
            </a:pPr>
            <a:endParaRPr lang="sl-SI" dirty="0"/>
          </a:p>
        </p:txBody>
      </p:sp>
      <p:sp>
        <p:nvSpPr>
          <p:cNvPr id="9" name="Pravokotnik 8"/>
          <p:cNvSpPr/>
          <p:nvPr/>
        </p:nvSpPr>
        <p:spPr>
          <a:xfrm>
            <a:off x="838200" y="0"/>
            <a:ext cx="11353800" cy="67235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11" name="Pravokotnik 10"/>
          <p:cNvSpPr/>
          <p:nvPr/>
        </p:nvSpPr>
        <p:spPr>
          <a:xfrm>
            <a:off x="0" y="672352"/>
            <a:ext cx="838200" cy="618564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Pravokotnik 13"/>
          <p:cNvSpPr/>
          <p:nvPr/>
        </p:nvSpPr>
        <p:spPr>
          <a:xfrm>
            <a:off x="10088957" y="159585"/>
            <a:ext cx="1673856"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altLang="sl-SI" sz="2000" b="0" i="1" u="none" strike="noStrike" kern="0" cap="none" spc="0" normalizeH="0" baseline="0" noProof="0" dirty="0">
                <a:ln>
                  <a:noFill/>
                </a:ln>
                <a:solidFill>
                  <a:srgbClr val="FFFFFF"/>
                </a:solidFill>
                <a:effectLst/>
                <a:uLnTx/>
                <a:uFillTx/>
                <a:ea typeface="+mn-ea"/>
                <a:cs typeface="+mn-cs"/>
              </a:rPr>
              <a:t>65 let tradicije</a:t>
            </a:r>
            <a:endParaRPr kumimoji="0" lang="en-US" sz="2000" b="0" i="1" u="none" strike="noStrike" kern="1200" cap="none" spc="0" normalizeH="0" baseline="0" noProof="0" dirty="0">
              <a:ln>
                <a:noFill/>
              </a:ln>
              <a:solidFill>
                <a:prstClr val="black"/>
              </a:solidFill>
              <a:effectLst/>
              <a:uLnTx/>
              <a:uFillTx/>
              <a:ea typeface="+mn-ea"/>
              <a:cs typeface="+mn-cs"/>
            </a:endParaRPr>
          </a:p>
        </p:txBody>
      </p:sp>
      <p:sp>
        <p:nvSpPr>
          <p:cNvPr id="5" name="Označba mesta noge 8">
            <a:extLst>
              <a:ext uri="{FF2B5EF4-FFF2-40B4-BE49-F238E27FC236}">
                <a16:creationId xmlns:a16="http://schemas.microsoft.com/office/drawing/2014/main" id="{80521CA9-5A0A-6F7E-35C8-FF07B1F25B2D}"/>
              </a:ext>
            </a:extLst>
          </p:cNvPr>
          <p:cNvSpPr txBox="1">
            <a:spLocks/>
          </p:cNvSpPr>
          <p:nvPr/>
        </p:nvSpPr>
        <p:spPr>
          <a:xfrm>
            <a:off x="3054374" y="6092196"/>
            <a:ext cx="6437099" cy="365125"/>
          </a:xfrm>
          <a:prstGeom prst="rect">
            <a:avLst/>
          </a:prstGeom>
        </p:spPr>
        <p:txBody>
          <a:bodyPr/>
          <a:ls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l-SI" sz="1401" i="1">
                <a:solidFill>
                  <a:srgbClr val="FF0000"/>
                </a:solidFill>
              </a:rPr>
              <a:t>Informativni dan: 2</a:t>
            </a:r>
            <a:r>
              <a:rPr lang="en-US" sz="1401" i="1">
                <a:solidFill>
                  <a:srgbClr val="FF0000"/>
                </a:solidFill>
              </a:rPr>
              <a:t>8</a:t>
            </a:r>
            <a:r>
              <a:rPr lang="sl-SI" sz="1401" i="1">
                <a:solidFill>
                  <a:srgbClr val="FF0000"/>
                </a:solidFill>
              </a:rPr>
              <a:t> </a:t>
            </a:r>
            <a:r>
              <a:rPr lang="en-US" sz="1401" i="1">
                <a:solidFill>
                  <a:srgbClr val="FF0000"/>
                </a:solidFill>
              </a:rPr>
              <a:t>maj</a:t>
            </a:r>
            <a:r>
              <a:rPr lang="sl-SI" sz="1401" i="1">
                <a:solidFill>
                  <a:srgbClr val="FF0000"/>
                </a:solidFill>
              </a:rPr>
              <a:t> 202</a:t>
            </a:r>
            <a:r>
              <a:rPr lang="en-US" sz="1401" i="1">
                <a:solidFill>
                  <a:srgbClr val="FF0000"/>
                </a:solidFill>
              </a:rPr>
              <a:t>6</a:t>
            </a:r>
            <a:r>
              <a:rPr lang="sl-SI" sz="1401" i="1">
                <a:solidFill>
                  <a:srgbClr val="FF0000"/>
                </a:solidFill>
              </a:rPr>
              <a:t>.</a:t>
            </a:r>
            <a:endParaRPr lang="sl-SI" sz="1401" i="1" dirty="0">
              <a:solidFill>
                <a:srgbClr val="FF0000"/>
              </a:solidFill>
            </a:endParaRPr>
          </a:p>
        </p:txBody>
      </p:sp>
    </p:spTree>
    <p:extLst>
      <p:ext uri="{BB962C8B-B14F-4D97-AF65-F5344CB8AC3E}">
        <p14:creationId xmlns:p14="http://schemas.microsoft.com/office/powerpoint/2010/main" val="887754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vsebine 1"/>
          <p:cNvSpPr txBox="1">
            <a:spLocks/>
          </p:cNvSpPr>
          <p:nvPr/>
        </p:nvSpPr>
        <p:spPr>
          <a:xfrm>
            <a:off x="978408" y="1160562"/>
            <a:ext cx="10981944" cy="476168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5732" indent="-256014" algn="ctr">
              <a:lnSpc>
                <a:spcPct val="100000"/>
              </a:lnSpc>
              <a:spcBef>
                <a:spcPts val="0"/>
              </a:spcBef>
              <a:buNone/>
              <a:defRPr/>
            </a:pPr>
            <a:r>
              <a:rPr lang="en-US" sz="4000" b="1" dirty="0" err="1">
                <a:solidFill>
                  <a:srgbClr val="FF0000"/>
                </a:solidFill>
                <a:latin typeface="+mj-lt"/>
                <a:cs typeface="Calibri Light" panose="020F0302020204030204" pitchFamily="34" charset="0"/>
              </a:rPr>
              <a:t>Izbirni</a:t>
            </a:r>
            <a:r>
              <a:rPr lang="en-US" sz="4000" b="1" dirty="0">
                <a:solidFill>
                  <a:srgbClr val="FF0000"/>
                </a:solidFill>
                <a:latin typeface="+mj-lt"/>
                <a:cs typeface="Calibri Light" panose="020F0302020204030204" pitchFamily="34" charset="0"/>
              </a:rPr>
              <a:t> </a:t>
            </a:r>
            <a:r>
              <a:rPr lang="en-US" sz="4000" b="1" dirty="0" err="1">
                <a:solidFill>
                  <a:srgbClr val="FF0000"/>
                </a:solidFill>
                <a:latin typeface="+mj-lt"/>
                <a:cs typeface="Calibri Light" panose="020F0302020204030204" pitchFamily="34" charset="0"/>
              </a:rPr>
              <a:t>predmeti</a:t>
            </a:r>
            <a:r>
              <a:rPr lang="en-US" sz="4000" b="1" dirty="0">
                <a:solidFill>
                  <a:srgbClr val="FF0000"/>
                </a:solidFill>
                <a:latin typeface="+mj-lt"/>
                <a:cs typeface="Calibri Light" panose="020F0302020204030204" pitchFamily="34" charset="0"/>
              </a:rPr>
              <a:t> </a:t>
            </a:r>
            <a:r>
              <a:rPr lang="sl-SI" sz="4000" b="1" dirty="0">
                <a:solidFill>
                  <a:srgbClr val="FF0000"/>
                </a:solidFill>
                <a:latin typeface="+mj-lt"/>
                <a:cs typeface="Calibri Light" panose="020F0302020204030204" pitchFamily="34" charset="0"/>
              </a:rPr>
              <a:t>drugih fakultet – </a:t>
            </a:r>
          </a:p>
          <a:p>
            <a:pPr marL="365732" indent="-256014" algn="ctr">
              <a:lnSpc>
                <a:spcPct val="100000"/>
              </a:lnSpc>
              <a:spcBef>
                <a:spcPts val="0"/>
              </a:spcBef>
              <a:buNone/>
              <a:defRPr/>
            </a:pPr>
            <a:r>
              <a:rPr lang="sl-SI" sz="4000" b="1" dirty="0">
                <a:solidFill>
                  <a:srgbClr val="FF0000"/>
                </a:solidFill>
                <a:latin typeface="+mj-lt"/>
                <a:cs typeface="Calibri Light" panose="020F0302020204030204" pitchFamily="34" charset="0"/>
              </a:rPr>
              <a:t>2. letnik.</a:t>
            </a:r>
          </a:p>
          <a:p>
            <a:pPr marL="365732" indent="-256014">
              <a:lnSpc>
                <a:spcPct val="100000"/>
              </a:lnSpc>
              <a:spcBef>
                <a:spcPts val="0"/>
              </a:spcBef>
              <a:buNone/>
              <a:defRPr/>
            </a:pPr>
            <a:endParaRPr lang="sl-SI" sz="2400" b="1" dirty="0">
              <a:solidFill>
                <a:srgbClr val="FF0000"/>
              </a:solidFill>
              <a:latin typeface="Calibri" panose="020F0502020204030204" pitchFamily="34" charset="0"/>
              <a:cs typeface="Calibri" panose="020F0502020204030204" pitchFamily="34" charset="0"/>
            </a:endParaRPr>
          </a:p>
          <a:p>
            <a:pPr marL="230400" algn="just">
              <a:buNone/>
            </a:pPr>
            <a:r>
              <a:rPr lang="en-US" altLang="sl-SI" sz="2400" dirty="0" err="1">
                <a:latin typeface="Calibri" panose="020F0502020204030204" pitchFamily="34" charset="0"/>
                <a:cs typeface="Calibri" panose="020F0502020204030204" pitchFamily="34" charset="0"/>
              </a:rPr>
              <a:t>Izbirni</a:t>
            </a:r>
            <a:r>
              <a:rPr lang="en-US" altLang="sl-SI" sz="2400" dirty="0">
                <a:latin typeface="Calibri" panose="020F0502020204030204" pitchFamily="34" charset="0"/>
                <a:cs typeface="Calibri" panose="020F0502020204030204" pitchFamily="34" charset="0"/>
              </a:rPr>
              <a:t> </a:t>
            </a:r>
            <a:r>
              <a:rPr lang="en-US" altLang="sl-SI" sz="2400" dirty="0" err="1">
                <a:latin typeface="Calibri" panose="020F0502020204030204" pitchFamily="34" charset="0"/>
                <a:cs typeface="Calibri" panose="020F0502020204030204" pitchFamily="34" charset="0"/>
              </a:rPr>
              <a:t>predmeti</a:t>
            </a:r>
            <a:r>
              <a:rPr lang="en-US" altLang="sl-SI" sz="2400" dirty="0">
                <a:latin typeface="Calibri" panose="020F0502020204030204" pitchFamily="34" charset="0"/>
                <a:cs typeface="Calibri" panose="020F0502020204030204" pitchFamily="34" charset="0"/>
              </a:rPr>
              <a:t> </a:t>
            </a:r>
            <a:r>
              <a:rPr lang="en-US" altLang="sl-SI" sz="2400" dirty="0" err="1">
                <a:latin typeface="Calibri" panose="020F0502020204030204" pitchFamily="34" charset="0"/>
                <a:cs typeface="Calibri" panose="020F0502020204030204" pitchFamily="34" charset="0"/>
              </a:rPr>
              <a:t>iz</a:t>
            </a:r>
            <a:r>
              <a:rPr lang="en-US" altLang="sl-SI" sz="2400" dirty="0">
                <a:latin typeface="Calibri" panose="020F0502020204030204" pitchFamily="34" charset="0"/>
                <a:cs typeface="Calibri" panose="020F0502020204030204" pitchFamily="34" charset="0"/>
              </a:rPr>
              <a:t> </a:t>
            </a:r>
            <a:r>
              <a:rPr lang="en-US" altLang="sl-SI" sz="2400" dirty="0" err="1">
                <a:latin typeface="Calibri" panose="020F0502020204030204" pitchFamily="34" charset="0"/>
                <a:cs typeface="Calibri" panose="020F0502020204030204" pitchFamily="34" charset="0"/>
              </a:rPr>
              <a:t>podiplomskega</a:t>
            </a:r>
            <a:r>
              <a:rPr lang="en-US" altLang="sl-SI" sz="2400" dirty="0">
                <a:latin typeface="Calibri" panose="020F0502020204030204" pitchFamily="34" charset="0"/>
                <a:cs typeface="Calibri" panose="020F0502020204030204" pitchFamily="34" charset="0"/>
              </a:rPr>
              <a:t> </a:t>
            </a:r>
            <a:r>
              <a:rPr lang="en-US" altLang="sl-SI" sz="2400" dirty="0" err="1">
                <a:latin typeface="Calibri" panose="020F0502020204030204" pitchFamily="34" charset="0"/>
                <a:cs typeface="Calibri" panose="020F0502020204030204" pitchFamily="34" charset="0"/>
              </a:rPr>
              <a:t>študijskega</a:t>
            </a:r>
            <a:r>
              <a:rPr lang="en-US" altLang="sl-SI" sz="2400" dirty="0">
                <a:latin typeface="Calibri" panose="020F0502020204030204" pitchFamily="34" charset="0"/>
                <a:cs typeface="Calibri" panose="020F0502020204030204" pitchFamily="34" charset="0"/>
              </a:rPr>
              <a:t> </a:t>
            </a:r>
            <a:r>
              <a:rPr lang="en-US" altLang="sl-SI" sz="2400" dirty="0" err="1">
                <a:latin typeface="Calibri" panose="020F0502020204030204" pitchFamily="34" charset="0"/>
                <a:cs typeface="Calibri" panose="020F0502020204030204" pitchFamily="34" charset="0"/>
              </a:rPr>
              <a:t>programa</a:t>
            </a:r>
            <a:r>
              <a:rPr lang="en-US" altLang="sl-SI" sz="2400" dirty="0">
                <a:latin typeface="Calibri" panose="020F0502020204030204" pitchFamily="34" charset="0"/>
                <a:cs typeface="Calibri" panose="020F0502020204030204" pitchFamily="34" charset="0"/>
              </a:rPr>
              <a:t> </a:t>
            </a:r>
            <a:r>
              <a:rPr lang="en-US" altLang="sl-SI" sz="2400" dirty="0" err="1">
                <a:latin typeface="Calibri" panose="020F0502020204030204" pitchFamily="34" charset="0"/>
                <a:cs typeface="Calibri" panose="020F0502020204030204" pitchFamily="34" charset="0"/>
              </a:rPr>
              <a:t>za</a:t>
            </a:r>
            <a:r>
              <a:rPr lang="en-US" altLang="sl-SI" sz="2400" dirty="0">
                <a:latin typeface="Calibri" panose="020F0502020204030204" pitchFamily="34" charset="0"/>
                <a:cs typeface="Calibri" panose="020F0502020204030204" pitchFamily="34" charset="0"/>
              </a:rPr>
              <a:t> </a:t>
            </a:r>
            <a:r>
              <a:rPr lang="en-US" altLang="sl-SI" sz="2400" dirty="0" err="1">
                <a:latin typeface="Calibri" panose="020F0502020204030204" pitchFamily="34" charset="0"/>
                <a:cs typeface="Calibri" panose="020F0502020204030204" pitchFamily="34" charset="0"/>
              </a:rPr>
              <a:t>pridobitev</a:t>
            </a:r>
            <a:r>
              <a:rPr lang="en-US" altLang="sl-SI" sz="2400" dirty="0">
                <a:latin typeface="Calibri" panose="020F0502020204030204" pitchFamily="34" charset="0"/>
                <a:cs typeface="Calibri" panose="020F0502020204030204" pitchFamily="34" charset="0"/>
              </a:rPr>
              <a:t> </a:t>
            </a:r>
            <a:r>
              <a:rPr lang="en-US" altLang="sl-SI" sz="2400" dirty="0" err="1">
                <a:latin typeface="Calibri" panose="020F0502020204030204" pitchFamily="34" charset="0"/>
                <a:cs typeface="Calibri" panose="020F0502020204030204" pitchFamily="34" charset="0"/>
              </a:rPr>
              <a:t>doktorata</a:t>
            </a:r>
            <a:r>
              <a:rPr lang="en-US" altLang="sl-SI" sz="2400" dirty="0">
                <a:latin typeface="Calibri" panose="020F0502020204030204" pitchFamily="34" charset="0"/>
                <a:cs typeface="Calibri" panose="020F0502020204030204" pitchFamily="34" charset="0"/>
              </a:rPr>
              <a:t> </a:t>
            </a:r>
            <a:r>
              <a:rPr lang="en-US" altLang="sl-SI" sz="2400" b="1" dirty="0">
                <a:latin typeface="Calibri" panose="020F0502020204030204" pitchFamily="34" charset="0"/>
                <a:cs typeface="Calibri" panose="020F0502020204030204" pitchFamily="34" charset="0"/>
              </a:rPr>
              <a:t>STATISTIKA</a:t>
            </a:r>
            <a:r>
              <a:rPr lang="en-US" altLang="sl-SI" sz="2400" dirty="0">
                <a:latin typeface="Calibri" panose="020F0502020204030204" pitchFamily="34" charset="0"/>
                <a:cs typeface="Calibri" panose="020F0502020204030204" pitchFamily="34" charset="0"/>
              </a:rPr>
              <a:t> </a:t>
            </a:r>
            <a:r>
              <a:rPr lang="en-US" altLang="sl-SI" sz="2400" dirty="0" err="1">
                <a:latin typeface="Calibri" panose="020F0502020204030204" pitchFamily="34" charset="0"/>
                <a:cs typeface="Calibri" panose="020F0502020204030204" pitchFamily="34" charset="0"/>
              </a:rPr>
              <a:t>na</a:t>
            </a:r>
            <a:r>
              <a:rPr lang="en-US" altLang="sl-SI" sz="2400" dirty="0">
                <a:latin typeface="Calibri" panose="020F0502020204030204" pitchFamily="34" charset="0"/>
                <a:cs typeface="Calibri" panose="020F0502020204030204" pitchFamily="34" charset="0"/>
              </a:rPr>
              <a:t> </a:t>
            </a:r>
            <a:r>
              <a:rPr lang="en-US" altLang="sl-SI" sz="2400" dirty="0" err="1">
                <a:latin typeface="Calibri" panose="020F0502020204030204" pitchFamily="34" charset="0"/>
                <a:cs typeface="Calibri" panose="020F0502020204030204" pitchFamily="34" charset="0"/>
              </a:rPr>
              <a:t>Univerzi</a:t>
            </a:r>
            <a:r>
              <a:rPr lang="en-US" altLang="sl-SI" sz="2400" dirty="0">
                <a:latin typeface="Calibri" panose="020F0502020204030204" pitchFamily="34" charset="0"/>
                <a:cs typeface="Calibri" panose="020F0502020204030204" pitchFamily="34" charset="0"/>
              </a:rPr>
              <a:t> v </a:t>
            </a:r>
            <a:r>
              <a:rPr lang="en-US" altLang="sl-SI" sz="2400" dirty="0" err="1">
                <a:latin typeface="Calibri" panose="020F0502020204030204" pitchFamily="34" charset="0"/>
                <a:cs typeface="Calibri" panose="020F0502020204030204" pitchFamily="34" charset="0"/>
              </a:rPr>
              <a:t>Ljubljani</a:t>
            </a:r>
            <a:r>
              <a:rPr lang="sl-SI" altLang="sl-SI" sz="2400" dirty="0">
                <a:latin typeface="Calibri" panose="020F0502020204030204" pitchFamily="34" charset="0"/>
                <a:cs typeface="Calibri" panose="020F0502020204030204" pitchFamily="34" charset="0"/>
              </a:rPr>
              <a:t>:</a:t>
            </a:r>
          </a:p>
          <a:p>
            <a:pPr marL="230400" algn="just"/>
            <a:r>
              <a:rPr lang="sl-SI" altLang="sl-SI" sz="2400" dirty="0" err="1">
                <a:latin typeface="Calibri" panose="020F0502020204030204" pitchFamily="34" charset="0"/>
                <a:cs typeface="Calibri" panose="020F0502020204030204" pitchFamily="34" charset="0"/>
              </a:rPr>
              <a:t>Multivariatna</a:t>
            </a:r>
            <a:r>
              <a:rPr lang="sl-SI" altLang="sl-SI" sz="2400" dirty="0">
                <a:latin typeface="Calibri" panose="020F0502020204030204" pitchFamily="34" charset="0"/>
                <a:cs typeface="Calibri" panose="020F0502020204030204" pitchFamily="34" charset="0"/>
              </a:rPr>
              <a:t> analiza,</a:t>
            </a:r>
            <a:endParaRPr lang="sl-SI" altLang="sl-SI" sz="2400" b="1" dirty="0">
              <a:latin typeface="Calibri" panose="020F0502020204030204" pitchFamily="34" charset="0"/>
              <a:cs typeface="Calibri" panose="020F0502020204030204" pitchFamily="34" charset="0"/>
            </a:endParaRPr>
          </a:p>
          <a:p>
            <a:pPr marL="230400" algn="just"/>
            <a:r>
              <a:rPr lang="sl-SI" altLang="sl-SI" sz="2400" dirty="0">
                <a:latin typeface="Calibri" panose="020F0502020204030204" pitchFamily="34" charset="0"/>
                <a:cs typeface="Calibri" panose="020F0502020204030204" pitchFamily="34" charset="0"/>
              </a:rPr>
              <a:t>Anketna metodologija,</a:t>
            </a:r>
            <a:endParaRPr lang="sl-SI" altLang="sl-SI" sz="2400" b="1" dirty="0">
              <a:latin typeface="Calibri" panose="020F0502020204030204" pitchFamily="34" charset="0"/>
              <a:cs typeface="Calibri" panose="020F0502020204030204" pitchFamily="34" charset="0"/>
            </a:endParaRPr>
          </a:p>
          <a:p>
            <a:pPr marL="230400" algn="just"/>
            <a:r>
              <a:rPr lang="sl-SI" altLang="sl-SI" sz="2400" dirty="0">
                <a:latin typeface="Calibri" panose="020F0502020204030204" pitchFamily="34" charset="0"/>
                <a:cs typeface="Calibri" panose="020F0502020204030204" pitchFamily="34" charset="0"/>
              </a:rPr>
              <a:t>Načrtovanje in analiza poskusov.</a:t>
            </a:r>
          </a:p>
          <a:p>
            <a:pPr marL="365732" indent="-256014">
              <a:buNone/>
              <a:defRPr/>
            </a:pPr>
            <a:endParaRPr lang="sl-SI" dirty="0"/>
          </a:p>
        </p:txBody>
      </p:sp>
      <p:sp>
        <p:nvSpPr>
          <p:cNvPr id="4" name="Pravokotnik 3"/>
          <p:cNvSpPr/>
          <p:nvPr/>
        </p:nvSpPr>
        <p:spPr>
          <a:xfrm>
            <a:off x="838200" y="0"/>
            <a:ext cx="11353800" cy="67235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6" name="Pravokotnik 5"/>
          <p:cNvSpPr/>
          <p:nvPr/>
        </p:nvSpPr>
        <p:spPr>
          <a:xfrm>
            <a:off x="0" y="672352"/>
            <a:ext cx="838200" cy="618564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Pravokotnik 8"/>
          <p:cNvSpPr/>
          <p:nvPr/>
        </p:nvSpPr>
        <p:spPr>
          <a:xfrm>
            <a:off x="10088957" y="159585"/>
            <a:ext cx="1673856"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altLang="sl-SI" sz="2000" b="0" i="1" u="none" strike="noStrike" kern="0" cap="none" spc="0" normalizeH="0" baseline="0" noProof="0" dirty="0">
                <a:ln>
                  <a:noFill/>
                </a:ln>
                <a:solidFill>
                  <a:srgbClr val="FFFFFF"/>
                </a:solidFill>
                <a:effectLst/>
                <a:uLnTx/>
                <a:uFillTx/>
                <a:ea typeface="+mn-ea"/>
                <a:cs typeface="+mn-cs"/>
              </a:rPr>
              <a:t>65 let tradicije</a:t>
            </a:r>
            <a:endParaRPr kumimoji="0" lang="en-US" sz="2000" b="0" i="1" u="none" strike="noStrike" kern="1200" cap="none" spc="0" normalizeH="0" baseline="0" noProof="0" dirty="0">
              <a:ln>
                <a:noFill/>
              </a:ln>
              <a:solidFill>
                <a:prstClr val="black"/>
              </a:solidFill>
              <a:effectLst/>
              <a:uLnTx/>
              <a:uFillTx/>
              <a:ea typeface="+mn-ea"/>
              <a:cs typeface="+mn-cs"/>
            </a:endParaRPr>
          </a:p>
        </p:txBody>
      </p:sp>
      <p:sp>
        <p:nvSpPr>
          <p:cNvPr id="5" name="Označba mesta noge 8">
            <a:extLst>
              <a:ext uri="{FF2B5EF4-FFF2-40B4-BE49-F238E27FC236}">
                <a16:creationId xmlns:a16="http://schemas.microsoft.com/office/drawing/2014/main" id="{285F309F-7BC7-2C36-C644-886BA5B5B65F}"/>
              </a:ext>
            </a:extLst>
          </p:cNvPr>
          <p:cNvSpPr txBox="1">
            <a:spLocks/>
          </p:cNvSpPr>
          <p:nvPr/>
        </p:nvSpPr>
        <p:spPr>
          <a:xfrm>
            <a:off x="3054374" y="6092196"/>
            <a:ext cx="6437099" cy="365125"/>
          </a:xfrm>
          <a:prstGeom prst="rect">
            <a:avLst/>
          </a:prstGeom>
        </p:spPr>
        <p:txBody>
          <a:bodyPr/>
          <a:ls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l-SI" sz="1401" i="1">
                <a:solidFill>
                  <a:srgbClr val="FF0000"/>
                </a:solidFill>
              </a:rPr>
              <a:t>Informativni dan: 2</a:t>
            </a:r>
            <a:r>
              <a:rPr lang="en-US" sz="1401" i="1">
                <a:solidFill>
                  <a:srgbClr val="FF0000"/>
                </a:solidFill>
              </a:rPr>
              <a:t>8</a:t>
            </a:r>
            <a:r>
              <a:rPr lang="sl-SI" sz="1401" i="1">
                <a:solidFill>
                  <a:srgbClr val="FF0000"/>
                </a:solidFill>
              </a:rPr>
              <a:t> </a:t>
            </a:r>
            <a:r>
              <a:rPr lang="en-US" sz="1401" i="1">
                <a:solidFill>
                  <a:srgbClr val="FF0000"/>
                </a:solidFill>
              </a:rPr>
              <a:t>maj</a:t>
            </a:r>
            <a:r>
              <a:rPr lang="sl-SI" sz="1401" i="1">
                <a:solidFill>
                  <a:srgbClr val="FF0000"/>
                </a:solidFill>
              </a:rPr>
              <a:t> 202</a:t>
            </a:r>
            <a:r>
              <a:rPr lang="en-US" sz="1401" i="1">
                <a:solidFill>
                  <a:srgbClr val="FF0000"/>
                </a:solidFill>
              </a:rPr>
              <a:t>6</a:t>
            </a:r>
            <a:r>
              <a:rPr lang="sl-SI" sz="1401" i="1">
                <a:solidFill>
                  <a:srgbClr val="FF0000"/>
                </a:solidFill>
              </a:rPr>
              <a:t>.</a:t>
            </a:r>
            <a:endParaRPr lang="sl-SI" sz="1401" i="1" dirty="0">
              <a:solidFill>
                <a:srgbClr val="FF0000"/>
              </a:solidFill>
            </a:endParaRPr>
          </a:p>
        </p:txBody>
      </p:sp>
    </p:spTree>
    <p:extLst>
      <p:ext uri="{BB962C8B-B14F-4D97-AF65-F5344CB8AC3E}">
        <p14:creationId xmlns:p14="http://schemas.microsoft.com/office/powerpoint/2010/main" val="1294427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5"/>
          <p:cNvSpPr txBox="1">
            <a:spLocks/>
          </p:cNvSpPr>
          <p:nvPr/>
        </p:nvSpPr>
        <p:spPr>
          <a:xfrm>
            <a:off x="3840480" y="681966"/>
            <a:ext cx="8229600" cy="114300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endParaRPr lang="sl-SI" dirty="0">
              <a:latin typeface="Calibri Light" panose="020F0302020204030204" pitchFamily="34" charset="0"/>
              <a:cs typeface="Calibri Light" panose="020F0302020204030204" pitchFamily="34" charset="0"/>
            </a:endParaRPr>
          </a:p>
        </p:txBody>
      </p:sp>
      <p:sp>
        <p:nvSpPr>
          <p:cNvPr id="4" name="Ograda vsebine 1"/>
          <p:cNvSpPr txBox="1">
            <a:spLocks/>
          </p:cNvSpPr>
          <p:nvPr/>
        </p:nvSpPr>
        <p:spPr>
          <a:xfrm>
            <a:off x="996696" y="1118408"/>
            <a:ext cx="11009376" cy="42568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buNone/>
            </a:pPr>
            <a:r>
              <a:rPr lang="en-US" sz="4000" b="1" dirty="0" err="1">
                <a:solidFill>
                  <a:srgbClr val="FF0000"/>
                </a:solidFill>
                <a:latin typeface="+mj-lt"/>
                <a:cs typeface="Calibri Light" panose="020F0302020204030204" pitchFamily="34" charset="0"/>
              </a:rPr>
              <a:t>Izbirni</a:t>
            </a:r>
            <a:r>
              <a:rPr lang="en-US" sz="4000" b="1" dirty="0">
                <a:solidFill>
                  <a:srgbClr val="FF0000"/>
                </a:solidFill>
                <a:latin typeface="+mj-lt"/>
                <a:cs typeface="Calibri Light" panose="020F0302020204030204" pitchFamily="34" charset="0"/>
              </a:rPr>
              <a:t> </a:t>
            </a:r>
            <a:r>
              <a:rPr lang="en-US" sz="4000" b="1" dirty="0" err="1">
                <a:solidFill>
                  <a:srgbClr val="FF0000"/>
                </a:solidFill>
                <a:latin typeface="+mj-lt"/>
                <a:cs typeface="Calibri Light" panose="020F0302020204030204" pitchFamily="34" charset="0"/>
              </a:rPr>
              <a:t>predmeti</a:t>
            </a:r>
            <a:r>
              <a:rPr lang="en-US" sz="4000" b="1" dirty="0">
                <a:solidFill>
                  <a:srgbClr val="FF0000"/>
                </a:solidFill>
                <a:latin typeface="+mj-lt"/>
                <a:cs typeface="Calibri Light" panose="020F0302020204030204" pitchFamily="34" charset="0"/>
              </a:rPr>
              <a:t> </a:t>
            </a:r>
            <a:r>
              <a:rPr lang="sl-SI" sz="4000" b="1" dirty="0">
                <a:solidFill>
                  <a:srgbClr val="FF0000"/>
                </a:solidFill>
                <a:latin typeface="+mj-lt"/>
                <a:cs typeface="Calibri Light" panose="020F0302020204030204" pitchFamily="34" charset="0"/>
              </a:rPr>
              <a:t>drugih fakultet – </a:t>
            </a:r>
          </a:p>
          <a:p>
            <a:pPr algn="ctr">
              <a:spcBef>
                <a:spcPts val="0"/>
              </a:spcBef>
              <a:buNone/>
            </a:pPr>
            <a:r>
              <a:rPr lang="sl-SI" sz="4000" b="1" dirty="0">
                <a:solidFill>
                  <a:srgbClr val="FF0000"/>
                </a:solidFill>
                <a:latin typeface="+mj-lt"/>
                <a:cs typeface="Calibri Light" panose="020F0302020204030204" pitchFamily="34" charset="0"/>
              </a:rPr>
              <a:t>2. letnik.</a:t>
            </a:r>
            <a:endParaRPr lang="sl-SI" altLang="sl-SI" sz="4000" b="1" dirty="0">
              <a:solidFill>
                <a:srgbClr val="FF0000"/>
              </a:solidFill>
              <a:latin typeface="+mj-lt"/>
              <a:cs typeface="Calibri" panose="020F0502020204030204" pitchFamily="34" charset="0"/>
            </a:endParaRPr>
          </a:p>
          <a:p>
            <a:pPr>
              <a:spcBef>
                <a:spcPts val="0"/>
              </a:spcBef>
              <a:buNone/>
            </a:pPr>
            <a:endParaRPr lang="sl-SI" altLang="sl-SI" sz="2400" dirty="0">
              <a:latin typeface="Calibri" panose="020F0502020204030204" pitchFamily="34" charset="0"/>
              <a:cs typeface="Calibri" panose="020F0502020204030204" pitchFamily="34" charset="0"/>
            </a:endParaRPr>
          </a:p>
          <a:p>
            <a:pPr algn="just">
              <a:buNone/>
            </a:pPr>
            <a:r>
              <a:rPr lang="sl-SI" altLang="sl-SI" sz="2400" dirty="0">
                <a:latin typeface="Calibri" panose="020F0502020204030204" pitchFamily="34" charset="0"/>
                <a:cs typeface="Calibri" panose="020F0502020204030204" pitchFamily="34" charset="0"/>
              </a:rPr>
              <a:t>Izbirni predmeti </a:t>
            </a:r>
            <a:r>
              <a:rPr lang="en-US" altLang="sl-SI" sz="2400" dirty="0" err="1">
                <a:latin typeface="Calibri" panose="020F0502020204030204" pitchFamily="34" charset="0"/>
                <a:cs typeface="Calibri" panose="020F0502020204030204" pitchFamily="34" charset="0"/>
              </a:rPr>
              <a:t>iz</a:t>
            </a:r>
            <a:r>
              <a:rPr lang="en-US" altLang="sl-SI" sz="2400" dirty="0">
                <a:latin typeface="Calibri" panose="020F0502020204030204" pitchFamily="34" charset="0"/>
                <a:cs typeface="Calibri" panose="020F0502020204030204" pitchFamily="34" charset="0"/>
              </a:rPr>
              <a:t> </a:t>
            </a:r>
            <a:r>
              <a:rPr lang="en-US" altLang="sl-SI" sz="2400" dirty="0" err="1">
                <a:latin typeface="Calibri" panose="020F0502020204030204" pitchFamily="34" charset="0"/>
                <a:cs typeface="Calibri" panose="020F0502020204030204" pitchFamily="34" charset="0"/>
              </a:rPr>
              <a:t>doktorskega</a:t>
            </a:r>
            <a:r>
              <a:rPr lang="en-US" altLang="sl-SI" sz="2400" dirty="0">
                <a:latin typeface="Calibri" panose="020F0502020204030204" pitchFamily="34" charset="0"/>
                <a:cs typeface="Calibri" panose="020F0502020204030204" pitchFamily="34" charset="0"/>
              </a:rPr>
              <a:t> </a:t>
            </a:r>
            <a:r>
              <a:rPr lang="en-US" altLang="sl-SI" sz="2400" dirty="0" err="1">
                <a:latin typeface="Calibri" panose="020F0502020204030204" pitchFamily="34" charset="0"/>
                <a:cs typeface="Calibri" panose="020F0502020204030204" pitchFamily="34" charset="0"/>
              </a:rPr>
              <a:t>študijskega</a:t>
            </a:r>
            <a:r>
              <a:rPr lang="en-US" altLang="sl-SI" sz="2400" dirty="0">
                <a:latin typeface="Calibri" panose="020F0502020204030204" pitchFamily="34" charset="0"/>
                <a:cs typeface="Calibri" panose="020F0502020204030204" pitchFamily="34" charset="0"/>
              </a:rPr>
              <a:t> </a:t>
            </a:r>
            <a:r>
              <a:rPr lang="en-US" altLang="sl-SI" sz="2400" dirty="0" err="1">
                <a:latin typeface="Calibri" panose="020F0502020204030204" pitchFamily="34" charset="0"/>
                <a:cs typeface="Calibri" panose="020F0502020204030204" pitchFamily="34" charset="0"/>
              </a:rPr>
              <a:t>programa</a:t>
            </a:r>
            <a:r>
              <a:rPr lang="en-US" altLang="sl-SI" sz="2400" dirty="0">
                <a:latin typeface="Calibri" panose="020F0502020204030204" pitchFamily="34" charset="0"/>
                <a:cs typeface="Calibri" panose="020F0502020204030204" pitchFamily="34" charset="0"/>
              </a:rPr>
              <a:t> </a:t>
            </a:r>
            <a:r>
              <a:rPr lang="en-US" altLang="sl-SI" sz="2400" b="1" dirty="0">
                <a:latin typeface="Calibri" panose="020F0502020204030204" pitchFamily="34" charset="0"/>
                <a:cs typeface="Calibri" panose="020F0502020204030204" pitchFamily="34" charset="0"/>
              </a:rPr>
              <a:t>VARSTVO OKOLJA </a:t>
            </a:r>
            <a:r>
              <a:rPr lang="en-US" altLang="sl-SI" sz="2400" dirty="0" err="1">
                <a:latin typeface="Calibri" panose="020F0502020204030204" pitchFamily="34" charset="0"/>
                <a:cs typeface="Calibri" panose="020F0502020204030204" pitchFamily="34" charset="0"/>
              </a:rPr>
              <a:t>na</a:t>
            </a:r>
            <a:r>
              <a:rPr lang="en-US" altLang="sl-SI" sz="2400" dirty="0">
                <a:latin typeface="Calibri" panose="020F0502020204030204" pitchFamily="34" charset="0"/>
                <a:cs typeface="Calibri" panose="020F0502020204030204" pitchFamily="34" charset="0"/>
              </a:rPr>
              <a:t> </a:t>
            </a:r>
            <a:r>
              <a:rPr lang="en-US" altLang="sl-SI" sz="2400" dirty="0" err="1">
                <a:latin typeface="Calibri" panose="020F0502020204030204" pitchFamily="34" charset="0"/>
                <a:cs typeface="Calibri" panose="020F0502020204030204" pitchFamily="34" charset="0"/>
              </a:rPr>
              <a:t>Univerzi</a:t>
            </a:r>
            <a:r>
              <a:rPr lang="en-US" altLang="sl-SI" sz="2400" dirty="0">
                <a:latin typeface="Calibri" panose="020F0502020204030204" pitchFamily="34" charset="0"/>
                <a:cs typeface="Calibri" panose="020F0502020204030204" pitchFamily="34" charset="0"/>
              </a:rPr>
              <a:t> v </a:t>
            </a:r>
            <a:r>
              <a:rPr lang="en-US" altLang="sl-SI" sz="2400" dirty="0" err="1">
                <a:latin typeface="Calibri" panose="020F0502020204030204" pitchFamily="34" charset="0"/>
                <a:cs typeface="Calibri" panose="020F0502020204030204" pitchFamily="34" charset="0"/>
              </a:rPr>
              <a:t>Ljubljani</a:t>
            </a:r>
            <a:r>
              <a:rPr lang="sl-SI" altLang="sl-SI" sz="2400" dirty="0">
                <a:latin typeface="Calibri" panose="020F0502020204030204" pitchFamily="34" charset="0"/>
                <a:cs typeface="Calibri" panose="020F0502020204030204" pitchFamily="34" charset="0"/>
              </a:rPr>
              <a:t>:</a:t>
            </a:r>
          </a:p>
          <a:p>
            <a:pPr algn="just"/>
            <a:r>
              <a:rPr lang="en-US" altLang="sl-SI" sz="2400" dirty="0" err="1">
                <a:latin typeface="Calibri" panose="020F0502020204030204" pitchFamily="34" charset="0"/>
                <a:cs typeface="Calibri" panose="020F0502020204030204" pitchFamily="34" charset="0"/>
              </a:rPr>
              <a:t>Požari</a:t>
            </a:r>
            <a:r>
              <a:rPr lang="en-US" altLang="sl-SI" sz="2400" dirty="0">
                <a:latin typeface="Calibri" panose="020F0502020204030204" pitchFamily="34" charset="0"/>
                <a:cs typeface="Calibri" panose="020F0502020204030204" pitchFamily="34" charset="0"/>
              </a:rPr>
              <a:t> in </a:t>
            </a:r>
            <a:r>
              <a:rPr lang="en-US" altLang="sl-SI" sz="2400" dirty="0" err="1">
                <a:latin typeface="Calibri" panose="020F0502020204030204" pitchFamily="34" charset="0"/>
                <a:cs typeface="Calibri" panose="020F0502020204030204" pitchFamily="34" charset="0"/>
              </a:rPr>
              <a:t>vplivi</a:t>
            </a:r>
            <a:r>
              <a:rPr lang="en-US" altLang="sl-SI" sz="2400" dirty="0">
                <a:latin typeface="Calibri" panose="020F0502020204030204" pitchFamily="34" charset="0"/>
                <a:cs typeface="Calibri" panose="020F0502020204030204" pitchFamily="34" charset="0"/>
              </a:rPr>
              <a:t> </a:t>
            </a:r>
            <a:r>
              <a:rPr lang="en-US" altLang="sl-SI" sz="2400" dirty="0" err="1">
                <a:latin typeface="Calibri" panose="020F0502020204030204" pitchFamily="34" charset="0"/>
                <a:cs typeface="Calibri" panose="020F0502020204030204" pitchFamily="34" charset="0"/>
              </a:rPr>
              <a:t>na</a:t>
            </a:r>
            <a:r>
              <a:rPr lang="en-US" altLang="sl-SI" sz="2400" dirty="0">
                <a:latin typeface="Calibri" panose="020F0502020204030204" pitchFamily="34" charset="0"/>
                <a:cs typeface="Calibri" panose="020F0502020204030204" pitchFamily="34" charset="0"/>
              </a:rPr>
              <a:t> </a:t>
            </a:r>
            <a:r>
              <a:rPr lang="en-US" altLang="sl-SI" sz="2400" dirty="0" err="1">
                <a:latin typeface="Calibri" panose="020F0502020204030204" pitchFamily="34" charset="0"/>
                <a:cs typeface="Calibri" panose="020F0502020204030204" pitchFamily="34" charset="0"/>
              </a:rPr>
              <a:t>okolje</a:t>
            </a:r>
            <a:r>
              <a:rPr lang="sl-SI" altLang="sl-SI" sz="2400" dirty="0">
                <a:latin typeface="Calibri" panose="020F0502020204030204" pitchFamily="34" charset="0"/>
                <a:cs typeface="Calibri" panose="020F0502020204030204" pitchFamily="34" charset="0"/>
              </a:rPr>
              <a:t>.</a:t>
            </a:r>
          </a:p>
          <a:p>
            <a:pPr>
              <a:spcBef>
                <a:spcPts val="0"/>
              </a:spcBef>
              <a:buNone/>
            </a:pPr>
            <a:endParaRPr lang="sl-SI" altLang="sl-SI" sz="2400" dirty="0">
              <a:latin typeface="Calibri" panose="020F0502020204030204" pitchFamily="34" charset="0"/>
              <a:cs typeface="Calibri" panose="020F0502020204030204" pitchFamily="34" charset="0"/>
            </a:endParaRPr>
          </a:p>
        </p:txBody>
      </p:sp>
      <p:sp>
        <p:nvSpPr>
          <p:cNvPr id="9" name="Pravokotnik 8"/>
          <p:cNvSpPr/>
          <p:nvPr/>
        </p:nvSpPr>
        <p:spPr>
          <a:xfrm>
            <a:off x="838200" y="0"/>
            <a:ext cx="11353800" cy="67235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11" name="Pravokotnik 10"/>
          <p:cNvSpPr/>
          <p:nvPr/>
        </p:nvSpPr>
        <p:spPr>
          <a:xfrm>
            <a:off x="0" y="672352"/>
            <a:ext cx="838200" cy="618564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Pravokotnik 13"/>
          <p:cNvSpPr/>
          <p:nvPr/>
        </p:nvSpPr>
        <p:spPr>
          <a:xfrm>
            <a:off x="10088957" y="159585"/>
            <a:ext cx="1673856"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altLang="sl-SI" sz="2000" b="0" i="1" u="none" strike="noStrike" kern="0" cap="none" spc="0" normalizeH="0" baseline="0" noProof="0" dirty="0">
                <a:ln>
                  <a:noFill/>
                </a:ln>
                <a:solidFill>
                  <a:srgbClr val="FFFFFF"/>
                </a:solidFill>
                <a:effectLst/>
                <a:uLnTx/>
                <a:uFillTx/>
                <a:ea typeface="+mn-ea"/>
                <a:cs typeface="+mn-cs"/>
              </a:rPr>
              <a:t>65 let tradicije</a:t>
            </a:r>
            <a:endParaRPr kumimoji="0" lang="en-US" sz="2000" b="0" i="1" u="none" strike="noStrike" kern="1200" cap="none" spc="0" normalizeH="0" baseline="0" noProof="0" dirty="0">
              <a:ln>
                <a:noFill/>
              </a:ln>
              <a:solidFill>
                <a:prstClr val="black"/>
              </a:solidFill>
              <a:effectLst/>
              <a:uLnTx/>
              <a:uFillTx/>
              <a:ea typeface="+mn-ea"/>
              <a:cs typeface="+mn-cs"/>
            </a:endParaRPr>
          </a:p>
        </p:txBody>
      </p:sp>
      <p:sp>
        <p:nvSpPr>
          <p:cNvPr id="5" name="Označba mesta noge 8">
            <a:extLst>
              <a:ext uri="{FF2B5EF4-FFF2-40B4-BE49-F238E27FC236}">
                <a16:creationId xmlns:a16="http://schemas.microsoft.com/office/drawing/2014/main" id="{22DF6684-D98C-CFE4-B8CE-0D91FC2665CB}"/>
              </a:ext>
            </a:extLst>
          </p:cNvPr>
          <p:cNvSpPr txBox="1">
            <a:spLocks/>
          </p:cNvSpPr>
          <p:nvPr/>
        </p:nvSpPr>
        <p:spPr>
          <a:xfrm>
            <a:off x="3054374" y="6092196"/>
            <a:ext cx="6437099" cy="365125"/>
          </a:xfrm>
          <a:prstGeom prst="rect">
            <a:avLst/>
          </a:prstGeom>
        </p:spPr>
        <p:txBody>
          <a:bodyPr/>
          <a:ls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l-SI" sz="1401" i="1">
                <a:solidFill>
                  <a:srgbClr val="FF0000"/>
                </a:solidFill>
              </a:rPr>
              <a:t>Informativni dan: 2</a:t>
            </a:r>
            <a:r>
              <a:rPr lang="en-US" sz="1401" i="1">
                <a:solidFill>
                  <a:srgbClr val="FF0000"/>
                </a:solidFill>
              </a:rPr>
              <a:t>8</a:t>
            </a:r>
            <a:r>
              <a:rPr lang="sl-SI" sz="1401" i="1">
                <a:solidFill>
                  <a:srgbClr val="FF0000"/>
                </a:solidFill>
              </a:rPr>
              <a:t> </a:t>
            </a:r>
            <a:r>
              <a:rPr lang="en-US" sz="1401" i="1">
                <a:solidFill>
                  <a:srgbClr val="FF0000"/>
                </a:solidFill>
              </a:rPr>
              <a:t>maj</a:t>
            </a:r>
            <a:r>
              <a:rPr lang="sl-SI" sz="1401" i="1">
                <a:solidFill>
                  <a:srgbClr val="FF0000"/>
                </a:solidFill>
              </a:rPr>
              <a:t> 202</a:t>
            </a:r>
            <a:r>
              <a:rPr lang="en-US" sz="1401" i="1">
                <a:solidFill>
                  <a:srgbClr val="FF0000"/>
                </a:solidFill>
              </a:rPr>
              <a:t>6</a:t>
            </a:r>
            <a:r>
              <a:rPr lang="sl-SI" sz="1401" i="1">
                <a:solidFill>
                  <a:srgbClr val="FF0000"/>
                </a:solidFill>
              </a:rPr>
              <a:t>.</a:t>
            </a:r>
            <a:endParaRPr lang="sl-SI" sz="1401" i="1" dirty="0">
              <a:solidFill>
                <a:srgbClr val="FF0000"/>
              </a:solidFill>
            </a:endParaRPr>
          </a:p>
        </p:txBody>
      </p:sp>
    </p:spTree>
    <p:extLst>
      <p:ext uri="{BB962C8B-B14F-4D97-AF65-F5344CB8AC3E}">
        <p14:creationId xmlns:p14="http://schemas.microsoft.com/office/powerpoint/2010/main" val="279072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36A3EC-836D-D69D-F19D-7E64971C6394}"/>
            </a:ext>
          </a:extLst>
        </p:cNvPr>
        <p:cNvGrpSpPr/>
        <p:nvPr/>
      </p:nvGrpSpPr>
      <p:grpSpPr>
        <a:xfrm>
          <a:off x="0" y="0"/>
          <a:ext cx="0" cy="0"/>
          <a:chOff x="0" y="0"/>
          <a:chExt cx="0" cy="0"/>
        </a:xfrm>
      </p:grpSpPr>
      <p:sp>
        <p:nvSpPr>
          <p:cNvPr id="3" name="Naslov 5">
            <a:extLst>
              <a:ext uri="{FF2B5EF4-FFF2-40B4-BE49-F238E27FC236}">
                <a16:creationId xmlns:a16="http://schemas.microsoft.com/office/drawing/2014/main" id="{2AEDC1ED-869F-4A99-5938-8D5C828EA605}"/>
              </a:ext>
            </a:extLst>
          </p:cNvPr>
          <p:cNvSpPr txBox="1">
            <a:spLocks/>
          </p:cNvSpPr>
          <p:nvPr/>
        </p:nvSpPr>
        <p:spPr>
          <a:xfrm>
            <a:off x="3840480" y="681966"/>
            <a:ext cx="8229600" cy="114300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endParaRPr lang="sl-SI" dirty="0">
              <a:latin typeface="Calibri Light" panose="020F0302020204030204" pitchFamily="34" charset="0"/>
              <a:cs typeface="Calibri Light" panose="020F0302020204030204" pitchFamily="34" charset="0"/>
            </a:endParaRPr>
          </a:p>
        </p:txBody>
      </p:sp>
      <p:sp>
        <p:nvSpPr>
          <p:cNvPr id="4" name="Ograda vsebine 1">
            <a:extLst>
              <a:ext uri="{FF2B5EF4-FFF2-40B4-BE49-F238E27FC236}">
                <a16:creationId xmlns:a16="http://schemas.microsoft.com/office/drawing/2014/main" id="{669A3982-8355-1C25-028C-029F9825A41D}"/>
              </a:ext>
            </a:extLst>
          </p:cNvPr>
          <p:cNvSpPr txBox="1">
            <a:spLocks/>
          </p:cNvSpPr>
          <p:nvPr/>
        </p:nvSpPr>
        <p:spPr>
          <a:xfrm>
            <a:off x="996696" y="1118408"/>
            <a:ext cx="11009376" cy="42568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buNone/>
            </a:pPr>
            <a:r>
              <a:rPr lang="en-US" sz="4000" b="1" dirty="0" err="1">
                <a:solidFill>
                  <a:srgbClr val="FF0000"/>
                </a:solidFill>
                <a:latin typeface="+mj-lt"/>
                <a:cs typeface="Calibri Light" panose="020F0302020204030204" pitchFamily="34" charset="0"/>
              </a:rPr>
              <a:t>Izbirni</a:t>
            </a:r>
            <a:r>
              <a:rPr lang="en-US" sz="4000" b="1" dirty="0">
                <a:solidFill>
                  <a:srgbClr val="FF0000"/>
                </a:solidFill>
                <a:latin typeface="+mj-lt"/>
                <a:cs typeface="Calibri Light" panose="020F0302020204030204" pitchFamily="34" charset="0"/>
              </a:rPr>
              <a:t> </a:t>
            </a:r>
            <a:r>
              <a:rPr lang="en-US" sz="4000" b="1" dirty="0" err="1">
                <a:solidFill>
                  <a:srgbClr val="FF0000"/>
                </a:solidFill>
                <a:latin typeface="+mj-lt"/>
                <a:cs typeface="Calibri Light" panose="020F0302020204030204" pitchFamily="34" charset="0"/>
              </a:rPr>
              <a:t>predmeti</a:t>
            </a:r>
            <a:r>
              <a:rPr lang="en-US" sz="4000" b="1" dirty="0">
                <a:solidFill>
                  <a:srgbClr val="FF0000"/>
                </a:solidFill>
                <a:latin typeface="+mj-lt"/>
                <a:cs typeface="Calibri Light" panose="020F0302020204030204" pitchFamily="34" charset="0"/>
              </a:rPr>
              <a:t> </a:t>
            </a:r>
            <a:r>
              <a:rPr lang="sl-SI" sz="4000" b="1" dirty="0">
                <a:solidFill>
                  <a:srgbClr val="FF0000"/>
                </a:solidFill>
                <a:latin typeface="+mj-lt"/>
                <a:cs typeface="Calibri Light" panose="020F0302020204030204" pitchFamily="34" charset="0"/>
              </a:rPr>
              <a:t>drugih fakultet – </a:t>
            </a:r>
          </a:p>
          <a:p>
            <a:pPr algn="ctr">
              <a:spcBef>
                <a:spcPts val="0"/>
              </a:spcBef>
              <a:buNone/>
            </a:pPr>
            <a:r>
              <a:rPr lang="sl-SI" sz="4000" b="1" dirty="0">
                <a:solidFill>
                  <a:srgbClr val="FF0000"/>
                </a:solidFill>
                <a:latin typeface="+mj-lt"/>
                <a:cs typeface="Calibri Light" panose="020F0302020204030204" pitchFamily="34" charset="0"/>
              </a:rPr>
              <a:t>2. letnik.</a:t>
            </a:r>
            <a:endParaRPr lang="sl-SI" altLang="sl-SI" sz="4000" b="1" dirty="0">
              <a:solidFill>
                <a:srgbClr val="FF0000"/>
              </a:solidFill>
              <a:latin typeface="+mj-lt"/>
              <a:cs typeface="Calibri" panose="020F0502020204030204" pitchFamily="34" charset="0"/>
            </a:endParaRPr>
          </a:p>
          <a:p>
            <a:pPr>
              <a:spcBef>
                <a:spcPts val="0"/>
              </a:spcBef>
              <a:buNone/>
            </a:pPr>
            <a:endParaRPr lang="sl-SI" altLang="sl-SI" sz="2400" dirty="0">
              <a:latin typeface="Calibri" panose="020F0502020204030204" pitchFamily="34" charset="0"/>
              <a:cs typeface="Calibri" panose="020F0502020204030204" pitchFamily="34" charset="0"/>
            </a:endParaRPr>
          </a:p>
          <a:p>
            <a:pPr algn="just">
              <a:buNone/>
            </a:pPr>
            <a:r>
              <a:rPr lang="sl-SI" altLang="sl-SI" sz="2400" dirty="0">
                <a:latin typeface="Calibri" panose="020F0502020204030204" pitchFamily="34" charset="0"/>
                <a:cs typeface="Calibri" panose="020F0502020204030204" pitchFamily="34" charset="0"/>
              </a:rPr>
              <a:t>Fakulteta za računalništvo in informatiko Univerze v Ljubljani (UL FRI) ponuja izbirna predmeta v obsegu 5 ECTS, in sicer: </a:t>
            </a:r>
          </a:p>
          <a:p>
            <a:pPr algn="just"/>
            <a:r>
              <a:rPr lang="sl-SI" altLang="sl-SI" sz="2400" dirty="0">
                <a:latin typeface="Calibri" panose="020F0502020204030204" pitchFamily="34" charset="0"/>
                <a:cs typeface="Calibri" panose="020F0502020204030204" pitchFamily="34" charset="0"/>
              </a:rPr>
              <a:t>Machine Learning and </a:t>
            </a:r>
            <a:r>
              <a:rPr lang="sl-SI" altLang="sl-SI" sz="2400" dirty="0" err="1">
                <a:latin typeface="Calibri" panose="020F0502020204030204" pitchFamily="34" charset="0"/>
                <a:cs typeface="Calibri" panose="020F0502020204030204" pitchFamily="34" charset="0"/>
              </a:rPr>
              <a:t>Artificial</a:t>
            </a:r>
            <a:r>
              <a:rPr lang="sl-SI" altLang="sl-SI" sz="2400" dirty="0">
                <a:latin typeface="Calibri" panose="020F0502020204030204" pitchFamily="34" charset="0"/>
                <a:cs typeface="Calibri" panose="020F0502020204030204" pitchFamily="34" charset="0"/>
              </a:rPr>
              <a:t> </a:t>
            </a:r>
            <a:r>
              <a:rPr lang="sl-SI" altLang="sl-SI" sz="2400" dirty="0" err="1">
                <a:latin typeface="Calibri" panose="020F0502020204030204" pitchFamily="34" charset="0"/>
                <a:cs typeface="Calibri" panose="020F0502020204030204" pitchFamily="34" charset="0"/>
              </a:rPr>
              <a:t>Intelligence</a:t>
            </a:r>
            <a:r>
              <a:rPr lang="sl-SI" altLang="sl-SI" sz="2400" dirty="0">
                <a:latin typeface="Calibri" panose="020F0502020204030204" pitchFamily="34" charset="0"/>
                <a:cs typeface="Calibri" panose="020F0502020204030204" pitchFamily="34" charset="0"/>
              </a:rPr>
              <a:t> in </a:t>
            </a:r>
          </a:p>
          <a:p>
            <a:pPr algn="just"/>
            <a:r>
              <a:rPr lang="sl-SI" altLang="sl-SI" sz="2400" dirty="0">
                <a:latin typeface="Calibri" panose="020F0502020204030204" pitchFamily="34" charset="0"/>
                <a:cs typeface="Calibri" panose="020F0502020204030204" pitchFamily="34" charset="0"/>
              </a:rPr>
              <a:t>ChatGPT for </a:t>
            </a:r>
            <a:r>
              <a:rPr lang="sl-SI" altLang="sl-SI" sz="2400" dirty="0" err="1">
                <a:latin typeface="Calibri" panose="020F0502020204030204" pitchFamily="34" charset="0"/>
                <a:cs typeface="Calibri" panose="020F0502020204030204" pitchFamily="34" charset="0"/>
              </a:rPr>
              <a:t>researchers</a:t>
            </a:r>
            <a:r>
              <a:rPr lang="sl-SI" altLang="sl-SI" sz="2400" dirty="0">
                <a:latin typeface="Calibri" panose="020F0502020204030204" pitchFamily="34" charset="0"/>
                <a:cs typeface="Calibri" panose="020F0502020204030204" pitchFamily="34" charset="0"/>
              </a:rPr>
              <a:t>. </a:t>
            </a:r>
          </a:p>
          <a:p>
            <a:pPr algn="just">
              <a:buNone/>
            </a:pPr>
            <a:r>
              <a:rPr lang="sl-SI" altLang="sl-SI" sz="2400" dirty="0">
                <a:latin typeface="Calibri" panose="020F0502020204030204" pitchFamily="34" charset="0"/>
                <a:cs typeface="Calibri" panose="020F0502020204030204" pitchFamily="34" charset="0"/>
              </a:rPr>
              <a:t>Predmeta sta pripravljena posebej za doktorske študente in študentke UL.</a:t>
            </a:r>
          </a:p>
        </p:txBody>
      </p:sp>
      <p:sp>
        <p:nvSpPr>
          <p:cNvPr id="9" name="Pravokotnik 8">
            <a:extLst>
              <a:ext uri="{FF2B5EF4-FFF2-40B4-BE49-F238E27FC236}">
                <a16:creationId xmlns:a16="http://schemas.microsoft.com/office/drawing/2014/main" id="{1365035E-A335-9D63-7D56-74DBE4EA4DA2}"/>
              </a:ext>
            </a:extLst>
          </p:cNvPr>
          <p:cNvSpPr/>
          <p:nvPr/>
        </p:nvSpPr>
        <p:spPr>
          <a:xfrm>
            <a:off x="838200" y="0"/>
            <a:ext cx="11353800" cy="67235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11" name="Pravokotnik 10">
            <a:extLst>
              <a:ext uri="{FF2B5EF4-FFF2-40B4-BE49-F238E27FC236}">
                <a16:creationId xmlns:a16="http://schemas.microsoft.com/office/drawing/2014/main" id="{739C3B87-135E-1806-6914-2D9F2F863FEC}"/>
              </a:ext>
            </a:extLst>
          </p:cNvPr>
          <p:cNvSpPr/>
          <p:nvPr/>
        </p:nvSpPr>
        <p:spPr>
          <a:xfrm>
            <a:off x="0" y="672352"/>
            <a:ext cx="838200" cy="618564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Pravokotnik 13">
            <a:extLst>
              <a:ext uri="{FF2B5EF4-FFF2-40B4-BE49-F238E27FC236}">
                <a16:creationId xmlns:a16="http://schemas.microsoft.com/office/drawing/2014/main" id="{62648323-60EE-53B8-7EEC-B12D50AB70A0}"/>
              </a:ext>
            </a:extLst>
          </p:cNvPr>
          <p:cNvSpPr/>
          <p:nvPr/>
        </p:nvSpPr>
        <p:spPr>
          <a:xfrm>
            <a:off x="10088957" y="159585"/>
            <a:ext cx="1673856"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altLang="sl-SI" sz="2000" b="0" i="1" u="none" strike="noStrike" kern="0" cap="none" spc="0" normalizeH="0" baseline="0" noProof="0" dirty="0">
                <a:ln>
                  <a:noFill/>
                </a:ln>
                <a:solidFill>
                  <a:srgbClr val="FFFFFF"/>
                </a:solidFill>
                <a:effectLst/>
                <a:uLnTx/>
                <a:uFillTx/>
                <a:ea typeface="+mn-ea"/>
                <a:cs typeface="+mn-cs"/>
              </a:rPr>
              <a:t>65 let tradicije</a:t>
            </a:r>
            <a:endParaRPr kumimoji="0" lang="en-US" sz="2000" b="0" i="1" u="none" strike="noStrike" kern="1200" cap="none" spc="0" normalizeH="0" baseline="0" noProof="0" dirty="0">
              <a:ln>
                <a:noFill/>
              </a:ln>
              <a:solidFill>
                <a:prstClr val="black"/>
              </a:solidFill>
              <a:effectLst/>
              <a:uLnTx/>
              <a:uFillTx/>
              <a:ea typeface="+mn-ea"/>
              <a:cs typeface="+mn-cs"/>
            </a:endParaRPr>
          </a:p>
        </p:txBody>
      </p:sp>
      <p:sp>
        <p:nvSpPr>
          <p:cNvPr id="5" name="Označba mesta noge 8">
            <a:extLst>
              <a:ext uri="{FF2B5EF4-FFF2-40B4-BE49-F238E27FC236}">
                <a16:creationId xmlns:a16="http://schemas.microsoft.com/office/drawing/2014/main" id="{8791B7D8-6A72-8F0F-CA78-573F8E3A6ADB}"/>
              </a:ext>
            </a:extLst>
          </p:cNvPr>
          <p:cNvSpPr txBox="1">
            <a:spLocks/>
          </p:cNvSpPr>
          <p:nvPr/>
        </p:nvSpPr>
        <p:spPr>
          <a:xfrm>
            <a:off x="3054374" y="6092196"/>
            <a:ext cx="6437099" cy="365125"/>
          </a:xfrm>
          <a:prstGeom prst="rect">
            <a:avLst/>
          </a:prstGeom>
        </p:spPr>
        <p:txBody>
          <a:bodyPr/>
          <a:ls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l-SI" sz="1401" i="1">
                <a:solidFill>
                  <a:srgbClr val="FF0000"/>
                </a:solidFill>
              </a:rPr>
              <a:t>Informativni dan: 2</a:t>
            </a:r>
            <a:r>
              <a:rPr lang="en-US" sz="1401" i="1">
                <a:solidFill>
                  <a:srgbClr val="FF0000"/>
                </a:solidFill>
              </a:rPr>
              <a:t>8</a:t>
            </a:r>
            <a:r>
              <a:rPr lang="sl-SI" sz="1401" i="1">
                <a:solidFill>
                  <a:srgbClr val="FF0000"/>
                </a:solidFill>
              </a:rPr>
              <a:t> </a:t>
            </a:r>
            <a:r>
              <a:rPr lang="en-US" sz="1401" i="1">
                <a:solidFill>
                  <a:srgbClr val="FF0000"/>
                </a:solidFill>
              </a:rPr>
              <a:t>maj</a:t>
            </a:r>
            <a:r>
              <a:rPr lang="sl-SI" sz="1401" i="1">
                <a:solidFill>
                  <a:srgbClr val="FF0000"/>
                </a:solidFill>
              </a:rPr>
              <a:t> 202</a:t>
            </a:r>
            <a:r>
              <a:rPr lang="en-US" sz="1401" i="1">
                <a:solidFill>
                  <a:srgbClr val="FF0000"/>
                </a:solidFill>
              </a:rPr>
              <a:t>6</a:t>
            </a:r>
            <a:r>
              <a:rPr lang="sl-SI" sz="1401" i="1">
                <a:solidFill>
                  <a:srgbClr val="FF0000"/>
                </a:solidFill>
              </a:rPr>
              <a:t>.</a:t>
            </a:r>
            <a:endParaRPr lang="sl-SI" sz="1401" i="1" dirty="0">
              <a:solidFill>
                <a:srgbClr val="FF0000"/>
              </a:solidFill>
            </a:endParaRPr>
          </a:p>
        </p:txBody>
      </p:sp>
    </p:spTree>
    <p:extLst>
      <p:ext uri="{BB962C8B-B14F-4D97-AF65-F5344CB8AC3E}">
        <p14:creationId xmlns:p14="http://schemas.microsoft.com/office/powerpoint/2010/main" val="3709621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865419" y="698595"/>
            <a:ext cx="8229600" cy="6397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endParaRPr lang="en-US" dirty="0">
              <a:latin typeface="Calibri Light" panose="020F0302020204030204" pitchFamily="34" charset="0"/>
              <a:cs typeface="Calibri Light" panose="020F0302020204030204" pitchFamily="34" charset="0"/>
            </a:endParaRPr>
          </a:p>
        </p:txBody>
      </p:sp>
      <p:sp>
        <p:nvSpPr>
          <p:cNvPr id="4" name="Content Placeholder 2"/>
          <p:cNvSpPr txBox="1">
            <a:spLocks/>
          </p:cNvSpPr>
          <p:nvPr/>
        </p:nvSpPr>
        <p:spPr>
          <a:xfrm>
            <a:off x="1005840" y="1174655"/>
            <a:ext cx="11009376" cy="44570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spcBef>
                <a:spcPts val="0"/>
              </a:spcBef>
              <a:buNone/>
            </a:pPr>
            <a:r>
              <a:rPr lang="sl-SI" sz="4000" b="1" dirty="0">
                <a:solidFill>
                  <a:srgbClr val="FF0000"/>
                </a:solidFill>
                <a:latin typeface="Calibri Light" panose="020F0302020204030204" pitchFamily="34" charset="0"/>
                <a:cs typeface="Calibri Light" panose="020F0302020204030204" pitchFamily="34" charset="0"/>
              </a:rPr>
              <a:t>1. letnik- študijske obveznosti.</a:t>
            </a:r>
            <a:endParaRPr lang="en-US" sz="4000" b="1" dirty="0">
              <a:solidFill>
                <a:srgbClr val="FF0000"/>
              </a:solidFill>
              <a:latin typeface="Calibri Light" panose="020F0302020204030204" pitchFamily="34" charset="0"/>
              <a:cs typeface="Calibri Light" panose="020F0302020204030204" pitchFamily="34" charset="0"/>
            </a:endParaRPr>
          </a:p>
          <a:p>
            <a:pPr marL="457166" lvl="1" indent="0">
              <a:spcBef>
                <a:spcPts val="0"/>
              </a:spcBef>
              <a:buNone/>
            </a:pPr>
            <a:endParaRPr lang="sl-SI" altLang="sl-SI" dirty="0">
              <a:latin typeface="Calibri" panose="020F0502020204030204" pitchFamily="34" charset="0"/>
              <a:cs typeface="Calibri" panose="020F0502020204030204" pitchFamily="34" charset="0"/>
            </a:endParaRPr>
          </a:p>
          <a:p>
            <a:pPr lvl="1" algn="just">
              <a:spcBef>
                <a:spcPts val="0"/>
              </a:spcBef>
            </a:pPr>
            <a:r>
              <a:rPr lang="sl-SI" altLang="sl-SI" dirty="0">
                <a:latin typeface="Calibri" panose="020F0502020204030204" pitchFamily="34" charset="0"/>
                <a:cs typeface="Calibri" panose="020F0502020204030204" pitchFamily="34" charset="0"/>
              </a:rPr>
              <a:t>Doktorandi izberejo 1 predmet izmed 4 izbirnih predmetov programa (TIP) - 10 ECTS.</a:t>
            </a:r>
            <a:endParaRPr lang="sl-SI" altLang="sl-SI" b="1" dirty="0">
              <a:latin typeface="Calibri" panose="020F0502020204030204" pitchFamily="34" charset="0"/>
              <a:cs typeface="Calibri" panose="020F0502020204030204" pitchFamily="34" charset="0"/>
            </a:endParaRPr>
          </a:p>
          <a:p>
            <a:pPr lvl="1" algn="just">
              <a:spcBef>
                <a:spcPts val="0"/>
              </a:spcBef>
            </a:pPr>
            <a:r>
              <a:rPr lang="sl-SI" altLang="sl-SI" dirty="0">
                <a:latin typeface="Calibri" panose="020F0502020204030204" pitchFamily="34" charset="0"/>
                <a:cs typeface="Calibri" panose="020F0502020204030204" pitchFamily="34" charset="0"/>
              </a:rPr>
              <a:t>Doktorandi izberejo 2 predmeta izmed 4 izbirnih predmetov področja področij </a:t>
            </a:r>
            <a:r>
              <a:rPr lang="sl-SI" altLang="sl-SI" i="1" dirty="0">
                <a:latin typeface="Calibri" panose="020F0502020204030204" pitchFamily="34" charset="0"/>
                <a:cs typeface="Calibri" panose="020F0502020204030204" pitchFamily="34" charset="0"/>
              </a:rPr>
              <a:t>Pomorstvo</a:t>
            </a:r>
            <a:r>
              <a:rPr lang="sl-SI" altLang="sl-SI" dirty="0">
                <a:latin typeface="Calibri" panose="020F0502020204030204" pitchFamily="34" charset="0"/>
                <a:cs typeface="Calibri" panose="020F0502020204030204" pitchFamily="34" charset="0"/>
              </a:rPr>
              <a:t> (IPO) ali </a:t>
            </a:r>
            <a:r>
              <a:rPr lang="sl-SI" altLang="sl-SI" i="1" dirty="0">
                <a:latin typeface="Calibri" panose="020F0502020204030204" pitchFamily="34" charset="0"/>
                <a:cs typeface="Calibri" panose="020F0502020204030204" pitchFamily="34" charset="0"/>
              </a:rPr>
              <a:t>Promet</a:t>
            </a:r>
            <a:r>
              <a:rPr lang="sl-SI" altLang="sl-SI" dirty="0">
                <a:latin typeface="Calibri" panose="020F0502020204030204" pitchFamily="34" charset="0"/>
                <a:cs typeface="Calibri" panose="020F0502020204030204" pitchFamily="34" charset="0"/>
              </a:rPr>
              <a:t> (IPR) - 20 ECTS.</a:t>
            </a:r>
            <a:endParaRPr lang="sl-SI" altLang="sl-SI" b="1" dirty="0">
              <a:latin typeface="Calibri" panose="020F0502020204030204" pitchFamily="34" charset="0"/>
              <a:cs typeface="Calibri" panose="020F0502020204030204" pitchFamily="34" charset="0"/>
            </a:endParaRPr>
          </a:p>
          <a:p>
            <a:pPr lvl="1" algn="just">
              <a:spcBef>
                <a:spcPts val="0"/>
              </a:spcBef>
            </a:pPr>
            <a:r>
              <a:rPr lang="sl-SI" altLang="sl-SI" dirty="0">
                <a:latin typeface="Calibri" panose="020F0502020204030204" pitchFamily="34" charset="0"/>
                <a:cs typeface="Calibri" panose="020F0502020204030204" pitchFamily="34" charset="0"/>
              </a:rPr>
              <a:t>Poročanje o raziskovalnem delu ovrednoteno - 5 ECTS.</a:t>
            </a:r>
            <a:endParaRPr lang="sl-SI" altLang="sl-SI" b="1" dirty="0">
              <a:latin typeface="Calibri" panose="020F0502020204030204" pitchFamily="34" charset="0"/>
              <a:cs typeface="Calibri" panose="020F0502020204030204" pitchFamily="34" charset="0"/>
            </a:endParaRPr>
          </a:p>
          <a:p>
            <a:pPr lvl="1" algn="just">
              <a:spcBef>
                <a:spcPts val="0"/>
              </a:spcBef>
            </a:pPr>
            <a:r>
              <a:rPr lang="en-US" altLang="sl-SI" dirty="0">
                <a:latin typeface="Calibri" panose="020F0502020204030204" pitchFamily="34" charset="0"/>
                <a:cs typeface="Calibri" panose="020F0502020204030204" pitchFamily="34" charset="0"/>
              </a:rPr>
              <a:t>R</a:t>
            </a:r>
            <a:r>
              <a:rPr lang="sl-SI" altLang="sl-SI" dirty="0" err="1">
                <a:latin typeface="Calibri" panose="020F0502020204030204" pitchFamily="34" charset="0"/>
                <a:cs typeface="Calibri" panose="020F0502020204030204" pitchFamily="34" charset="0"/>
              </a:rPr>
              <a:t>aziskovalno</a:t>
            </a:r>
            <a:r>
              <a:rPr lang="sl-SI" altLang="sl-SI" dirty="0">
                <a:latin typeface="Calibri" panose="020F0502020204030204" pitchFamily="34" charset="0"/>
                <a:cs typeface="Calibri" panose="020F0502020204030204" pitchFamily="34" charset="0"/>
              </a:rPr>
              <a:t> delo (IRD) - 25 ECTS.</a:t>
            </a:r>
          </a:p>
          <a:p>
            <a:pPr marL="457166" lvl="1" indent="0" algn="just">
              <a:spcBef>
                <a:spcPts val="0"/>
              </a:spcBef>
              <a:buNone/>
            </a:pPr>
            <a:endParaRPr lang="sl-SI" altLang="sl-SI" b="1" dirty="0">
              <a:latin typeface="Calibri" panose="020F0502020204030204" pitchFamily="34" charset="0"/>
              <a:cs typeface="Calibri" panose="020F0502020204030204" pitchFamily="34" charset="0"/>
            </a:endParaRPr>
          </a:p>
          <a:p>
            <a:pPr algn="just">
              <a:spcBef>
                <a:spcPts val="0"/>
              </a:spcBef>
              <a:buFont typeface="Wingdings" panose="05000000000000000000" pitchFamily="2" charset="2"/>
              <a:buChar char="Ø"/>
            </a:pPr>
            <a:r>
              <a:rPr lang="sl-SI" altLang="sl-SI" sz="2400" dirty="0">
                <a:latin typeface="Calibri" panose="020F0502020204030204" pitchFamily="34" charset="0"/>
                <a:cs typeface="Calibri" panose="020F0502020204030204" pitchFamily="34" charset="0"/>
              </a:rPr>
              <a:t>Skupaj 1. letnik: </a:t>
            </a:r>
            <a:r>
              <a:rPr lang="sl-SI" altLang="sl-SI" sz="2400" b="1" dirty="0">
                <a:latin typeface="Calibri" panose="020F0502020204030204" pitchFamily="34" charset="0"/>
                <a:cs typeface="Calibri" panose="020F0502020204030204" pitchFamily="34" charset="0"/>
              </a:rPr>
              <a:t>60 ECTS.</a:t>
            </a:r>
          </a:p>
          <a:p>
            <a:pPr marL="0" indent="0">
              <a:buNone/>
            </a:pPr>
            <a:endParaRPr lang="en-US" altLang="sl-SI" dirty="0"/>
          </a:p>
        </p:txBody>
      </p:sp>
      <p:sp>
        <p:nvSpPr>
          <p:cNvPr id="9" name="Pravokotnik 8"/>
          <p:cNvSpPr/>
          <p:nvPr/>
        </p:nvSpPr>
        <p:spPr>
          <a:xfrm>
            <a:off x="838200" y="0"/>
            <a:ext cx="11353800" cy="67235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11" name="Pravokotnik 10"/>
          <p:cNvSpPr/>
          <p:nvPr/>
        </p:nvSpPr>
        <p:spPr>
          <a:xfrm>
            <a:off x="0" y="672352"/>
            <a:ext cx="838200" cy="618564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Pravokotnik 13"/>
          <p:cNvSpPr/>
          <p:nvPr/>
        </p:nvSpPr>
        <p:spPr>
          <a:xfrm>
            <a:off x="10088957" y="159585"/>
            <a:ext cx="1673856"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altLang="sl-SI" sz="2000" b="0" i="1" u="none" strike="noStrike" kern="0" cap="none" spc="0" normalizeH="0" baseline="0" noProof="0" dirty="0">
                <a:ln>
                  <a:noFill/>
                </a:ln>
                <a:solidFill>
                  <a:srgbClr val="FFFFFF"/>
                </a:solidFill>
                <a:effectLst/>
                <a:uLnTx/>
                <a:uFillTx/>
                <a:ea typeface="+mn-ea"/>
                <a:cs typeface="+mn-cs"/>
              </a:rPr>
              <a:t>65 let tradicije</a:t>
            </a:r>
            <a:endParaRPr kumimoji="0" lang="en-US" sz="2000" b="0" i="1" u="none" strike="noStrike" kern="1200" cap="none" spc="0" normalizeH="0" baseline="0" noProof="0" dirty="0">
              <a:ln>
                <a:noFill/>
              </a:ln>
              <a:solidFill>
                <a:prstClr val="black"/>
              </a:solidFill>
              <a:effectLst/>
              <a:uLnTx/>
              <a:uFillTx/>
              <a:ea typeface="+mn-ea"/>
              <a:cs typeface="+mn-cs"/>
            </a:endParaRPr>
          </a:p>
        </p:txBody>
      </p:sp>
      <p:sp>
        <p:nvSpPr>
          <p:cNvPr id="5" name="Označba mesta noge 8">
            <a:extLst>
              <a:ext uri="{FF2B5EF4-FFF2-40B4-BE49-F238E27FC236}">
                <a16:creationId xmlns:a16="http://schemas.microsoft.com/office/drawing/2014/main" id="{0FE1AEAB-028D-6BB1-04B4-9DFF3F62DAB9}"/>
              </a:ext>
            </a:extLst>
          </p:cNvPr>
          <p:cNvSpPr txBox="1">
            <a:spLocks/>
          </p:cNvSpPr>
          <p:nvPr/>
        </p:nvSpPr>
        <p:spPr>
          <a:xfrm>
            <a:off x="3054374" y="6092196"/>
            <a:ext cx="6437099" cy="365125"/>
          </a:xfrm>
          <a:prstGeom prst="rect">
            <a:avLst/>
          </a:prstGeom>
        </p:spPr>
        <p:txBody>
          <a:bodyPr/>
          <a:ls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l-SI" sz="1401" i="1">
                <a:solidFill>
                  <a:srgbClr val="FF0000"/>
                </a:solidFill>
              </a:rPr>
              <a:t>Informativni dan: 2</a:t>
            </a:r>
            <a:r>
              <a:rPr lang="en-US" sz="1401" i="1">
                <a:solidFill>
                  <a:srgbClr val="FF0000"/>
                </a:solidFill>
              </a:rPr>
              <a:t>8</a:t>
            </a:r>
            <a:r>
              <a:rPr lang="sl-SI" sz="1401" i="1">
                <a:solidFill>
                  <a:srgbClr val="FF0000"/>
                </a:solidFill>
              </a:rPr>
              <a:t> </a:t>
            </a:r>
            <a:r>
              <a:rPr lang="en-US" sz="1401" i="1">
                <a:solidFill>
                  <a:srgbClr val="FF0000"/>
                </a:solidFill>
              </a:rPr>
              <a:t>maj</a:t>
            </a:r>
            <a:r>
              <a:rPr lang="sl-SI" sz="1401" i="1">
                <a:solidFill>
                  <a:srgbClr val="FF0000"/>
                </a:solidFill>
              </a:rPr>
              <a:t> 202</a:t>
            </a:r>
            <a:r>
              <a:rPr lang="en-US" sz="1401" i="1">
                <a:solidFill>
                  <a:srgbClr val="FF0000"/>
                </a:solidFill>
              </a:rPr>
              <a:t>6</a:t>
            </a:r>
            <a:r>
              <a:rPr lang="sl-SI" sz="1401" i="1">
                <a:solidFill>
                  <a:srgbClr val="FF0000"/>
                </a:solidFill>
              </a:rPr>
              <a:t>.</a:t>
            </a:r>
            <a:endParaRPr lang="sl-SI" sz="1401" i="1" dirty="0">
              <a:solidFill>
                <a:srgbClr val="FF0000"/>
              </a:solidFill>
            </a:endParaRPr>
          </a:p>
        </p:txBody>
      </p:sp>
    </p:spTree>
    <p:extLst>
      <p:ext uri="{BB962C8B-B14F-4D97-AF65-F5344CB8AC3E}">
        <p14:creationId xmlns:p14="http://schemas.microsoft.com/office/powerpoint/2010/main" val="4150310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865419" y="698595"/>
            <a:ext cx="8229600" cy="6397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endParaRPr lang="en-US" dirty="0">
              <a:latin typeface="Calibri Light" panose="020F0302020204030204" pitchFamily="34" charset="0"/>
              <a:cs typeface="Calibri Light" panose="020F0302020204030204" pitchFamily="34" charset="0"/>
            </a:endParaRPr>
          </a:p>
        </p:txBody>
      </p:sp>
      <p:sp>
        <p:nvSpPr>
          <p:cNvPr id="4" name="Content Placeholder 2"/>
          <p:cNvSpPr txBox="1">
            <a:spLocks/>
          </p:cNvSpPr>
          <p:nvPr/>
        </p:nvSpPr>
        <p:spPr>
          <a:xfrm>
            <a:off x="1014984" y="1215521"/>
            <a:ext cx="10991088" cy="478294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9721" indent="0" algn="ctr">
              <a:buNone/>
              <a:defRPr/>
            </a:pPr>
            <a:r>
              <a:rPr lang="sl-SI" sz="4000" b="1" dirty="0">
                <a:solidFill>
                  <a:srgbClr val="FF0000"/>
                </a:solidFill>
                <a:latin typeface="Calibri Light" panose="020F0302020204030204" pitchFamily="34" charset="0"/>
                <a:cs typeface="Calibri Light" panose="020F0302020204030204" pitchFamily="34" charset="0"/>
              </a:rPr>
              <a:t>1. letnik- Poročanje o RD.</a:t>
            </a:r>
            <a:endParaRPr lang="en-US" sz="4000" b="1" dirty="0">
              <a:solidFill>
                <a:srgbClr val="FF0000"/>
              </a:solidFill>
              <a:latin typeface="Calibri Light" panose="020F0302020204030204" pitchFamily="34" charset="0"/>
              <a:cs typeface="Calibri Light" panose="020F0302020204030204" pitchFamily="34" charset="0"/>
            </a:endParaRPr>
          </a:p>
          <a:p>
            <a:pPr marL="109721" indent="0">
              <a:buNone/>
              <a:defRPr/>
            </a:pPr>
            <a:endParaRPr lang="sl-SI" sz="2400" dirty="0">
              <a:cs typeface="Calibri" panose="020F0502020204030204" pitchFamily="34" charset="0"/>
            </a:endParaRPr>
          </a:p>
          <a:p>
            <a:pPr marL="452594" indent="-342874" algn="just">
              <a:defRPr/>
            </a:pPr>
            <a:r>
              <a:rPr lang="sl-SI" sz="2400" dirty="0">
                <a:cs typeface="Calibri" panose="020F0502020204030204" pitchFamily="34" charset="0"/>
              </a:rPr>
              <a:t>Poročanje o raziskovalnem delu je oblika organiziranega študija, ki jo doktorand izvaja pod vodstvom svojega mentorja, rezultate dela pa pisno in ustno predstavi pred komisijo, ki jo določi senat UL FPP. </a:t>
            </a:r>
          </a:p>
          <a:p>
            <a:pPr marL="109721" indent="0" algn="just">
              <a:buNone/>
              <a:defRPr/>
            </a:pPr>
            <a:endParaRPr lang="sl-SI" sz="2400" dirty="0">
              <a:cs typeface="Calibri" panose="020F0502020204030204" pitchFamily="34" charset="0"/>
            </a:endParaRPr>
          </a:p>
          <a:p>
            <a:pPr marL="452594" indent="-342874" algn="just">
              <a:defRPr/>
            </a:pPr>
            <a:r>
              <a:rPr lang="sl-SI" sz="2400" dirty="0">
                <a:cs typeface="Calibri" panose="020F0502020204030204" pitchFamily="34" charset="0"/>
              </a:rPr>
              <a:t>Namen poročanja na koncu 2. semestra je, da doktorand opravi pregled nad ožjim področjem svojega raziskovalnega dela in obenem potrdi zahtevano znanje in sposobnost izbire in uporabe ustreznih metod in postopkov znanstvenega raziskovanja.</a:t>
            </a:r>
            <a:endParaRPr lang="en-US" sz="2400" b="1" dirty="0">
              <a:cs typeface="Calibri" panose="020F0502020204030204" pitchFamily="34" charset="0"/>
            </a:endParaRPr>
          </a:p>
          <a:p>
            <a:pPr marL="365732" indent="-256014">
              <a:buFont typeface="Wingdings 3"/>
              <a:buChar char=""/>
              <a:defRPr/>
            </a:pPr>
            <a:endParaRPr lang="en-US" dirty="0"/>
          </a:p>
        </p:txBody>
      </p:sp>
      <p:sp>
        <p:nvSpPr>
          <p:cNvPr id="9" name="Pravokotnik 8"/>
          <p:cNvSpPr/>
          <p:nvPr/>
        </p:nvSpPr>
        <p:spPr>
          <a:xfrm>
            <a:off x="838200" y="0"/>
            <a:ext cx="11353800" cy="67235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11" name="Pravokotnik 10"/>
          <p:cNvSpPr/>
          <p:nvPr/>
        </p:nvSpPr>
        <p:spPr>
          <a:xfrm>
            <a:off x="0" y="672352"/>
            <a:ext cx="838200" cy="618564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Pravokotnik 11"/>
          <p:cNvSpPr/>
          <p:nvPr/>
        </p:nvSpPr>
        <p:spPr>
          <a:xfrm>
            <a:off x="10088957" y="159585"/>
            <a:ext cx="1673856"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altLang="sl-SI" sz="2000" b="0" i="1" u="none" strike="noStrike" kern="0" cap="none" spc="0" normalizeH="0" baseline="0" noProof="0" dirty="0">
                <a:ln>
                  <a:noFill/>
                </a:ln>
                <a:solidFill>
                  <a:srgbClr val="FFFFFF"/>
                </a:solidFill>
                <a:effectLst/>
                <a:uLnTx/>
                <a:uFillTx/>
                <a:ea typeface="+mn-ea"/>
                <a:cs typeface="+mn-cs"/>
              </a:rPr>
              <a:t>65 let tradicije</a:t>
            </a:r>
            <a:endParaRPr kumimoji="0" lang="en-US" sz="2000" b="0" i="1" u="none" strike="noStrike" kern="1200" cap="none" spc="0" normalizeH="0" baseline="0" noProof="0" dirty="0">
              <a:ln>
                <a:noFill/>
              </a:ln>
              <a:solidFill>
                <a:prstClr val="black"/>
              </a:solidFill>
              <a:effectLst/>
              <a:uLnTx/>
              <a:uFillTx/>
              <a:ea typeface="+mn-ea"/>
              <a:cs typeface="+mn-cs"/>
            </a:endParaRPr>
          </a:p>
        </p:txBody>
      </p:sp>
      <p:sp>
        <p:nvSpPr>
          <p:cNvPr id="5" name="Označba mesta noge 8">
            <a:extLst>
              <a:ext uri="{FF2B5EF4-FFF2-40B4-BE49-F238E27FC236}">
                <a16:creationId xmlns:a16="http://schemas.microsoft.com/office/drawing/2014/main" id="{FDACD551-80E8-3641-0263-1D8B9485A074}"/>
              </a:ext>
            </a:extLst>
          </p:cNvPr>
          <p:cNvSpPr txBox="1">
            <a:spLocks/>
          </p:cNvSpPr>
          <p:nvPr/>
        </p:nvSpPr>
        <p:spPr>
          <a:xfrm>
            <a:off x="3054374" y="6092196"/>
            <a:ext cx="6437099" cy="365125"/>
          </a:xfrm>
          <a:prstGeom prst="rect">
            <a:avLst/>
          </a:prstGeom>
        </p:spPr>
        <p:txBody>
          <a:bodyPr/>
          <a:ls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l-SI" sz="1401" i="1">
                <a:solidFill>
                  <a:srgbClr val="FF0000"/>
                </a:solidFill>
              </a:rPr>
              <a:t>Informativni dan: 2</a:t>
            </a:r>
            <a:r>
              <a:rPr lang="en-US" sz="1401" i="1">
                <a:solidFill>
                  <a:srgbClr val="FF0000"/>
                </a:solidFill>
              </a:rPr>
              <a:t>8</a:t>
            </a:r>
            <a:r>
              <a:rPr lang="sl-SI" sz="1401" i="1">
                <a:solidFill>
                  <a:srgbClr val="FF0000"/>
                </a:solidFill>
              </a:rPr>
              <a:t> </a:t>
            </a:r>
            <a:r>
              <a:rPr lang="en-US" sz="1401" i="1">
                <a:solidFill>
                  <a:srgbClr val="FF0000"/>
                </a:solidFill>
              </a:rPr>
              <a:t>maj</a:t>
            </a:r>
            <a:r>
              <a:rPr lang="sl-SI" sz="1401" i="1">
                <a:solidFill>
                  <a:srgbClr val="FF0000"/>
                </a:solidFill>
              </a:rPr>
              <a:t> 202</a:t>
            </a:r>
            <a:r>
              <a:rPr lang="en-US" sz="1401" i="1">
                <a:solidFill>
                  <a:srgbClr val="FF0000"/>
                </a:solidFill>
              </a:rPr>
              <a:t>6</a:t>
            </a:r>
            <a:r>
              <a:rPr lang="sl-SI" sz="1401" i="1">
                <a:solidFill>
                  <a:srgbClr val="FF0000"/>
                </a:solidFill>
              </a:rPr>
              <a:t>.</a:t>
            </a:r>
            <a:endParaRPr lang="sl-SI" sz="1401" i="1" dirty="0">
              <a:solidFill>
                <a:srgbClr val="FF0000"/>
              </a:solidFill>
            </a:endParaRPr>
          </a:p>
        </p:txBody>
      </p:sp>
    </p:spTree>
    <p:extLst>
      <p:ext uri="{BB962C8B-B14F-4D97-AF65-F5344CB8AC3E}">
        <p14:creationId xmlns:p14="http://schemas.microsoft.com/office/powerpoint/2010/main" val="21253174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832167" y="748469"/>
            <a:ext cx="8229600" cy="648075"/>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endParaRPr lang="en-US" dirty="0">
              <a:latin typeface="Calibri Light" panose="020F0302020204030204" pitchFamily="34" charset="0"/>
              <a:ea typeface="Cambria" panose="02040503050406030204" pitchFamily="18" charset="0"/>
              <a:cs typeface="Calibri Light" panose="020F0302020204030204" pitchFamily="34" charset="0"/>
            </a:endParaRPr>
          </a:p>
        </p:txBody>
      </p:sp>
      <p:sp>
        <p:nvSpPr>
          <p:cNvPr id="4" name="Content Placeholder 2"/>
          <p:cNvSpPr txBox="1">
            <a:spLocks/>
          </p:cNvSpPr>
          <p:nvPr/>
        </p:nvSpPr>
        <p:spPr>
          <a:xfrm>
            <a:off x="941832" y="1072516"/>
            <a:ext cx="11055096" cy="38943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buNone/>
            </a:pPr>
            <a:r>
              <a:rPr lang="sl-SI" sz="4000" b="1" dirty="0">
                <a:solidFill>
                  <a:srgbClr val="FF0000"/>
                </a:solidFill>
                <a:latin typeface="Calibri Light" panose="020F0302020204030204" pitchFamily="34" charset="0"/>
                <a:ea typeface="Cambria" panose="02040503050406030204" pitchFamily="18" charset="0"/>
                <a:cs typeface="Calibri Light" panose="020F0302020204030204" pitchFamily="34" charset="0"/>
              </a:rPr>
              <a:t>2. letnik- študijske obveznosti.</a:t>
            </a:r>
            <a:endParaRPr lang="en-US" sz="4000" b="1" dirty="0">
              <a:solidFill>
                <a:srgbClr val="FF0000"/>
              </a:solidFill>
              <a:latin typeface="Calibri Light" panose="020F0302020204030204" pitchFamily="34" charset="0"/>
              <a:ea typeface="Cambria" panose="02040503050406030204" pitchFamily="18" charset="0"/>
              <a:cs typeface="Calibri Light" panose="020F0302020204030204" pitchFamily="34" charset="0"/>
            </a:endParaRPr>
          </a:p>
          <a:p>
            <a:pPr marL="457166" lvl="1" indent="0">
              <a:buNone/>
            </a:pPr>
            <a:endParaRPr lang="sl-SI" altLang="sl-SI" dirty="0">
              <a:latin typeface="Calibri" panose="020F0502020204030204" pitchFamily="34" charset="0"/>
              <a:ea typeface="Cambria" panose="02040503050406030204" pitchFamily="18" charset="0"/>
              <a:cs typeface="Calibri" panose="020F0502020204030204" pitchFamily="34" charset="0"/>
            </a:endParaRPr>
          </a:p>
          <a:p>
            <a:pPr lvl="1"/>
            <a:r>
              <a:rPr lang="sl-SI" altLang="sl-SI" dirty="0">
                <a:latin typeface="Calibri" panose="020F0502020204030204" pitchFamily="34" charset="0"/>
                <a:ea typeface="Cambria" panose="02040503050406030204" pitchFamily="18" charset="0"/>
                <a:cs typeface="Calibri" panose="020F0502020204030204" pitchFamily="34" charset="0"/>
              </a:rPr>
              <a:t>Doktorandi izberejo 2 izbirna predmeta programa (IPP)-20 ECTS.</a:t>
            </a:r>
            <a:endParaRPr lang="sl-SI" altLang="sl-SI" b="1" dirty="0">
              <a:latin typeface="Calibri" panose="020F0502020204030204" pitchFamily="34" charset="0"/>
              <a:ea typeface="Cambria" panose="02040503050406030204" pitchFamily="18" charset="0"/>
              <a:cs typeface="Calibri" panose="020F0502020204030204" pitchFamily="34" charset="0"/>
            </a:endParaRPr>
          </a:p>
          <a:p>
            <a:pPr lvl="1"/>
            <a:r>
              <a:rPr lang="sl-SI" altLang="sl-SI" dirty="0">
                <a:latin typeface="Calibri" panose="020F0502020204030204" pitchFamily="34" charset="0"/>
                <a:ea typeface="Cambria" panose="02040503050406030204" pitchFamily="18" charset="0"/>
                <a:cs typeface="Calibri" panose="020F0502020204030204" pitchFamily="34" charset="0"/>
              </a:rPr>
              <a:t>Priprava in zagovor doktorske teze (PDT)-5 ECTS.</a:t>
            </a:r>
            <a:endParaRPr lang="sl-SI" altLang="sl-SI" b="1" dirty="0">
              <a:latin typeface="Calibri" panose="020F0502020204030204" pitchFamily="34" charset="0"/>
              <a:ea typeface="Cambria" panose="02040503050406030204" pitchFamily="18" charset="0"/>
              <a:cs typeface="Calibri" panose="020F0502020204030204" pitchFamily="34" charset="0"/>
            </a:endParaRPr>
          </a:p>
          <a:p>
            <a:pPr lvl="1"/>
            <a:r>
              <a:rPr lang="en-US" altLang="sl-SI" dirty="0">
                <a:latin typeface="Calibri" panose="020F0502020204030204" pitchFamily="34" charset="0"/>
                <a:ea typeface="Cambria" panose="02040503050406030204" pitchFamily="18" charset="0"/>
                <a:cs typeface="Calibri" panose="020F0502020204030204" pitchFamily="34" charset="0"/>
              </a:rPr>
              <a:t>R</a:t>
            </a:r>
            <a:r>
              <a:rPr lang="sl-SI" altLang="sl-SI" dirty="0" err="1">
                <a:latin typeface="Calibri" panose="020F0502020204030204" pitchFamily="34" charset="0"/>
                <a:ea typeface="Cambria" panose="02040503050406030204" pitchFamily="18" charset="0"/>
                <a:cs typeface="Calibri" panose="020F0502020204030204" pitchFamily="34" charset="0"/>
              </a:rPr>
              <a:t>aziskovalno</a:t>
            </a:r>
            <a:r>
              <a:rPr lang="sl-SI" altLang="sl-SI" dirty="0">
                <a:latin typeface="Calibri" panose="020F0502020204030204" pitchFamily="34" charset="0"/>
                <a:ea typeface="Cambria" panose="02040503050406030204" pitchFamily="18" charset="0"/>
                <a:cs typeface="Calibri" panose="020F0502020204030204" pitchFamily="34" charset="0"/>
              </a:rPr>
              <a:t> delo (IRD)-35 ECTS. </a:t>
            </a:r>
          </a:p>
          <a:p>
            <a:pPr marL="457166" lvl="1" indent="0">
              <a:buNone/>
            </a:pPr>
            <a:endParaRPr lang="sl-SI" altLang="sl-SI" b="1" dirty="0">
              <a:latin typeface="Calibri" panose="020F0502020204030204" pitchFamily="34" charset="0"/>
              <a:ea typeface="Cambria" panose="02040503050406030204" pitchFamily="18" charset="0"/>
              <a:cs typeface="Calibri" panose="020F0502020204030204" pitchFamily="34" charset="0"/>
            </a:endParaRPr>
          </a:p>
          <a:p>
            <a:pPr>
              <a:buFont typeface="Wingdings" panose="05000000000000000000" pitchFamily="2" charset="2"/>
              <a:buChar char="Ø"/>
            </a:pPr>
            <a:r>
              <a:rPr lang="sl-SI" altLang="sl-SI" sz="2400" dirty="0">
                <a:latin typeface="Calibri" panose="020F0502020204030204" pitchFamily="34" charset="0"/>
                <a:ea typeface="Cambria" panose="02040503050406030204" pitchFamily="18" charset="0"/>
                <a:cs typeface="Calibri" panose="020F0502020204030204" pitchFamily="34" charset="0"/>
              </a:rPr>
              <a:t>Skupaj 2. letnik </a:t>
            </a:r>
            <a:r>
              <a:rPr lang="sl-SI" altLang="sl-SI" sz="2400" b="1" dirty="0">
                <a:latin typeface="Calibri" panose="020F0502020204030204" pitchFamily="34" charset="0"/>
                <a:ea typeface="Cambria" panose="02040503050406030204" pitchFamily="18" charset="0"/>
                <a:cs typeface="Calibri" panose="020F0502020204030204" pitchFamily="34" charset="0"/>
              </a:rPr>
              <a:t>60 ECTS.</a:t>
            </a:r>
          </a:p>
          <a:p>
            <a:pPr>
              <a:buFont typeface="Wingdings 3" panose="05040102010807070707" pitchFamily="18" charset="2"/>
              <a:buNone/>
            </a:pPr>
            <a:endParaRPr lang="en-US" altLang="sl-SI" dirty="0"/>
          </a:p>
        </p:txBody>
      </p:sp>
      <p:sp>
        <p:nvSpPr>
          <p:cNvPr id="9" name="Pravokotnik 8"/>
          <p:cNvSpPr/>
          <p:nvPr/>
        </p:nvSpPr>
        <p:spPr>
          <a:xfrm>
            <a:off x="838200" y="0"/>
            <a:ext cx="11353800" cy="67235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10" name="Pravokotnik 9"/>
          <p:cNvSpPr/>
          <p:nvPr/>
        </p:nvSpPr>
        <p:spPr>
          <a:xfrm>
            <a:off x="10088957" y="159585"/>
            <a:ext cx="1673856"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altLang="sl-SI" sz="2000" b="0" i="1" u="none" strike="noStrike" kern="0" cap="none" spc="0" normalizeH="0" baseline="0" noProof="0" dirty="0">
                <a:ln>
                  <a:noFill/>
                </a:ln>
                <a:solidFill>
                  <a:srgbClr val="FFFFFF"/>
                </a:solidFill>
                <a:effectLst/>
                <a:uLnTx/>
                <a:uFillTx/>
                <a:ea typeface="+mn-ea"/>
                <a:cs typeface="+mn-cs"/>
              </a:rPr>
              <a:t>6</a:t>
            </a:r>
            <a:r>
              <a:rPr lang="sl-SI" altLang="sl-SI" sz="2000" i="1" kern="0" dirty="0">
                <a:solidFill>
                  <a:srgbClr val="FFFFFF"/>
                </a:solidFill>
              </a:rPr>
              <a:t>5</a:t>
            </a:r>
            <a:r>
              <a:rPr kumimoji="0" lang="sl-SI" altLang="sl-SI" sz="2000" b="0" i="1" u="none" strike="noStrike" kern="0" cap="none" spc="0" normalizeH="0" baseline="0" noProof="0" dirty="0">
                <a:ln>
                  <a:noFill/>
                </a:ln>
                <a:solidFill>
                  <a:srgbClr val="FFFFFF"/>
                </a:solidFill>
                <a:effectLst/>
                <a:uLnTx/>
                <a:uFillTx/>
                <a:ea typeface="+mn-ea"/>
                <a:cs typeface="+mn-cs"/>
              </a:rPr>
              <a:t> let tradicije</a:t>
            </a:r>
            <a:endParaRPr kumimoji="0" lang="en-US" sz="2000" b="0" i="1" u="none" strike="noStrike" kern="1200" cap="none" spc="0" normalizeH="0" baseline="0" noProof="0" dirty="0">
              <a:ln>
                <a:noFill/>
              </a:ln>
              <a:solidFill>
                <a:prstClr val="black"/>
              </a:solidFill>
              <a:effectLst/>
              <a:uLnTx/>
              <a:uFillTx/>
              <a:ea typeface="+mn-ea"/>
              <a:cs typeface="+mn-cs"/>
            </a:endParaRPr>
          </a:p>
        </p:txBody>
      </p:sp>
      <p:sp>
        <p:nvSpPr>
          <p:cNvPr id="11" name="Pravokotnik 10"/>
          <p:cNvSpPr/>
          <p:nvPr/>
        </p:nvSpPr>
        <p:spPr>
          <a:xfrm>
            <a:off x="0" y="672352"/>
            <a:ext cx="838200" cy="618564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Označba mesta noge 8">
            <a:extLst>
              <a:ext uri="{FF2B5EF4-FFF2-40B4-BE49-F238E27FC236}">
                <a16:creationId xmlns:a16="http://schemas.microsoft.com/office/drawing/2014/main" id="{32EDC6E0-6347-7E09-D208-884B53A6546C}"/>
              </a:ext>
            </a:extLst>
          </p:cNvPr>
          <p:cNvSpPr txBox="1">
            <a:spLocks/>
          </p:cNvSpPr>
          <p:nvPr/>
        </p:nvSpPr>
        <p:spPr>
          <a:xfrm>
            <a:off x="3054374" y="6092196"/>
            <a:ext cx="6437099" cy="365125"/>
          </a:xfrm>
          <a:prstGeom prst="rect">
            <a:avLst/>
          </a:prstGeom>
        </p:spPr>
        <p:txBody>
          <a:bodyPr/>
          <a:ls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l-SI" sz="1401" i="1">
                <a:solidFill>
                  <a:srgbClr val="FF0000"/>
                </a:solidFill>
              </a:rPr>
              <a:t>Informativni dan: 2</a:t>
            </a:r>
            <a:r>
              <a:rPr lang="en-US" sz="1401" i="1">
                <a:solidFill>
                  <a:srgbClr val="FF0000"/>
                </a:solidFill>
              </a:rPr>
              <a:t>8</a:t>
            </a:r>
            <a:r>
              <a:rPr lang="sl-SI" sz="1401" i="1">
                <a:solidFill>
                  <a:srgbClr val="FF0000"/>
                </a:solidFill>
              </a:rPr>
              <a:t> </a:t>
            </a:r>
            <a:r>
              <a:rPr lang="en-US" sz="1401" i="1">
                <a:solidFill>
                  <a:srgbClr val="FF0000"/>
                </a:solidFill>
              </a:rPr>
              <a:t>maj</a:t>
            </a:r>
            <a:r>
              <a:rPr lang="sl-SI" sz="1401" i="1">
                <a:solidFill>
                  <a:srgbClr val="FF0000"/>
                </a:solidFill>
              </a:rPr>
              <a:t> 202</a:t>
            </a:r>
            <a:r>
              <a:rPr lang="en-US" sz="1401" i="1">
                <a:solidFill>
                  <a:srgbClr val="FF0000"/>
                </a:solidFill>
              </a:rPr>
              <a:t>6</a:t>
            </a:r>
            <a:r>
              <a:rPr lang="sl-SI" sz="1401" i="1">
                <a:solidFill>
                  <a:srgbClr val="FF0000"/>
                </a:solidFill>
              </a:rPr>
              <a:t>.</a:t>
            </a:r>
            <a:endParaRPr lang="sl-SI" sz="1401" i="1" dirty="0">
              <a:solidFill>
                <a:srgbClr val="FF0000"/>
              </a:solidFill>
            </a:endParaRPr>
          </a:p>
        </p:txBody>
      </p:sp>
    </p:spTree>
    <p:extLst>
      <p:ext uri="{BB962C8B-B14F-4D97-AF65-F5344CB8AC3E}">
        <p14:creationId xmlns:p14="http://schemas.microsoft.com/office/powerpoint/2010/main" val="17432635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832167" y="748469"/>
            <a:ext cx="8229600" cy="648075"/>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endParaRPr lang="en-US" dirty="0">
              <a:latin typeface="Calibri Light" panose="020F0302020204030204" pitchFamily="34" charset="0"/>
              <a:ea typeface="Cambria" panose="02040503050406030204" pitchFamily="18" charset="0"/>
              <a:cs typeface="Calibri Light" panose="020F0302020204030204" pitchFamily="34" charset="0"/>
            </a:endParaRPr>
          </a:p>
        </p:txBody>
      </p:sp>
      <p:sp>
        <p:nvSpPr>
          <p:cNvPr id="4" name="Content Placeholder 2"/>
          <p:cNvSpPr txBox="1">
            <a:spLocks/>
          </p:cNvSpPr>
          <p:nvPr/>
        </p:nvSpPr>
        <p:spPr>
          <a:xfrm>
            <a:off x="1034045" y="1072515"/>
            <a:ext cx="10926307" cy="443217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sl-SI" sz="4000" b="1" dirty="0">
                <a:solidFill>
                  <a:srgbClr val="FF0000"/>
                </a:solidFill>
                <a:latin typeface="Calibri Light" panose="020F0302020204030204" pitchFamily="34" charset="0"/>
                <a:ea typeface="Cambria" panose="02040503050406030204" pitchFamily="18" charset="0"/>
                <a:cs typeface="Calibri Light" panose="020F0302020204030204" pitchFamily="34" charset="0"/>
              </a:rPr>
              <a:t>2. letnik- priprava zagovora.</a:t>
            </a:r>
            <a:endParaRPr lang="en-US" sz="4000" b="1" dirty="0">
              <a:solidFill>
                <a:srgbClr val="FF0000"/>
              </a:solidFill>
              <a:latin typeface="Calibri Light" panose="020F0302020204030204" pitchFamily="34" charset="0"/>
              <a:ea typeface="Cambria" panose="02040503050406030204" pitchFamily="18" charset="0"/>
              <a:cs typeface="Calibri Light" panose="020F0302020204030204" pitchFamily="34" charset="0"/>
            </a:endParaRPr>
          </a:p>
          <a:p>
            <a:pPr marL="0" indent="0">
              <a:spcBef>
                <a:spcPts val="0"/>
              </a:spcBef>
              <a:buNone/>
            </a:pPr>
            <a:endParaRPr lang="sl-SI" altLang="sl-SI" sz="2400" dirty="0">
              <a:latin typeface="Calibri" panose="020F0502020204030204" pitchFamily="34" charset="0"/>
              <a:cs typeface="Calibri" panose="020F0502020204030204" pitchFamily="34" charset="0"/>
            </a:endParaRPr>
          </a:p>
          <a:p>
            <a:pPr algn="just">
              <a:spcBef>
                <a:spcPts val="0"/>
              </a:spcBef>
            </a:pPr>
            <a:r>
              <a:rPr lang="sl-SI" altLang="sl-SI" sz="2400" dirty="0">
                <a:latin typeface="Calibri" panose="020F0502020204030204" pitchFamily="34" charset="0"/>
                <a:cs typeface="Calibri" panose="020F0502020204030204" pitchFamily="34" charset="0"/>
              </a:rPr>
              <a:t>Najpozneje v 4. semestru doktorand pripravi in predstavi dispozicijo doktorske teze, pod vodstvom izbranega mentorja in se javno zagovarja pred komisijo za spremljanje doktorskega študenta, ki jo določi senat fakultete. </a:t>
            </a:r>
          </a:p>
          <a:p>
            <a:pPr marL="0" indent="0" algn="just">
              <a:spcBef>
                <a:spcPts val="0"/>
              </a:spcBef>
              <a:buNone/>
            </a:pPr>
            <a:endParaRPr lang="sl-SI" altLang="sl-SI" sz="2400" dirty="0">
              <a:latin typeface="Calibri" panose="020F0502020204030204" pitchFamily="34" charset="0"/>
              <a:cs typeface="Calibri" panose="020F0502020204030204" pitchFamily="34" charset="0"/>
            </a:endParaRPr>
          </a:p>
          <a:p>
            <a:pPr algn="just">
              <a:spcBef>
                <a:spcPts val="0"/>
              </a:spcBef>
            </a:pPr>
            <a:r>
              <a:rPr lang="sl-SI" altLang="sl-SI" sz="2400" dirty="0">
                <a:latin typeface="Calibri" panose="020F0502020204030204" pitchFamily="34" charset="0"/>
                <a:cs typeface="Calibri" panose="020F0502020204030204" pitchFamily="34" charset="0"/>
              </a:rPr>
              <a:t>Predstavitev doktorske teze mora biti ustrezno utemeljena z elementi </a:t>
            </a:r>
            <a:r>
              <a:rPr lang="sl-SI" altLang="sl-SI" sz="2400" dirty="0" err="1">
                <a:latin typeface="Calibri" panose="020F0502020204030204" pitchFamily="34" charset="0"/>
                <a:cs typeface="Calibri" panose="020F0502020204030204" pitchFamily="34" charset="0"/>
              </a:rPr>
              <a:t>disertabilnosti</a:t>
            </a:r>
            <a:r>
              <a:rPr lang="sl-SI" altLang="sl-SI" sz="2400" dirty="0">
                <a:latin typeface="Calibri" panose="020F0502020204030204" pitchFamily="34" charset="0"/>
                <a:cs typeface="Calibri" panose="020F0502020204030204" pitchFamily="34" charset="0"/>
              </a:rPr>
              <a:t> ter zanjo podana znanstvena hipoteza. </a:t>
            </a:r>
            <a:endParaRPr lang="en-US" altLang="sl-SI" sz="2400" b="1" dirty="0">
              <a:latin typeface="Calibri" panose="020F0502020204030204" pitchFamily="34" charset="0"/>
              <a:cs typeface="Calibri" panose="020F0502020204030204" pitchFamily="34" charset="0"/>
            </a:endParaRPr>
          </a:p>
          <a:p>
            <a:endParaRPr lang="en-US" altLang="sl-SI" dirty="0"/>
          </a:p>
        </p:txBody>
      </p:sp>
      <p:sp>
        <p:nvSpPr>
          <p:cNvPr id="9" name="Pravokotnik 8"/>
          <p:cNvSpPr/>
          <p:nvPr/>
        </p:nvSpPr>
        <p:spPr>
          <a:xfrm>
            <a:off x="838200" y="0"/>
            <a:ext cx="11353800" cy="67235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10" name="Pravokotnik 9"/>
          <p:cNvSpPr/>
          <p:nvPr/>
        </p:nvSpPr>
        <p:spPr>
          <a:xfrm>
            <a:off x="10088957" y="159585"/>
            <a:ext cx="1673856"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altLang="sl-SI" sz="2000" b="0" i="1" u="none" strike="noStrike" kern="0" cap="none" spc="0" normalizeH="0" baseline="0" noProof="0" dirty="0">
                <a:ln>
                  <a:noFill/>
                </a:ln>
                <a:solidFill>
                  <a:srgbClr val="FFFFFF"/>
                </a:solidFill>
                <a:effectLst/>
                <a:uLnTx/>
                <a:uFillTx/>
                <a:ea typeface="+mn-ea"/>
                <a:cs typeface="+mn-cs"/>
              </a:rPr>
              <a:t>6</a:t>
            </a:r>
            <a:r>
              <a:rPr lang="sl-SI" altLang="sl-SI" sz="2000" i="1" kern="0" dirty="0">
                <a:solidFill>
                  <a:srgbClr val="FFFFFF"/>
                </a:solidFill>
              </a:rPr>
              <a:t>5</a:t>
            </a:r>
            <a:r>
              <a:rPr kumimoji="0" lang="sl-SI" altLang="sl-SI" sz="2000" b="0" i="1" u="none" strike="noStrike" kern="0" cap="none" spc="0" normalizeH="0" baseline="0" noProof="0" dirty="0">
                <a:ln>
                  <a:noFill/>
                </a:ln>
                <a:solidFill>
                  <a:srgbClr val="FFFFFF"/>
                </a:solidFill>
                <a:effectLst/>
                <a:uLnTx/>
                <a:uFillTx/>
                <a:ea typeface="+mn-ea"/>
                <a:cs typeface="+mn-cs"/>
              </a:rPr>
              <a:t> let tradicije</a:t>
            </a:r>
            <a:endParaRPr kumimoji="0" lang="en-US" sz="2000" b="0" i="1" u="none" strike="noStrike" kern="1200" cap="none" spc="0" normalizeH="0" baseline="0" noProof="0" dirty="0">
              <a:ln>
                <a:noFill/>
              </a:ln>
              <a:solidFill>
                <a:prstClr val="black"/>
              </a:solidFill>
              <a:effectLst/>
              <a:uLnTx/>
              <a:uFillTx/>
              <a:ea typeface="+mn-ea"/>
              <a:cs typeface="+mn-cs"/>
            </a:endParaRPr>
          </a:p>
        </p:txBody>
      </p:sp>
      <p:sp>
        <p:nvSpPr>
          <p:cNvPr id="11" name="Pravokotnik 10"/>
          <p:cNvSpPr/>
          <p:nvPr/>
        </p:nvSpPr>
        <p:spPr>
          <a:xfrm>
            <a:off x="0" y="672352"/>
            <a:ext cx="838200" cy="618564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Označba mesta noge 8">
            <a:extLst>
              <a:ext uri="{FF2B5EF4-FFF2-40B4-BE49-F238E27FC236}">
                <a16:creationId xmlns:a16="http://schemas.microsoft.com/office/drawing/2014/main" id="{5C7687D5-81CF-A13F-39CA-C3F5ABFD20E4}"/>
              </a:ext>
            </a:extLst>
          </p:cNvPr>
          <p:cNvSpPr txBox="1">
            <a:spLocks/>
          </p:cNvSpPr>
          <p:nvPr/>
        </p:nvSpPr>
        <p:spPr>
          <a:xfrm>
            <a:off x="3054374" y="6092196"/>
            <a:ext cx="6437099" cy="365125"/>
          </a:xfrm>
          <a:prstGeom prst="rect">
            <a:avLst/>
          </a:prstGeom>
        </p:spPr>
        <p:txBody>
          <a:bodyPr/>
          <a:ls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l-SI" sz="1401" i="1">
                <a:solidFill>
                  <a:srgbClr val="FF0000"/>
                </a:solidFill>
              </a:rPr>
              <a:t>Informativni dan: 2</a:t>
            </a:r>
            <a:r>
              <a:rPr lang="en-US" sz="1401" i="1">
                <a:solidFill>
                  <a:srgbClr val="FF0000"/>
                </a:solidFill>
              </a:rPr>
              <a:t>8</a:t>
            </a:r>
            <a:r>
              <a:rPr lang="sl-SI" sz="1401" i="1">
                <a:solidFill>
                  <a:srgbClr val="FF0000"/>
                </a:solidFill>
              </a:rPr>
              <a:t> </a:t>
            </a:r>
            <a:r>
              <a:rPr lang="en-US" sz="1401" i="1">
                <a:solidFill>
                  <a:srgbClr val="FF0000"/>
                </a:solidFill>
              </a:rPr>
              <a:t>maj</a:t>
            </a:r>
            <a:r>
              <a:rPr lang="sl-SI" sz="1401" i="1">
                <a:solidFill>
                  <a:srgbClr val="FF0000"/>
                </a:solidFill>
              </a:rPr>
              <a:t> 202</a:t>
            </a:r>
            <a:r>
              <a:rPr lang="en-US" sz="1401" i="1">
                <a:solidFill>
                  <a:srgbClr val="FF0000"/>
                </a:solidFill>
              </a:rPr>
              <a:t>6</a:t>
            </a:r>
            <a:r>
              <a:rPr lang="sl-SI" sz="1401" i="1">
                <a:solidFill>
                  <a:srgbClr val="FF0000"/>
                </a:solidFill>
              </a:rPr>
              <a:t>.</a:t>
            </a:r>
            <a:endParaRPr lang="sl-SI" sz="1401" i="1" dirty="0">
              <a:solidFill>
                <a:srgbClr val="FF0000"/>
              </a:solidFill>
            </a:endParaRPr>
          </a:p>
        </p:txBody>
      </p:sp>
    </p:spTree>
    <p:extLst>
      <p:ext uri="{BB962C8B-B14F-4D97-AF65-F5344CB8AC3E}">
        <p14:creationId xmlns:p14="http://schemas.microsoft.com/office/powerpoint/2010/main" val="41847081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857105" y="740162"/>
            <a:ext cx="8229600" cy="71457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endParaRPr lang="en-US" dirty="0">
              <a:latin typeface="Calibri Light" panose="020F0302020204030204" pitchFamily="34" charset="0"/>
              <a:ea typeface="Cambria" panose="02040503050406030204" pitchFamily="18" charset="0"/>
              <a:cs typeface="Calibri Light" panose="020F0302020204030204" pitchFamily="34" charset="0"/>
            </a:endParaRPr>
          </a:p>
        </p:txBody>
      </p:sp>
      <p:sp>
        <p:nvSpPr>
          <p:cNvPr id="4" name="Content Placeholder 2"/>
          <p:cNvSpPr txBox="1">
            <a:spLocks/>
          </p:cNvSpPr>
          <p:nvPr/>
        </p:nvSpPr>
        <p:spPr>
          <a:xfrm>
            <a:off x="969263" y="1097438"/>
            <a:ext cx="11018521" cy="4334097"/>
          </a:xfrm>
          <a:prstGeom prst="rect">
            <a:avLst/>
          </a:prstGeom>
          <a:noFill/>
          <a:ln w="12700" cap="flat" cmpd="sng" algn="ctr">
            <a:noFill/>
            <a:prstDash val="solid"/>
            <a:miter lim="800000"/>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dk1"/>
          </a:lnRef>
          <a:fillRef idx="1">
            <a:schemeClr val="lt1"/>
          </a:fillRef>
          <a:effectRef idx="0">
            <a:schemeClr val="dk1"/>
          </a:effectRef>
          <a:fontRef idx="minor">
            <a:schemeClr val="dk1"/>
          </a:fontRef>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365732" indent="-256014" algn="ctr">
              <a:spcBef>
                <a:spcPts val="601"/>
              </a:spcBef>
              <a:buNone/>
              <a:defRPr/>
            </a:pPr>
            <a:r>
              <a:rPr lang="sl-SI" sz="4000" b="1" dirty="0">
                <a:solidFill>
                  <a:srgbClr val="FF0000"/>
                </a:solidFill>
                <a:latin typeface="Calibri Light" panose="020F0302020204030204" pitchFamily="34" charset="0"/>
                <a:ea typeface="Cambria" panose="02040503050406030204" pitchFamily="18" charset="0"/>
                <a:cs typeface="Calibri Light" panose="020F0302020204030204" pitchFamily="34" charset="0"/>
              </a:rPr>
              <a:t>Pogoj za napredovanje v 3. letnik.</a:t>
            </a:r>
            <a:endParaRPr lang="en-US" sz="4000" b="1" dirty="0">
              <a:solidFill>
                <a:srgbClr val="FF0000"/>
              </a:solidFill>
              <a:latin typeface="Calibri Light" panose="020F0302020204030204" pitchFamily="34" charset="0"/>
              <a:ea typeface="Cambria" panose="02040503050406030204" pitchFamily="18" charset="0"/>
              <a:cs typeface="Calibri Light" panose="020F0302020204030204" pitchFamily="34" charset="0"/>
            </a:endParaRPr>
          </a:p>
          <a:p>
            <a:pPr marL="365732" indent="-256014">
              <a:spcBef>
                <a:spcPts val="601"/>
              </a:spcBef>
              <a:buNone/>
              <a:defRPr/>
            </a:pPr>
            <a:endParaRPr lang="sl-SI" sz="2400" dirty="0">
              <a:latin typeface="Calibri" panose="020F0502020204030204" pitchFamily="34" charset="0"/>
              <a:cs typeface="Calibri" panose="020F0502020204030204" pitchFamily="34" charset="0"/>
            </a:endParaRPr>
          </a:p>
          <a:p>
            <a:pPr marL="365732" indent="-256014" algn="just">
              <a:spcBef>
                <a:spcPts val="601"/>
              </a:spcBef>
              <a:buNone/>
              <a:defRPr/>
            </a:pPr>
            <a:r>
              <a:rPr lang="es-ES_tradnl" sz="2400" dirty="0">
                <a:latin typeface="Calibri" panose="020F0502020204030204" pitchFamily="34" charset="0"/>
                <a:cs typeface="Calibri" panose="020F0502020204030204" pitchFamily="34" charset="0"/>
              </a:rPr>
              <a:t>so opravljene vse študijske obveznosti organiziranih oblik pouka iz 1. in 2. letnika, opravljen doktorski seminar z uspešno predstavitvijo teme doktorske disertacije ter potrditev pozitivne ocene Komisije za spremljanje doktorskega študenta o ustreznosti teme doktorske disertacije na senatu FPP</a:t>
            </a:r>
            <a:r>
              <a:rPr lang="sl-SI" sz="2400" dirty="0">
                <a:latin typeface="Calibri" panose="020F0502020204030204" pitchFamily="34" charset="0"/>
                <a:cs typeface="Calibri" panose="020F0502020204030204" pitchFamily="34" charset="0"/>
              </a:rPr>
              <a:t>.</a:t>
            </a:r>
          </a:p>
        </p:txBody>
      </p:sp>
      <p:sp>
        <p:nvSpPr>
          <p:cNvPr id="9" name="Pravokotnik 8"/>
          <p:cNvSpPr/>
          <p:nvPr/>
        </p:nvSpPr>
        <p:spPr>
          <a:xfrm>
            <a:off x="838200" y="0"/>
            <a:ext cx="11353800" cy="67235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10" name="Pravokotnik 9"/>
          <p:cNvSpPr/>
          <p:nvPr/>
        </p:nvSpPr>
        <p:spPr>
          <a:xfrm>
            <a:off x="10088957" y="159585"/>
            <a:ext cx="1673856"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altLang="sl-SI" sz="2000" b="0" i="1" u="none" strike="noStrike" kern="0" cap="none" spc="0" normalizeH="0" baseline="0" noProof="0" dirty="0">
                <a:ln>
                  <a:noFill/>
                </a:ln>
                <a:solidFill>
                  <a:srgbClr val="FFFFFF"/>
                </a:solidFill>
                <a:effectLst/>
                <a:uLnTx/>
                <a:uFillTx/>
                <a:ea typeface="+mn-ea"/>
                <a:cs typeface="+mn-cs"/>
              </a:rPr>
              <a:t>6</a:t>
            </a:r>
            <a:r>
              <a:rPr lang="sl-SI" altLang="sl-SI" sz="2000" i="1" kern="0" dirty="0">
                <a:solidFill>
                  <a:srgbClr val="FFFFFF"/>
                </a:solidFill>
              </a:rPr>
              <a:t>5</a:t>
            </a:r>
            <a:r>
              <a:rPr kumimoji="0" lang="sl-SI" altLang="sl-SI" sz="2000" b="0" i="1" u="none" strike="noStrike" kern="0" cap="none" spc="0" normalizeH="0" baseline="0" noProof="0" dirty="0">
                <a:ln>
                  <a:noFill/>
                </a:ln>
                <a:solidFill>
                  <a:srgbClr val="FFFFFF"/>
                </a:solidFill>
                <a:effectLst/>
                <a:uLnTx/>
                <a:uFillTx/>
                <a:ea typeface="+mn-ea"/>
                <a:cs typeface="+mn-cs"/>
              </a:rPr>
              <a:t> let tradicije</a:t>
            </a:r>
            <a:endParaRPr kumimoji="0" lang="en-US" sz="2000" b="0" i="1" u="none" strike="noStrike" kern="1200" cap="none" spc="0" normalizeH="0" baseline="0" noProof="0" dirty="0">
              <a:ln>
                <a:noFill/>
              </a:ln>
              <a:solidFill>
                <a:prstClr val="black"/>
              </a:solidFill>
              <a:effectLst/>
              <a:uLnTx/>
              <a:uFillTx/>
              <a:ea typeface="+mn-ea"/>
              <a:cs typeface="+mn-cs"/>
            </a:endParaRPr>
          </a:p>
        </p:txBody>
      </p:sp>
      <p:sp>
        <p:nvSpPr>
          <p:cNvPr id="11" name="Pravokotnik 10"/>
          <p:cNvSpPr/>
          <p:nvPr/>
        </p:nvSpPr>
        <p:spPr>
          <a:xfrm>
            <a:off x="0" y="672352"/>
            <a:ext cx="838200" cy="618564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Označba mesta noge 8">
            <a:extLst>
              <a:ext uri="{FF2B5EF4-FFF2-40B4-BE49-F238E27FC236}">
                <a16:creationId xmlns:a16="http://schemas.microsoft.com/office/drawing/2014/main" id="{102F03EF-F720-D6C3-1EA7-898F881CB47F}"/>
              </a:ext>
            </a:extLst>
          </p:cNvPr>
          <p:cNvSpPr txBox="1">
            <a:spLocks/>
          </p:cNvSpPr>
          <p:nvPr/>
        </p:nvSpPr>
        <p:spPr>
          <a:xfrm>
            <a:off x="3054374" y="6092196"/>
            <a:ext cx="6437099" cy="365125"/>
          </a:xfrm>
          <a:prstGeom prst="rect">
            <a:avLst/>
          </a:prstGeom>
        </p:spPr>
        <p:txBody>
          <a:bodyPr/>
          <a:ls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l-SI" sz="1401" i="1">
                <a:solidFill>
                  <a:srgbClr val="FF0000"/>
                </a:solidFill>
              </a:rPr>
              <a:t>Informativni dan: 2</a:t>
            </a:r>
            <a:r>
              <a:rPr lang="en-US" sz="1401" i="1">
                <a:solidFill>
                  <a:srgbClr val="FF0000"/>
                </a:solidFill>
              </a:rPr>
              <a:t>8</a:t>
            </a:r>
            <a:r>
              <a:rPr lang="sl-SI" sz="1401" i="1">
                <a:solidFill>
                  <a:srgbClr val="FF0000"/>
                </a:solidFill>
              </a:rPr>
              <a:t> </a:t>
            </a:r>
            <a:r>
              <a:rPr lang="en-US" sz="1401" i="1">
                <a:solidFill>
                  <a:srgbClr val="FF0000"/>
                </a:solidFill>
              </a:rPr>
              <a:t>maj</a:t>
            </a:r>
            <a:r>
              <a:rPr lang="sl-SI" sz="1401" i="1">
                <a:solidFill>
                  <a:srgbClr val="FF0000"/>
                </a:solidFill>
              </a:rPr>
              <a:t> 202</a:t>
            </a:r>
            <a:r>
              <a:rPr lang="en-US" sz="1401" i="1">
                <a:solidFill>
                  <a:srgbClr val="FF0000"/>
                </a:solidFill>
              </a:rPr>
              <a:t>6</a:t>
            </a:r>
            <a:r>
              <a:rPr lang="sl-SI" sz="1401" i="1">
                <a:solidFill>
                  <a:srgbClr val="FF0000"/>
                </a:solidFill>
              </a:rPr>
              <a:t>.</a:t>
            </a:r>
            <a:endParaRPr lang="sl-SI" sz="1401" i="1" dirty="0">
              <a:solidFill>
                <a:srgbClr val="FF0000"/>
              </a:solidFill>
            </a:endParaRPr>
          </a:p>
        </p:txBody>
      </p:sp>
    </p:spTree>
    <p:extLst>
      <p:ext uri="{BB962C8B-B14F-4D97-AF65-F5344CB8AC3E}">
        <p14:creationId xmlns:p14="http://schemas.microsoft.com/office/powerpoint/2010/main" val="1432597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A body of water with buildings and trees around it&#10;&#10;Description automatically generated with low confidence">
            <a:extLst>
              <a:ext uri="{FF2B5EF4-FFF2-40B4-BE49-F238E27FC236}">
                <a16:creationId xmlns:a16="http://schemas.microsoft.com/office/drawing/2014/main" id="{E1D2C6CE-F992-A8AD-E35C-6593B9CC82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49300"/>
            <a:ext cx="12192000" cy="8128000"/>
          </a:xfrm>
          <a:prstGeom prst="rect">
            <a:avLst/>
          </a:prstGeom>
        </p:spPr>
      </p:pic>
    </p:spTree>
    <p:extLst>
      <p:ext uri="{BB962C8B-B14F-4D97-AF65-F5344CB8AC3E}">
        <p14:creationId xmlns:p14="http://schemas.microsoft.com/office/powerpoint/2010/main" val="461246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832167" y="748469"/>
            <a:ext cx="8229600" cy="648075"/>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endParaRPr lang="en-US" dirty="0">
              <a:latin typeface="Calibri Light" panose="020F0302020204030204" pitchFamily="34" charset="0"/>
              <a:ea typeface="Cambria" panose="02040503050406030204" pitchFamily="18" charset="0"/>
              <a:cs typeface="Calibri Light" panose="020F0302020204030204" pitchFamily="34" charset="0"/>
            </a:endParaRPr>
          </a:p>
        </p:txBody>
      </p:sp>
      <p:sp>
        <p:nvSpPr>
          <p:cNvPr id="4" name="Content Placeholder 2"/>
          <p:cNvSpPr txBox="1">
            <a:spLocks/>
          </p:cNvSpPr>
          <p:nvPr/>
        </p:nvSpPr>
        <p:spPr>
          <a:xfrm>
            <a:off x="1051559" y="1033350"/>
            <a:ext cx="11010207" cy="4745658"/>
          </a:xfrm>
          <a:prstGeom prst="rect">
            <a:avLst/>
          </a:prstGeom>
          <a:noFill/>
          <a:ln w="12700" cap="flat" cmpd="sng" algn="ctr">
            <a:noFill/>
            <a:prstDash val="solid"/>
            <a:miter lim="800000"/>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dk1"/>
          </a:lnRef>
          <a:fillRef idx="1">
            <a:schemeClr val="lt1"/>
          </a:fillRef>
          <a:effectRef idx="0">
            <a:schemeClr val="dk1"/>
          </a:effectRef>
          <a:fontRef idx="minor">
            <a:schemeClr val="dk1"/>
          </a:fontRef>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lvl="1" indent="0" algn="ctr">
              <a:spcBef>
                <a:spcPts val="601"/>
              </a:spcBef>
              <a:buNone/>
              <a:defRPr/>
            </a:pPr>
            <a:r>
              <a:rPr lang="sl-SI" sz="4000" b="1" dirty="0">
                <a:solidFill>
                  <a:srgbClr val="FF0000"/>
                </a:solidFill>
                <a:latin typeface="Calibri Light" panose="020F0302020204030204" pitchFamily="34" charset="0"/>
                <a:ea typeface="Cambria" panose="02040503050406030204" pitchFamily="18" charset="0"/>
                <a:cs typeface="Calibri Light" panose="020F0302020204030204" pitchFamily="34" charset="0"/>
              </a:rPr>
              <a:t>3. letnik- študijske obveznosti.</a:t>
            </a:r>
          </a:p>
          <a:p>
            <a:pPr marL="0" lvl="1" indent="0">
              <a:spcBef>
                <a:spcPts val="601"/>
              </a:spcBef>
              <a:buNone/>
              <a:defRPr/>
            </a:pPr>
            <a:endParaRPr lang="sl-SI" dirty="0">
              <a:latin typeface="Calibri" panose="020F0502020204030204" pitchFamily="34" charset="0"/>
              <a:cs typeface="Calibri" panose="020F0502020204030204" pitchFamily="34" charset="0"/>
            </a:endParaRPr>
          </a:p>
          <a:p>
            <a:pPr marL="736038" lvl="1" indent="-342874">
              <a:spcBef>
                <a:spcPts val="601"/>
              </a:spcBef>
              <a:defRPr/>
            </a:pPr>
            <a:r>
              <a:rPr lang="en-US" dirty="0">
                <a:latin typeface="Calibri" panose="020F0502020204030204" pitchFamily="34" charset="0"/>
                <a:cs typeface="Calibri" panose="020F0502020204030204" pitchFamily="34" charset="0"/>
              </a:rPr>
              <a:t>R</a:t>
            </a:r>
            <a:r>
              <a:rPr lang="sl-SI" dirty="0" err="1">
                <a:latin typeface="Calibri" panose="020F0502020204030204" pitchFamily="34" charset="0"/>
                <a:cs typeface="Calibri" panose="020F0502020204030204" pitchFamily="34" charset="0"/>
              </a:rPr>
              <a:t>aziskovalno</a:t>
            </a:r>
            <a:r>
              <a:rPr lang="sl-SI" dirty="0">
                <a:latin typeface="Calibri" panose="020F0502020204030204" pitchFamily="34" charset="0"/>
                <a:cs typeface="Calibri" panose="020F0502020204030204" pitchFamily="34" charset="0"/>
              </a:rPr>
              <a:t> delo (IRD) - 60 ECTS.</a:t>
            </a:r>
          </a:p>
          <a:p>
            <a:pPr marL="393162" lvl="1" indent="0">
              <a:spcBef>
                <a:spcPts val="601"/>
              </a:spcBef>
              <a:buNone/>
              <a:defRPr/>
            </a:pPr>
            <a:endParaRPr lang="sl-SI" b="1" dirty="0">
              <a:latin typeface="Calibri" panose="020F0502020204030204" pitchFamily="34" charset="0"/>
              <a:cs typeface="Calibri" panose="020F0502020204030204" pitchFamily="34" charset="0"/>
            </a:endParaRPr>
          </a:p>
          <a:p>
            <a:pPr marL="452594" indent="-342874">
              <a:spcBef>
                <a:spcPts val="601"/>
              </a:spcBef>
              <a:buFont typeface="Wingdings" panose="05000000000000000000" pitchFamily="2" charset="2"/>
              <a:buChar char="Ø"/>
              <a:defRPr/>
            </a:pPr>
            <a:r>
              <a:rPr lang="sl-SI" sz="2400" dirty="0">
                <a:latin typeface="Calibri" panose="020F0502020204030204" pitchFamily="34" charset="0"/>
                <a:cs typeface="Calibri" panose="020F0502020204030204" pitchFamily="34" charset="0"/>
              </a:rPr>
              <a:t>Skupaj 3. letnik: </a:t>
            </a:r>
            <a:r>
              <a:rPr lang="sl-SI" sz="2400" b="1" dirty="0">
                <a:latin typeface="Calibri" panose="020F0502020204030204" pitchFamily="34" charset="0"/>
                <a:cs typeface="Calibri" panose="020F0502020204030204" pitchFamily="34" charset="0"/>
              </a:rPr>
              <a:t>60 ECTS.</a:t>
            </a:r>
          </a:p>
          <a:p>
            <a:pPr marL="365732" indent="-256014">
              <a:spcBef>
                <a:spcPts val="601"/>
              </a:spcBef>
              <a:buNone/>
              <a:defRPr/>
            </a:pPr>
            <a:endParaRPr lang="sl-SI" sz="2400" dirty="0">
              <a:latin typeface="Calibri" panose="020F0502020204030204" pitchFamily="34" charset="0"/>
              <a:cs typeface="Calibri" panose="020F0502020204030204" pitchFamily="34" charset="0"/>
            </a:endParaRPr>
          </a:p>
          <a:p>
            <a:pPr marL="365732" indent="-256014">
              <a:spcBef>
                <a:spcPts val="601"/>
              </a:spcBef>
              <a:buNone/>
              <a:defRPr/>
            </a:pPr>
            <a:r>
              <a:rPr lang="sl-SI" sz="2400" dirty="0">
                <a:latin typeface="Calibri" panose="020F0502020204030204" pitchFamily="34" charset="0"/>
                <a:cs typeface="Calibri" panose="020F0502020204030204" pitchFamily="34" charset="0"/>
              </a:rPr>
              <a:t>Vsebina 3. letnika se nanaša na raziskovalno delo v okviru doktorske disertacije.</a:t>
            </a:r>
          </a:p>
          <a:p>
            <a:pPr marL="365732" indent="-256014">
              <a:spcBef>
                <a:spcPts val="601"/>
              </a:spcBef>
              <a:buNone/>
              <a:defRPr/>
            </a:pPr>
            <a:endParaRPr lang="sl-SI" sz="2400" dirty="0">
              <a:latin typeface="Calibri" panose="020F0502020204030204" pitchFamily="34" charset="0"/>
              <a:cs typeface="Calibri" panose="020F0502020204030204" pitchFamily="34" charset="0"/>
            </a:endParaRPr>
          </a:p>
        </p:txBody>
      </p:sp>
      <p:sp>
        <p:nvSpPr>
          <p:cNvPr id="9" name="Pravokotnik 8"/>
          <p:cNvSpPr/>
          <p:nvPr/>
        </p:nvSpPr>
        <p:spPr>
          <a:xfrm>
            <a:off x="838200" y="0"/>
            <a:ext cx="11353800" cy="67235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10" name="Pravokotnik 9"/>
          <p:cNvSpPr/>
          <p:nvPr/>
        </p:nvSpPr>
        <p:spPr>
          <a:xfrm>
            <a:off x="10088957" y="159585"/>
            <a:ext cx="1673856"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altLang="sl-SI" sz="2000" b="0" i="1" u="none" strike="noStrike" kern="0" cap="none" spc="0" normalizeH="0" baseline="0" noProof="0" dirty="0">
                <a:ln>
                  <a:noFill/>
                </a:ln>
                <a:solidFill>
                  <a:srgbClr val="FFFFFF"/>
                </a:solidFill>
                <a:effectLst/>
                <a:uLnTx/>
                <a:uFillTx/>
                <a:ea typeface="+mn-ea"/>
                <a:cs typeface="+mn-cs"/>
              </a:rPr>
              <a:t>65 let tradicije</a:t>
            </a:r>
            <a:endParaRPr kumimoji="0" lang="en-US" sz="2000" b="0" i="1" u="none" strike="noStrike" kern="1200" cap="none" spc="0" normalizeH="0" baseline="0" noProof="0" dirty="0">
              <a:ln>
                <a:noFill/>
              </a:ln>
              <a:solidFill>
                <a:prstClr val="black"/>
              </a:solidFill>
              <a:effectLst/>
              <a:uLnTx/>
              <a:uFillTx/>
              <a:ea typeface="+mn-ea"/>
              <a:cs typeface="+mn-cs"/>
            </a:endParaRPr>
          </a:p>
        </p:txBody>
      </p:sp>
      <p:sp>
        <p:nvSpPr>
          <p:cNvPr id="11" name="Pravokotnik 10"/>
          <p:cNvSpPr/>
          <p:nvPr/>
        </p:nvSpPr>
        <p:spPr>
          <a:xfrm>
            <a:off x="0" y="672352"/>
            <a:ext cx="838200" cy="618564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Označba mesta noge 8">
            <a:extLst>
              <a:ext uri="{FF2B5EF4-FFF2-40B4-BE49-F238E27FC236}">
                <a16:creationId xmlns:a16="http://schemas.microsoft.com/office/drawing/2014/main" id="{954422D8-AC5E-0DDF-DD23-C9948193B2C8}"/>
              </a:ext>
            </a:extLst>
          </p:cNvPr>
          <p:cNvSpPr txBox="1">
            <a:spLocks/>
          </p:cNvSpPr>
          <p:nvPr/>
        </p:nvSpPr>
        <p:spPr>
          <a:xfrm>
            <a:off x="3054374" y="6092196"/>
            <a:ext cx="6437099" cy="365125"/>
          </a:xfrm>
          <a:prstGeom prst="rect">
            <a:avLst/>
          </a:prstGeom>
        </p:spPr>
        <p:txBody>
          <a:bodyPr/>
          <a:ls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l-SI" sz="1401" i="1">
                <a:solidFill>
                  <a:srgbClr val="FF0000"/>
                </a:solidFill>
              </a:rPr>
              <a:t>Informativni dan: 2</a:t>
            </a:r>
            <a:r>
              <a:rPr lang="en-US" sz="1401" i="1">
                <a:solidFill>
                  <a:srgbClr val="FF0000"/>
                </a:solidFill>
              </a:rPr>
              <a:t>8</a:t>
            </a:r>
            <a:r>
              <a:rPr lang="sl-SI" sz="1401" i="1">
                <a:solidFill>
                  <a:srgbClr val="FF0000"/>
                </a:solidFill>
              </a:rPr>
              <a:t> </a:t>
            </a:r>
            <a:r>
              <a:rPr lang="en-US" sz="1401" i="1">
                <a:solidFill>
                  <a:srgbClr val="FF0000"/>
                </a:solidFill>
              </a:rPr>
              <a:t>maj</a:t>
            </a:r>
            <a:r>
              <a:rPr lang="sl-SI" sz="1401" i="1">
                <a:solidFill>
                  <a:srgbClr val="FF0000"/>
                </a:solidFill>
              </a:rPr>
              <a:t> 202</a:t>
            </a:r>
            <a:r>
              <a:rPr lang="en-US" sz="1401" i="1">
                <a:solidFill>
                  <a:srgbClr val="FF0000"/>
                </a:solidFill>
              </a:rPr>
              <a:t>6</a:t>
            </a:r>
            <a:r>
              <a:rPr lang="sl-SI" sz="1401" i="1">
                <a:solidFill>
                  <a:srgbClr val="FF0000"/>
                </a:solidFill>
              </a:rPr>
              <a:t>.</a:t>
            </a:r>
            <a:endParaRPr lang="sl-SI" sz="1401" i="1" dirty="0">
              <a:solidFill>
                <a:srgbClr val="FF0000"/>
              </a:solidFill>
            </a:endParaRPr>
          </a:p>
        </p:txBody>
      </p:sp>
    </p:spTree>
    <p:extLst>
      <p:ext uri="{BB962C8B-B14F-4D97-AF65-F5344CB8AC3E}">
        <p14:creationId xmlns:p14="http://schemas.microsoft.com/office/powerpoint/2010/main" val="8140814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832167" y="748469"/>
            <a:ext cx="8229600" cy="648075"/>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endParaRPr lang="en-US" dirty="0">
              <a:latin typeface="Calibri Light" panose="020F0302020204030204" pitchFamily="34" charset="0"/>
              <a:ea typeface="Cambria" panose="02040503050406030204" pitchFamily="18" charset="0"/>
              <a:cs typeface="Calibri Light" panose="020F0302020204030204" pitchFamily="34" charset="0"/>
            </a:endParaRPr>
          </a:p>
        </p:txBody>
      </p:sp>
      <p:sp>
        <p:nvSpPr>
          <p:cNvPr id="4" name="Content Placeholder 2"/>
          <p:cNvSpPr txBox="1">
            <a:spLocks/>
          </p:cNvSpPr>
          <p:nvPr/>
        </p:nvSpPr>
        <p:spPr>
          <a:xfrm>
            <a:off x="923544" y="1033361"/>
            <a:ext cx="11018520" cy="4709071"/>
          </a:xfrm>
          <a:prstGeom prst="rect">
            <a:avLst/>
          </a:prstGeom>
          <a:noFill/>
          <a:ln w="12700" cap="flat" cmpd="sng" algn="ctr">
            <a:noFill/>
            <a:prstDash val="solid"/>
            <a:miter lim="800000"/>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dk1"/>
          </a:lnRef>
          <a:fillRef idx="1">
            <a:schemeClr val="lt1"/>
          </a:fillRef>
          <a:effectRef idx="0">
            <a:schemeClr val="dk1"/>
          </a:effectRef>
          <a:fontRef idx="minor">
            <a:schemeClr val="dk1"/>
          </a:fontRef>
        </p:style>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514314" lvl="1" indent="-514314" algn="ctr" defTabSz="896871">
              <a:spcBef>
                <a:spcPts val="0"/>
              </a:spcBef>
              <a:buNone/>
              <a:defRPr/>
            </a:pPr>
            <a:r>
              <a:rPr lang="sl-SI" sz="4000" b="1" dirty="0">
                <a:solidFill>
                  <a:srgbClr val="FF0000"/>
                </a:solidFill>
                <a:latin typeface="Calibri Light" panose="020F0302020204030204" pitchFamily="34" charset="0"/>
                <a:ea typeface="Cambria" panose="02040503050406030204" pitchFamily="18" charset="0"/>
                <a:cs typeface="Calibri Light" panose="020F0302020204030204" pitchFamily="34" charset="0"/>
              </a:rPr>
              <a:t>4. letnik- študijske obveznosti.</a:t>
            </a:r>
            <a:endParaRPr lang="en-US" sz="4000" b="1" dirty="0">
              <a:solidFill>
                <a:srgbClr val="FF0000"/>
              </a:solidFill>
              <a:latin typeface="Calibri Light" panose="020F0302020204030204" pitchFamily="34" charset="0"/>
              <a:ea typeface="Cambria" panose="02040503050406030204" pitchFamily="18" charset="0"/>
              <a:cs typeface="Calibri Light" panose="020F0302020204030204" pitchFamily="34" charset="0"/>
            </a:endParaRPr>
          </a:p>
          <a:p>
            <a:pPr marL="514314" lvl="1" indent="-514314" defTabSz="896871">
              <a:spcBef>
                <a:spcPts val="0"/>
              </a:spcBef>
              <a:buNone/>
              <a:defRPr/>
            </a:pPr>
            <a:endParaRPr lang="sl-SI" b="1" dirty="0">
              <a:solidFill>
                <a:srgbClr val="FF0000"/>
              </a:solidFill>
              <a:latin typeface="Calibri" panose="020F0502020204030204" pitchFamily="34" charset="0"/>
              <a:cs typeface="Calibri" panose="020F0502020204030204" pitchFamily="34" charset="0"/>
            </a:endParaRPr>
          </a:p>
          <a:p>
            <a:pPr marL="514314" lvl="1" indent="-514314" defTabSz="896871">
              <a:spcBef>
                <a:spcPts val="0"/>
              </a:spcBef>
              <a:buNone/>
              <a:defRPr/>
            </a:pPr>
            <a:endParaRPr lang="sl-SI" b="1" dirty="0">
              <a:solidFill>
                <a:srgbClr val="FF0000"/>
              </a:solidFill>
              <a:latin typeface="Calibri" panose="020F0502020204030204" pitchFamily="34" charset="0"/>
              <a:cs typeface="Calibri" panose="020F0502020204030204" pitchFamily="34" charset="0"/>
            </a:endParaRPr>
          </a:p>
          <a:p>
            <a:pPr marL="514314" lvl="1" indent="-514314" defTabSz="896871">
              <a:spcBef>
                <a:spcPts val="0"/>
              </a:spcBef>
              <a:buNone/>
              <a:defRPr/>
            </a:pPr>
            <a:r>
              <a:rPr lang="sl-SI" b="1" dirty="0">
                <a:solidFill>
                  <a:srgbClr val="FF0000"/>
                </a:solidFill>
                <a:latin typeface="Calibri" panose="020F0502020204030204" pitchFamily="34" charset="0"/>
                <a:cs typeface="Calibri" panose="020F0502020204030204" pitchFamily="34" charset="0"/>
              </a:rPr>
              <a:t>Prehod v 4. letnih študija je mogoč le z odobreno temo doktorske disertacije na UL</a:t>
            </a:r>
            <a:r>
              <a:rPr lang="sl-SI" dirty="0">
                <a:solidFill>
                  <a:srgbClr val="FF0000"/>
                </a:solidFill>
                <a:latin typeface="Calibri" panose="020F0502020204030204" pitchFamily="34" charset="0"/>
                <a:cs typeface="Calibri" panose="020F0502020204030204" pitchFamily="34" charset="0"/>
              </a:rPr>
              <a:t>!</a:t>
            </a:r>
          </a:p>
          <a:p>
            <a:pPr marL="907475" lvl="1" indent="-514314">
              <a:spcBef>
                <a:spcPts val="0"/>
              </a:spcBef>
              <a:buNone/>
              <a:defRPr/>
            </a:pPr>
            <a:endParaRPr lang="sl-SI" dirty="0">
              <a:solidFill>
                <a:srgbClr val="FF0000"/>
              </a:solidFill>
              <a:latin typeface="Calibri" panose="020F0502020204030204" pitchFamily="34" charset="0"/>
              <a:cs typeface="Calibri" panose="020F0502020204030204" pitchFamily="34" charset="0"/>
            </a:endParaRPr>
          </a:p>
          <a:p>
            <a:pPr marL="736038" lvl="1" indent="-342874" algn="just">
              <a:spcBef>
                <a:spcPts val="0"/>
              </a:spcBef>
              <a:defRPr/>
            </a:pPr>
            <a:r>
              <a:rPr lang="en-US" dirty="0">
                <a:latin typeface="Calibri" panose="020F0502020204030204" pitchFamily="34" charset="0"/>
                <a:cs typeface="Calibri" panose="020F0502020204030204" pitchFamily="34" charset="0"/>
              </a:rPr>
              <a:t>R</a:t>
            </a:r>
            <a:r>
              <a:rPr lang="sl-SI" dirty="0" err="1">
                <a:latin typeface="Calibri" panose="020F0502020204030204" pitchFamily="34" charset="0"/>
                <a:cs typeface="Calibri" panose="020F0502020204030204" pitchFamily="34" charset="0"/>
              </a:rPr>
              <a:t>aziskovalno</a:t>
            </a:r>
            <a:r>
              <a:rPr lang="sl-SI" dirty="0">
                <a:latin typeface="Calibri" panose="020F0502020204030204" pitchFamily="34" charset="0"/>
                <a:cs typeface="Calibri" panose="020F0502020204030204" pitchFamily="34" charset="0"/>
              </a:rPr>
              <a:t> delo (IRD)-55 ECTS.</a:t>
            </a:r>
            <a:endParaRPr lang="sl-SI" b="1" dirty="0">
              <a:latin typeface="Calibri" panose="020F0502020204030204" pitchFamily="34" charset="0"/>
              <a:cs typeface="Calibri" panose="020F0502020204030204" pitchFamily="34" charset="0"/>
            </a:endParaRPr>
          </a:p>
          <a:p>
            <a:pPr marL="736038" lvl="1" indent="-342874" algn="just">
              <a:spcBef>
                <a:spcPts val="0"/>
              </a:spcBef>
              <a:defRPr/>
            </a:pPr>
            <a:r>
              <a:rPr lang="sl-SI" dirty="0">
                <a:latin typeface="Calibri" panose="020F0502020204030204" pitchFamily="34" charset="0"/>
                <a:cs typeface="Calibri" panose="020F0502020204030204" pitchFamily="34" charset="0"/>
              </a:rPr>
              <a:t>Pisanje, ureditev in javni zagovor doktorske disertacije (ZDD) - 5 ECTS.</a:t>
            </a:r>
          </a:p>
          <a:p>
            <a:pPr marL="393162" lvl="1" indent="0" algn="just">
              <a:spcBef>
                <a:spcPts val="0"/>
              </a:spcBef>
              <a:buNone/>
              <a:defRPr/>
            </a:pPr>
            <a:endParaRPr lang="sl-SI" b="1" dirty="0">
              <a:latin typeface="Calibri" panose="020F0502020204030204" pitchFamily="34" charset="0"/>
              <a:cs typeface="Calibri" panose="020F0502020204030204" pitchFamily="34" charset="0"/>
            </a:endParaRPr>
          </a:p>
          <a:p>
            <a:pPr marL="452594" indent="-342874" algn="just">
              <a:spcBef>
                <a:spcPts val="0"/>
              </a:spcBef>
              <a:buFont typeface="Wingdings" panose="05000000000000000000" pitchFamily="2" charset="2"/>
              <a:buChar char="Ø"/>
              <a:defRPr/>
            </a:pPr>
            <a:r>
              <a:rPr lang="sl-SI" sz="2400" dirty="0">
                <a:latin typeface="Calibri" panose="020F0502020204030204" pitchFamily="34" charset="0"/>
                <a:cs typeface="Calibri" panose="020F0502020204030204" pitchFamily="34" charset="0"/>
              </a:rPr>
              <a:t>Skupaj 4. letnik: </a:t>
            </a:r>
            <a:r>
              <a:rPr lang="sl-SI" sz="2400" b="1" dirty="0">
                <a:latin typeface="Calibri" panose="020F0502020204030204" pitchFamily="34" charset="0"/>
                <a:cs typeface="Calibri" panose="020F0502020204030204" pitchFamily="34" charset="0"/>
              </a:rPr>
              <a:t>60 ECTS.</a:t>
            </a:r>
          </a:p>
          <a:p>
            <a:pPr marL="365732" indent="-256014" algn="just">
              <a:spcBef>
                <a:spcPts val="0"/>
              </a:spcBef>
              <a:buNone/>
              <a:defRPr/>
            </a:pPr>
            <a:endParaRPr lang="sl-SI" sz="2400" dirty="0">
              <a:latin typeface="Calibri" panose="020F0502020204030204" pitchFamily="34" charset="0"/>
              <a:cs typeface="Calibri" panose="020F0502020204030204" pitchFamily="34" charset="0"/>
            </a:endParaRPr>
          </a:p>
          <a:p>
            <a:pPr marL="365732" indent="-256014" algn="just">
              <a:spcBef>
                <a:spcPts val="0"/>
              </a:spcBef>
              <a:buNone/>
              <a:defRPr/>
            </a:pPr>
            <a:r>
              <a:rPr lang="sl-SI" sz="2400" dirty="0">
                <a:latin typeface="Calibri" panose="020F0502020204030204" pitchFamily="34" charset="0"/>
                <a:cs typeface="Calibri" panose="020F0502020204030204" pitchFamily="34" charset="0"/>
              </a:rPr>
              <a:t>Vsebina 4. letnika se nanaša na raziskovalno delo v okviru doktorske disertacije ter pisanje, urejanje in javni zagovor doktorske disertacije.</a:t>
            </a:r>
          </a:p>
        </p:txBody>
      </p:sp>
      <p:sp>
        <p:nvSpPr>
          <p:cNvPr id="9" name="Pravokotnik 8"/>
          <p:cNvSpPr/>
          <p:nvPr/>
        </p:nvSpPr>
        <p:spPr>
          <a:xfrm>
            <a:off x="838200" y="0"/>
            <a:ext cx="11353800" cy="67235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10" name="Pravokotnik 9"/>
          <p:cNvSpPr/>
          <p:nvPr/>
        </p:nvSpPr>
        <p:spPr>
          <a:xfrm>
            <a:off x="10088957" y="159585"/>
            <a:ext cx="1673856"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altLang="sl-SI" sz="2000" b="0" i="1" u="none" strike="noStrike" kern="0" cap="none" spc="0" normalizeH="0" baseline="0" noProof="0" dirty="0">
                <a:ln>
                  <a:noFill/>
                </a:ln>
                <a:solidFill>
                  <a:srgbClr val="FFFFFF"/>
                </a:solidFill>
                <a:effectLst/>
                <a:uLnTx/>
                <a:uFillTx/>
                <a:ea typeface="+mn-ea"/>
                <a:cs typeface="+mn-cs"/>
              </a:rPr>
              <a:t>6</a:t>
            </a:r>
            <a:r>
              <a:rPr lang="sl-SI" altLang="sl-SI" sz="2000" i="1" kern="0" dirty="0">
                <a:solidFill>
                  <a:srgbClr val="FFFFFF"/>
                </a:solidFill>
              </a:rPr>
              <a:t>5</a:t>
            </a:r>
            <a:r>
              <a:rPr kumimoji="0" lang="sl-SI" altLang="sl-SI" sz="2000" b="0" i="1" u="none" strike="noStrike" kern="0" cap="none" spc="0" normalizeH="0" baseline="0" noProof="0" dirty="0">
                <a:ln>
                  <a:noFill/>
                </a:ln>
                <a:solidFill>
                  <a:srgbClr val="FFFFFF"/>
                </a:solidFill>
                <a:effectLst/>
                <a:uLnTx/>
                <a:uFillTx/>
                <a:ea typeface="+mn-ea"/>
                <a:cs typeface="+mn-cs"/>
              </a:rPr>
              <a:t> let tradicije</a:t>
            </a:r>
            <a:endParaRPr kumimoji="0" lang="en-US" sz="2000" b="0" i="1" u="none" strike="noStrike" kern="1200" cap="none" spc="0" normalizeH="0" baseline="0" noProof="0" dirty="0">
              <a:ln>
                <a:noFill/>
              </a:ln>
              <a:solidFill>
                <a:prstClr val="black"/>
              </a:solidFill>
              <a:effectLst/>
              <a:uLnTx/>
              <a:uFillTx/>
              <a:ea typeface="+mn-ea"/>
              <a:cs typeface="+mn-cs"/>
            </a:endParaRPr>
          </a:p>
        </p:txBody>
      </p:sp>
      <p:sp>
        <p:nvSpPr>
          <p:cNvPr id="11" name="Pravokotnik 10"/>
          <p:cNvSpPr/>
          <p:nvPr/>
        </p:nvSpPr>
        <p:spPr>
          <a:xfrm>
            <a:off x="0" y="672352"/>
            <a:ext cx="838200" cy="618564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Označba mesta noge 8">
            <a:extLst>
              <a:ext uri="{FF2B5EF4-FFF2-40B4-BE49-F238E27FC236}">
                <a16:creationId xmlns:a16="http://schemas.microsoft.com/office/drawing/2014/main" id="{148D5A96-8AEC-C8BD-948A-AED82378A46D}"/>
              </a:ext>
            </a:extLst>
          </p:cNvPr>
          <p:cNvSpPr txBox="1">
            <a:spLocks/>
          </p:cNvSpPr>
          <p:nvPr/>
        </p:nvSpPr>
        <p:spPr>
          <a:xfrm>
            <a:off x="3054374" y="6092196"/>
            <a:ext cx="6437099" cy="365125"/>
          </a:xfrm>
          <a:prstGeom prst="rect">
            <a:avLst/>
          </a:prstGeom>
        </p:spPr>
        <p:txBody>
          <a:bodyPr/>
          <a:ls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l-SI" sz="1401" i="1">
                <a:solidFill>
                  <a:srgbClr val="FF0000"/>
                </a:solidFill>
              </a:rPr>
              <a:t>Informativni dan: 2</a:t>
            </a:r>
            <a:r>
              <a:rPr lang="en-US" sz="1401" i="1">
                <a:solidFill>
                  <a:srgbClr val="FF0000"/>
                </a:solidFill>
              </a:rPr>
              <a:t>8</a:t>
            </a:r>
            <a:r>
              <a:rPr lang="sl-SI" sz="1401" i="1">
                <a:solidFill>
                  <a:srgbClr val="FF0000"/>
                </a:solidFill>
              </a:rPr>
              <a:t> </a:t>
            </a:r>
            <a:r>
              <a:rPr lang="en-US" sz="1401" i="1">
                <a:solidFill>
                  <a:srgbClr val="FF0000"/>
                </a:solidFill>
              </a:rPr>
              <a:t>maj</a:t>
            </a:r>
            <a:r>
              <a:rPr lang="sl-SI" sz="1401" i="1">
                <a:solidFill>
                  <a:srgbClr val="FF0000"/>
                </a:solidFill>
              </a:rPr>
              <a:t> 202</a:t>
            </a:r>
            <a:r>
              <a:rPr lang="en-US" sz="1401" i="1">
                <a:solidFill>
                  <a:srgbClr val="FF0000"/>
                </a:solidFill>
              </a:rPr>
              <a:t>6</a:t>
            </a:r>
            <a:r>
              <a:rPr lang="sl-SI" sz="1401" i="1">
                <a:solidFill>
                  <a:srgbClr val="FF0000"/>
                </a:solidFill>
              </a:rPr>
              <a:t>.</a:t>
            </a:r>
            <a:endParaRPr lang="sl-SI" sz="1401" i="1" dirty="0">
              <a:solidFill>
                <a:srgbClr val="FF0000"/>
              </a:solidFill>
            </a:endParaRPr>
          </a:p>
        </p:txBody>
      </p:sp>
    </p:spTree>
    <p:extLst>
      <p:ext uri="{BB962C8B-B14F-4D97-AF65-F5344CB8AC3E}">
        <p14:creationId xmlns:p14="http://schemas.microsoft.com/office/powerpoint/2010/main" val="36137995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832167" y="748469"/>
            <a:ext cx="8229600" cy="648075"/>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endParaRPr lang="en-US" dirty="0">
              <a:latin typeface="Calibri Light" panose="020F0302020204030204" pitchFamily="34" charset="0"/>
              <a:ea typeface="Cambria" panose="02040503050406030204" pitchFamily="18" charset="0"/>
              <a:cs typeface="Calibri Light" panose="020F0302020204030204" pitchFamily="34" charset="0"/>
            </a:endParaRPr>
          </a:p>
        </p:txBody>
      </p:sp>
      <p:sp>
        <p:nvSpPr>
          <p:cNvPr id="4" name="Ograda vsebine 1"/>
          <p:cNvSpPr txBox="1">
            <a:spLocks/>
          </p:cNvSpPr>
          <p:nvPr/>
        </p:nvSpPr>
        <p:spPr>
          <a:xfrm>
            <a:off x="941832" y="1072510"/>
            <a:ext cx="11027664" cy="46059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buNone/>
            </a:pPr>
            <a:r>
              <a:rPr lang="sl-SI" sz="4000" b="1" dirty="0">
                <a:solidFill>
                  <a:srgbClr val="FF0000"/>
                </a:solidFill>
                <a:latin typeface="Calibri Light" panose="020F0302020204030204" pitchFamily="34" charset="0"/>
                <a:ea typeface="Cambria" panose="02040503050406030204" pitchFamily="18" charset="0"/>
                <a:cs typeface="Calibri Light" panose="020F0302020204030204" pitchFamily="34" charset="0"/>
              </a:rPr>
              <a:t>SCI članek.</a:t>
            </a:r>
            <a:endParaRPr lang="en-US" sz="4000" b="1" dirty="0">
              <a:solidFill>
                <a:srgbClr val="FF0000"/>
              </a:solidFill>
              <a:latin typeface="Calibri Light" panose="020F0302020204030204" pitchFamily="34" charset="0"/>
              <a:ea typeface="Cambria" panose="02040503050406030204" pitchFamily="18" charset="0"/>
              <a:cs typeface="Calibri Light" panose="020F0302020204030204" pitchFamily="34" charset="0"/>
            </a:endParaRPr>
          </a:p>
          <a:p>
            <a:pPr>
              <a:spcBef>
                <a:spcPts val="0"/>
              </a:spcBef>
              <a:buNone/>
            </a:pPr>
            <a:endParaRPr lang="sl-SI" altLang="sl-SI" sz="2400" dirty="0">
              <a:latin typeface="Calibri" panose="020F0502020204030204" pitchFamily="34" charset="0"/>
              <a:cs typeface="Calibri" panose="020F0502020204030204" pitchFamily="34" charset="0"/>
            </a:endParaRPr>
          </a:p>
          <a:p>
            <a:pPr algn="just">
              <a:spcBef>
                <a:spcPts val="0"/>
              </a:spcBef>
              <a:buNone/>
            </a:pPr>
            <a:r>
              <a:rPr lang="en-US" altLang="sl-SI" sz="2400" dirty="0" err="1">
                <a:latin typeface="Calibri" panose="020F0502020204030204" pitchFamily="34" charset="0"/>
                <a:cs typeface="Calibri" panose="020F0502020204030204" pitchFamily="34" charset="0"/>
              </a:rPr>
              <a:t>Raziskovalno</a:t>
            </a:r>
            <a:r>
              <a:rPr lang="en-US" altLang="sl-SI" sz="2400" dirty="0">
                <a:latin typeface="Calibri" panose="020F0502020204030204" pitchFamily="34" charset="0"/>
                <a:cs typeface="Calibri" panose="020F0502020204030204" pitchFamily="34" charset="0"/>
              </a:rPr>
              <a:t> </a:t>
            </a:r>
            <a:r>
              <a:rPr lang="en-US" altLang="sl-SI" sz="2400" dirty="0" err="1">
                <a:latin typeface="Calibri" panose="020F0502020204030204" pitchFamily="34" charset="0"/>
                <a:cs typeface="Calibri" panose="020F0502020204030204" pitchFamily="34" charset="0"/>
              </a:rPr>
              <a:t>delo</a:t>
            </a:r>
            <a:r>
              <a:rPr lang="en-US" altLang="sl-SI" sz="2400" dirty="0">
                <a:latin typeface="Calibri" panose="020F0502020204030204" pitchFamily="34" charset="0"/>
                <a:cs typeface="Calibri" panose="020F0502020204030204" pitchFamily="34" charset="0"/>
              </a:rPr>
              <a:t> </a:t>
            </a:r>
            <a:r>
              <a:rPr lang="en-US" altLang="sl-SI" sz="2400" dirty="0" err="1">
                <a:latin typeface="Calibri" panose="020F0502020204030204" pitchFamily="34" charset="0"/>
                <a:cs typeface="Calibri" panose="020F0502020204030204" pitchFamily="34" charset="0"/>
              </a:rPr>
              <a:t>za</a:t>
            </a:r>
            <a:r>
              <a:rPr lang="en-US" altLang="sl-SI" sz="2400" dirty="0">
                <a:latin typeface="Calibri" panose="020F0502020204030204" pitchFamily="34" charset="0"/>
                <a:cs typeface="Calibri" panose="020F0502020204030204" pitchFamily="34" charset="0"/>
              </a:rPr>
              <a:t> </a:t>
            </a:r>
            <a:r>
              <a:rPr lang="en-US" altLang="sl-SI" sz="2400" dirty="0" err="1">
                <a:latin typeface="Calibri" panose="020F0502020204030204" pitchFamily="34" charset="0"/>
                <a:cs typeface="Calibri" panose="020F0502020204030204" pitchFamily="34" charset="0"/>
              </a:rPr>
              <a:t>doktorsko</a:t>
            </a:r>
            <a:r>
              <a:rPr lang="en-US" altLang="sl-SI" sz="2400" dirty="0">
                <a:latin typeface="Calibri" panose="020F0502020204030204" pitchFamily="34" charset="0"/>
                <a:cs typeface="Calibri" panose="020F0502020204030204" pitchFamily="34" charset="0"/>
              </a:rPr>
              <a:t> </a:t>
            </a:r>
            <a:r>
              <a:rPr lang="en-US" altLang="sl-SI" sz="2400" dirty="0" err="1">
                <a:latin typeface="Calibri" panose="020F0502020204030204" pitchFamily="34" charset="0"/>
                <a:cs typeface="Calibri" panose="020F0502020204030204" pitchFamily="34" charset="0"/>
              </a:rPr>
              <a:t>disertacijo</a:t>
            </a:r>
            <a:r>
              <a:rPr lang="en-US" altLang="sl-SI" sz="2400" dirty="0">
                <a:latin typeface="Calibri" panose="020F0502020204030204" pitchFamily="34" charset="0"/>
                <a:cs typeface="Calibri" panose="020F0502020204030204" pitchFamily="34" charset="0"/>
              </a:rPr>
              <a:t> mora </a:t>
            </a:r>
            <a:r>
              <a:rPr lang="en-US" altLang="sl-SI" sz="2400" dirty="0" err="1">
                <a:latin typeface="Calibri" panose="020F0502020204030204" pitchFamily="34" charset="0"/>
                <a:cs typeface="Calibri" panose="020F0502020204030204" pitchFamily="34" charset="0"/>
              </a:rPr>
              <a:t>biti</a:t>
            </a:r>
            <a:r>
              <a:rPr lang="en-US" altLang="sl-SI" sz="2400" dirty="0">
                <a:latin typeface="Calibri" panose="020F0502020204030204" pitchFamily="34" charset="0"/>
                <a:cs typeface="Calibri" panose="020F0502020204030204" pitchFamily="34" charset="0"/>
              </a:rPr>
              <a:t> </a:t>
            </a:r>
            <a:r>
              <a:rPr lang="en-US" altLang="sl-SI" sz="2400" dirty="0" err="1">
                <a:latin typeface="Calibri" panose="020F0502020204030204" pitchFamily="34" charset="0"/>
                <a:cs typeface="Calibri" panose="020F0502020204030204" pitchFamily="34" charset="0"/>
              </a:rPr>
              <a:t>zaključeno</a:t>
            </a:r>
            <a:r>
              <a:rPr lang="en-US" altLang="sl-SI" sz="2400" dirty="0">
                <a:latin typeface="Calibri" panose="020F0502020204030204" pitchFamily="34" charset="0"/>
                <a:cs typeface="Calibri" panose="020F0502020204030204" pitchFamily="34" charset="0"/>
              </a:rPr>
              <a:t> z </a:t>
            </a:r>
            <a:r>
              <a:rPr lang="en-US" altLang="sl-SI" sz="2400" dirty="0" err="1">
                <a:latin typeface="Calibri" panose="020F0502020204030204" pitchFamily="34" charset="0"/>
                <a:cs typeface="Calibri" panose="020F0502020204030204" pitchFamily="34" charset="0"/>
              </a:rPr>
              <a:t>najmanj</a:t>
            </a:r>
            <a:r>
              <a:rPr lang="en-US" altLang="sl-SI" sz="2400" dirty="0">
                <a:latin typeface="Calibri" panose="020F0502020204030204" pitchFamily="34" charset="0"/>
                <a:cs typeface="Calibri" panose="020F0502020204030204" pitchFamily="34" charset="0"/>
              </a:rPr>
              <a:t> </a:t>
            </a:r>
            <a:r>
              <a:rPr lang="en-US" altLang="sl-SI" sz="2400" dirty="0" err="1">
                <a:latin typeface="Calibri" panose="020F0502020204030204" pitchFamily="34" charset="0"/>
                <a:cs typeface="Calibri" panose="020F0502020204030204" pitchFamily="34" charset="0"/>
              </a:rPr>
              <a:t>enim</a:t>
            </a:r>
            <a:r>
              <a:rPr lang="en-US" altLang="sl-SI" sz="2400" dirty="0">
                <a:latin typeface="Calibri" panose="020F0502020204030204" pitchFamily="34" charset="0"/>
                <a:cs typeface="Calibri" panose="020F0502020204030204" pitchFamily="34" charset="0"/>
              </a:rPr>
              <a:t> </a:t>
            </a:r>
            <a:r>
              <a:rPr lang="en-US" altLang="sl-SI" sz="2400" dirty="0" err="1">
                <a:latin typeface="Calibri" panose="020F0502020204030204" pitchFamily="34" charset="0"/>
                <a:cs typeface="Calibri" panose="020F0502020204030204" pitchFamily="34" charset="0"/>
              </a:rPr>
              <a:t>znanstvenim</a:t>
            </a:r>
            <a:r>
              <a:rPr lang="en-US" altLang="sl-SI" sz="2400" dirty="0">
                <a:latin typeface="Calibri" panose="020F0502020204030204" pitchFamily="34" charset="0"/>
                <a:cs typeface="Calibri" panose="020F0502020204030204" pitchFamily="34" charset="0"/>
              </a:rPr>
              <a:t> </a:t>
            </a:r>
            <a:r>
              <a:rPr lang="en-US" altLang="sl-SI" sz="2400" dirty="0" err="1">
                <a:latin typeface="Calibri" panose="020F0502020204030204" pitchFamily="34" charset="0"/>
                <a:cs typeface="Calibri" panose="020F0502020204030204" pitchFamily="34" charset="0"/>
              </a:rPr>
              <a:t>člankom</a:t>
            </a:r>
            <a:r>
              <a:rPr lang="en-US" altLang="sl-SI" sz="2400" dirty="0">
                <a:latin typeface="Calibri" panose="020F0502020204030204" pitchFamily="34" charset="0"/>
                <a:cs typeface="Calibri" panose="020F0502020204030204" pitchFamily="34" charset="0"/>
              </a:rPr>
              <a:t> s </a:t>
            </a:r>
            <a:r>
              <a:rPr lang="en-US" altLang="sl-SI" sz="2400" dirty="0" err="1">
                <a:latin typeface="Calibri" panose="020F0502020204030204" pitchFamily="34" charset="0"/>
                <a:cs typeface="Calibri" panose="020F0502020204030204" pitchFamily="34" charset="0"/>
              </a:rPr>
              <a:t>področja</a:t>
            </a:r>
            <a:r>
              <a:rPr lang="en-US" altLang="sl-SI" sz="2400" dirty="0">
                <a:latin typeface="Calibri" panose="020F0502020204030204" pitchFamily="34" charset="0"/>
                <a:cs typeface="Calibri" panose="020F0502020204030204" pitchFamily="34" charset="0"/>
              </a:rPr>
              <a:t> </a:t>
            </a:r>
            <a:r>
              <a:rPr lang="en-US" altLang="sl-SI" sz="2400" dirty="0" err="1">
                <a:latin typeface="Calibri" panose="020F0502020204030204" pitchFamily="34" charset="0"/>
                <a:cs typeface="Calibri" panose="020F0502020204030204" pitchFamily="34" charset="0"/>
              </a:rPr>
              <a:t>obravanavanega</a:t>
            </a:r>
            <a:r>
              <a:rPr lang="en-US" altLang="sl-SI" sz="2400" dirty="0">
                <a:latin typeface="Calibri" panose="020F0502020204030204" pitchFamily="34" charset="0"/>
                <a:cs typeface="Calibri" panose="020F0502020204030204" pitchFamily="34" charset="0"/>
              </a:rPr>
              <a:t> </a:t>
            </a:r>
            <a:r>
              <a:rPr lang="en-US" altLang="sl-SI" sz="2400" dirty="0" err="1">
                <a:latin typeface="Calibri" panose="020F0502020204030204" pitchFamily="34" charset="0"/>
                <a:cs typeface="Calibri" panose="020F0502020204030204" pitchFamily="34" charset="0"/>
              </a:rPr>
              <a:t>področja</a:t>
            </a:r>
            <a:r>
              <a:rPr lang="en-US" altLang="sl-SI" sz="2400" dirty="0">
                <a:latin typeface="Calibri" panose="020F0502020204030204" pitchFamily="34" charset="0"/>
                <a:cs typeface="Calibri" panose="020F0502020204030204" pitchFamily="34" charset="0"/>
              </a:rPr>
              <a:t> v </a:t>
            </a:r>
            <a:r>
              <a:rPr lang="en-US" altLang="sl-SI" sz="2400" dirty="0" err="1">
                <a:latin typeface="Calibri" panose="020F0502020204030204" pitchFamily="34" charset="0"/>
                <a:cs typeface="Calibri" panose="020F0502020204030204" pitchFamily="34" charset="0"/>
              </a:rPr>
              <a:t>doktorski</a:t>
            </a:r>
            <a:r>
              <a:rPr lang="en-US" altLang="sl-SI" sz="2400" dirty="0">
                <a:latin typeface="Calibri" panose="020F0502020204030204" pitchFamily="34" charset="0"/>
                <a:cs typeface="Calibri" panose="020F0502020204030204" pitchFamily="34" charset="0"/>
              </a:rPr>
              <a:t> </a:t>
            </a:r>
            <a:r>
              <a:rPr lang="en-US" altLang="sl-SI" sz="2400" dirty="0" err="1">
                <a:latin typeface="Calibri" panose="020F0502020204030204" pitchFamily="34" charset="0"/>
                <a:cs typeface="Calibri" panose="020F0502020204030204" pitchFamily="34" charset="0"/>
              </a:rPr>
              <a:t>disertaciji</a:t>
            </a:r>
            <a:r>
              <a:rPr lang="en-US" altLang="sl-SI" sz="2400" dirty="0">
                <a:latin typeface="Calibri" panose="020F0502020204030204" pitchFamily="34" charset="0"/>
                <a:cs typeface="Calibri" panose="020F0502020204030204" pitchFamily="34" charset="0"/>
              </a:rPr>
              <a:t>. </a:t>
            </a:r>
            <a:endParaRPr lang="sl-SI" altLang="sl-SI" sz="2400" dirty="0">
              <a:latin typeface="Calibri" panose="020F0502020204030204" pitchFamily="34" charset="0"/>
              <a:cs typeface="Calibri" panose="020F0502020204030204" pitchFamily="34" charset="0"/>
            </a:endParaRPr>
          </a:p>
          <a:p>
            <a:pPr algn="just">
              <a:spcBef>
                <a:spcPts val="0"/>
              </a:spcBef>
              <a:buNone/>
            </a:pPr>
            <a:endParaRPr lang="sl-SI" altLang="sl-SI" sz="2400" dirty="0">
              <a:latin typeface="Calibri" panose="020F0502020204030204" pitchFamily="34" charset="0"/>
              <a:cs typeface="Calibri" panose="020F0502020204030204" pitchFamily="34" charset="0"/>
            </a:endParaRPr>
          </a:p>
          <a:p>
            <a:pPr algn="just">
              <a:spcBef>
                <a:spcPts val="0"/>
              </a:spcBef>
              <a:buNone/>
            </a:pPr>
            <a:r>
              <a:rPr lang="en-US" altLang="sl-SI" sz="2400" dirty="0" err="1">
                <a:solidFill>
                  <a:srgbClr val="FF0000"/>
                </a:solidFill>
                <a:latin typeface="Calibri" panose="020F0502020204030204" pitchFamily="34" charset="0"/>
                <a:cs typeface="Calibri" panose="020F0502020204030204" pitchFamily="34" charset="0"/>
              </a:rPr>
              <a:t>Članek</a:t>
            </a:r>
            <a:r>
              <a:rPr lang="en-US" altLang="sl-SI" sz="2400" dirty="0">
                <a:latin typeface="Calibri" panose="020F0502020204030204" pitchFamily="34" charset="0"/>
                <a:cs typeface="Calibri" panose="020F0502020204030204" pitchFamily="34" charset="0"/>
              </a:rPr>
              <a:t>, v </a:t>
            </a:r>
            <a:r>
              <a:rPr lang="en-US" altLang="sl-SI" sz="2400" dirty="0" err="1">
                <a:latin typeface="Calibri" panose="020F0502020204030204" pitchFamily="34" charset="0"/>
                <a:cs typeface="Calibri" panose="020F0502020204030204" pitchFamily="34" charset="0"/>
              </a:rPr>
              <a:t>katerem</a:t>
            </a:r>
            <a:r>
              <a:rPr lang="en-US" altLang="sl-SI" sz="2400" dirty="0">
                <a:latin typeface="Calibri" panose="020F0502020204030204" pitchFamily="34" charset="0"/>
                <a:cs typeface="Calibri" panose="020F0502020204030204" pitchFamily="34" charset="0"/>
              </a:rPr>
              <a:t> je </a:t>
            </a:r>
            <a:r>
              <a:rPr lang="en-US" altLang="sl-SI" sz="2400" dirty="0" err="1">
                <a:latin typeface="Calibri" panose="020F0502020204030204" pitchFamily="34" charset="0"/>
                <a:cs typeface="Calibri" panose="020F0502020204030204" pitchFamily="34" charset="0"/>
              </a:rPr>
              <a:t>kandidat</a:t>
            </a:r>
            <a:r>
              <a:rPr lang="en-US" altLang="sl-SI" sz="2400" dirty="0">
                <a:latin typeface="Calibri" panose="020F0502020204030204" pitchFamily="34" charset="0"/>
                <a:cs typeface="Calibri" panose="020F0502020204030204" pitchFamily="34" charset="0"/>
              </a:rPr>
              <a:t> </a:t>
            </a:r>
            <a:r>
              <a:rPr lang="en-US" altLang="sl-SI" sz="2400" dirty="0" err="1">
                <a:latin typeface="Calibri" panose="020F0502020204030204" pitchFamily="34" charset="0"/>
                <a:cs typeface="Calibri" panose="020F0502020204030204" pitchFamily="34" charset="0"/>
              </a:rPr>
              <a:t>prvi</a:t>
            </a:r>
            <a:r>
              <a:rPr lang="en-US" altLang="sl-SI" sz="2400" dirty="0">
                <a:latin typeface="Calibri" panose="020F0502020204030204" pitchFamily="34" charset="0"/>
                <a:cs typeface="Calibri" panose="020F0502020204030204" pitchFamily="34" charset="0"/>
              </a:rPr>
              <a:t> </a:t>
            </a:r>
            <a:r>
              <a:rPr lang="en-US" altLang="sl-SI" sz="2400" dirty="0" err="1">
                <a:latin typeface="Calibri" panose="020F0502020204030204" pitchFamily="34" charset="0"/>
                <a:cs typeface="Calibri" panose="020F0502020204030204" pitchFamily="34" charset="0"/>
              </a:rPr>
              <a:t>avtor</a:t>
            </a:r>
            <a:r>
              <a:rPr lang="en-US" altLang="sl-SI" sz="2400" dirty="0">
                <a:latin typeface="Calibri" panose="020F0502020204030204" pitchFamily="34" charset="0"/>
                <a:cs typeface="Calibri" panose="020F0502020204030204" pitchFamily="34" charset="0"/>
              </a:rPr>
              <a:t>, mora </a:t>
            </a:r>
            <a:r>
              <a:rPr lang="en-US" altLang="sl-SI" sz="2400" dirty="0" err="1">
                <a:latin typeface="Calibri" panose="020F0502020204030204" pitchFamily="34" charset="0"/>
                <a:cs typeface="Calibri" panose="020F0502020204030204" pitchFamily="34" charset="0"/>
              </a:rPr>
              <a:t>biti</a:t>
            </a:r>
            <a:r>
              <a:rPr lang="en-US" altLang="sl-SI" sz="2400" dirty="0">
                <a:latin typeface="Calibri" panose="020F0502020204030204" pitchFamily="34" charset="0"/>
                <a:cs typeface="Calibri" panose="020F0502020204030204" pitchFamily="34" charset="0"/>
              </a:rPr>
              <a:t> </a:t>
            </a:r>
            <a:r>
              <a:rPr lang="en-US" altLang="sl-SI" sz="2400" dirty="0" err="1">
                <a:latin typeface="Calibri" panose="020F0502020204030204" pitchFamily="34" charset="0"/>
                <a:cs typeface="Calibri" panose="020F0502020204030204" pitchFamily="34" charset="0"/>
              </a:rPr>
              <a:t>objavljen</a:t>
            </a:r>
            <a:r>
              <a:rPr lang="en-US" altLang="sl-SI" sz="2400" dirty="0">
                <a:latin typeface="Calibri" panose="020F0502020204030204" pitchFamily="34" charset="0"/>
                <a:cs typeface="Calibri" panose="020F0502020204030204" pitchFamily="34" charset="0"/>
              </a:rPr>
              <a:t> </a:t>
            </a:r>
            <a:r>
              <a:rPr lang="en-US" altLang="sl-SI" sz="2400" dirty="0" err="1">
                <a:latin typeface="Calibri" panose="020F0502020204030204" pitchFamily="34" charset="0"/>
                <a:cs typeface="Calibri" panose="020F0502020204030204" pitchFamily="34" charset="0"/>
              </a:rPr>
              <a:t>ali</a:t>
            </a:r>
            <a:r>
              <a:rPr lang="en-US" altLang="sl-SI" sz="2400" dirty="0">
                <a:latin typeface="Calibri" panose="020F0502020204030204" pitchFamily="34" charset="0"/>
                <a:cs typeface="Calibri" panose="020F0502020204030204" pitchFamily="34" charset="0"/>
              </a:rPr>
              <a:t> </a:t>
            </a:r>
            <a:r>
              <a:rPr lang="en-US" altLang="sl-SI" sz="2400" dirty="0" err="1">
                <a:latin typeface="Calibri" panose="020F0502020204030204" pitchFamily="34" charset="0"/>
                <a:cs typeface="Calibri" panose="020F0502020204030204" pitchFamily="34" charset="0"/>
              </a:rPr>
              <a:t>sprejet</a:t>
            </a:r>
            <a:r>
              <a:rPr lang="en-US" altLang="sl-SI" sz="2400" dirty="0">
                <a:latin typeface="Calibri" panose="020F0502020204030204" pitchFamily="34" charset="0"/>
                <a:cs typeface="Calibri" panose="020F0502020204030204" pitchFamily="34" charset="0"/>
              </a:rPr>
              <a:t> v </a:t>
            </a:r>
            <a:r>
              <a:rPr lang="en-US" altLang="sl-SI" sz="2400" dirty="0" err="1">
                <a:latin typeface="Calibri" panose="020F0502020204030204" pitchFamily="34" charset="0"/>
                <a:cs typeface="Calibri" panose="020F0502020204030204" pitchFamily="34" charset="0"/>
              </a:rPr>
              <a:t>objavo</a:t>
            </a:r>
            <a:r>
              <a:rPr lang="en-US" altLang="sl-SI" sz="2400" dirty="0">
                <a:latin typeface="Calibri" panose="020F0502020204030204" pitchFamily="34" charset="0"/>
                <a:cs typeface="Calibri" panose="020F0502020204030204" pitchFamily="34" charset="0"/>
              </a:rPr>
              <a:t> v </a:t>
            </a:r>
            <a:r>
              <a:rPr lang="en-US" altLang="sl-SI" sz="2400" dirty="0" err="1">
                <a:latin typeface="Calibri" panose="020F0502020204030204" pitchFamily="34" charset="0"/>
                <a:cs typeface="Calibri" panose="020F0502020204030204" pitchFamily="34" charset="0"/>
              </a:rPr>
              <a:t>mednarodno</a:t>
            </a:r>
            <a:r>
              <a:rPr lang="en-US" altLang="sl-SI" sz="2400" dirty="0">
                <a:latin typeface="Calibri" panose="020F0502020204030204" pitchFamily="34" charset="0"/>
                <a:cs typeface="Calibri" panose="020F0502020204030204" pitchFamily="34" charset="0"/>
              </a:rPr>
              <a:t> </a:t>
            </a:r>
            <a:r>
              <a:rPr lang="en-US" altLang="sl-SI" sz="2400" dirty="0" err="1">
                <a:latin typeface="Calibri" panose="020F0502020204030204" pitchFamily="34" charset="0"/>
                <a:cs typeface="Calibri" panose="020F0502020204030204" pitchFamily="34" charset="0"/>
              </a:rPr>
              <a:t>priznani</a:t>
            </a:r>
            <a:r>
              <a:rPr lang="en-US" altLang="sl-SI" sz="2400" dirty="0">
                <a:latin typeface="Calibri" panose="020F0502020204030204" pitchFamily="34" charset="0"/>
                <a:cs typeface="Calibri" panose="020F0502020204030204" pitchFamily="34" charset="0"/>
              </a:rPr>
              <a:t> </a:t>
            </a:r>
            <a:r>
              <a:rPr lang="en-US" altLang="sl-SI" sz="2400" dirty="0" err="1">
                <a:latin typeface="Calibri" panose="020F0502020204030204" pitchFamily="34" charset="0"/>
                <a:cs typeface="Calibri" panose="020F0502020204030204" pitchFamily="34" charset="0"/>
              </a:rPr>
              <a:t>reviji</a:t>
            </a:r>
            <a:r>
              <a:rPr lang="en-US" altLang="sl-SI" sz="2400" dirty="0">
                <a:latin typeface="Calibri" panose="020F0502020204030204" pitchFamily="34" charset="0"/>
                <a:cs typeface="Calibri" panose="020F0502020204030204" pitchFamily="34" charset="0"/>
              </a:rPr>
              <a:t>, </a:t>
            </a:r>
            <a:r>
              <a:rPr lang="en-US" altLang="sl-SI" sz="2400" dirty="0" err="1">
                <a:latin typeface="Calibri" panose="020F0502020204030204" pitchFamily="34" charset="0"/>
                <a:cs typeface="Calibri" panose="020F0502020204030204" pitchFamily="34" charset="0"/>
              </a:rPr>
              <a:t>ki</a:t>
            </a:r>
            <a:r>
              <a:rPr lang="en-US" altLang="sl-SI" sz="2400" dirty="0">
                <a:latin typeface="Calibri" panose="020F0502020204030204" pitchFamily="34" charset="0"/>
                <a:cs typeface="Calibri" panose="020F0502020204030204" pitchFamily="34" charset="0"/>
              </a:rPr>
              <a:t> </a:t>
            </a:r>
            <a:r>
              <a:rPr lang="en-US" altLang="sl-SI" sz="2400" dirty="0" err="1">
                <a:latin typeface="Calibri" panose="020F0502020204030204" pitchFamily="34" charset="0"/>
                <a:cs typeface="Calibri" panose="020F0502020204030204" pitchFamily="34" charset="0"/>
              </a:rPr>
              <a:t>jih</a:t>
            </a:r>
            <a:r>
              <a:rPr lang="en-US" altLang="sl-SI" sz="2400" dirty="0">
                <a:latin typeface="Calibri" panose="020F0502020204030204" pitchFamily="34" charset="0"/>
                <a:cs typeface="Calibri" panose="020F0502020204030204" pitchFamily="34" charset="0"/>
              </a:rPr>
              <a:t> </a:t>
            </a:r>
            <a:r>
              <a:rPr lang="en-US" altLang="sl-SI" sz="2400" dirty="0" err="1">
                <a:latin typeface="Calibri" panose="020F0502020204030204" pitchFamily="34" charset="0"/>
                <a:cs typeface="Calibri" panose="020F0502020204030204" pitchFamily="34" charset="0"/>
              </a:rPr>
              <a:t>indeksira</a:t>
            </a:r>
            <a:r>
              <a:rPr lang="en-US" altLang="sl-SI" sz="2400" dirty="0">
                <a:latin typeface="Calibri" panose="020F0502020204030204" pitchFamily="34" charset="0"/>
                <a:cs typeface="Calibri" panose="020F0502020204030204" pitchFamily="34" charset="0"/>
              </a:rPr>
              <a:t> </a:t>
            </a:r>
            <a:r>
              <a:rPr lang="en-US" altLang="sl-SI" sz="2400" dirty="0">
                <a:solidFill>
                  <a:srgbClr val="FF0000"/>
                </a:solidFill>
                <a:latin typeface="Calibri" panose="020F0502020204030204" pitchFamily="34" charset="0"/>
                <a:cs typeface="Calibri" panose="020F0502020204030204" pitchFamily="34" charset="0"/>
              </a:rPr>
              <a:t>SCI</a:t>
            </a:r>
            <a:r>
              <a:rPr lang="en-US" altLang="sl-SI" sz="2400" dirty="0">
                <a:latin typeface="Calibri" panose="020F0502020204030204" pitchFamily="34" charset="0"/>
                <a:cs typeface="Calibri" panose="020F0502020204030204" pitchFamily="34" charset="0"/>
              </a:rPr>
              <a:t> in to </a:t>
            </a:r>
            <a:r>
              <a:rPr lang="en-US" altLang="sl-SI" sz="2400" dirty="0" err="1">
                <a:latin typeface="Calibri" panose="020F0502020204030204" pitchFamily="34" charset="0"/>
                <a:cs typeface="Calibri" panose="020F0502020204030204" pitchFamily="34" charset="0"/>
              </a:rPr>
              <a:t>pred</a:t>
            </a:r>
            <a:r>
              <a:rPr lang="en-US" altLang="sl-SI" sz="2400" dirty="0">
                <a:latin typeface="Calibri" panose="020F0502020204030204" pitchFamily="34" charset="0"/>
                <a:cs typeface="Calibri" panose="020F0502020204030204" pitchFamily="34" charset="0"/>
              </a:rPr>
              <a:t> </a:t>
            </a:r>
            <a:r>
              <a:rPr lang="en-US" altLang="sl-SI" sz="2400" dirty="0" err="1">
                <a:latin typeface="Calibri" panose="020F0502020204030204" pitchFamily="34" charset="0"/>
                <a:cs typeface="Calibri" panose="020F0502020204030204" pitchFamily="34" charset="0"/>
              </a:rPr>
              <a:t>zagovorom</a:t>
            </a:r>
            <a:r>
              <a:rPr lang="en-US" altLang="sl-SI" sz="2400" dirty="0">
                <a:latin typeface="Calibri" panose="020F0502020204030204" pitchFamily="34" charset="0"/>
                <a:cs typeface="Calibri" panose="020F0502020204030204" pitchFamily="34" charset="0"/>
              </a:rPr>
              <a:t> </a:t>
            </a:r>
            <a:r>
              <a:rPr lang="en-US" altLang="sl-SI" sz="2400" dirty="0" err="1">
                <a:latin typeface="Calibri" panose="020F0502020204030204" pitchFamily="34" charset="0"/>
                <a:cs typeface="Calibri" panose="020F0502020204030204" pitchFamily="34" charset="0"/>
              </a:rPr>
              <a:t>disertacije</a:t>
            </a:r>
            <a:r>
              <a:rPr lang="sl-SI" altLang="sl-SI" sz="2400" dirty="0">
                <a:latin typeface="Calibri" panose="020F0502020204030204" pitchFamily="34" charset="0"/>
                <a:cs typeface="Calibri" panose="020F0502020204030204" pitchFamily="34" charset="0"/>
              </a:rPr>
              <a:t>.</a:t>
            </a:r>
            <a:endParaRPr lang="en-US" altLang="sl-SI" sz="2400" dirty="0">
              <a:latin typeface="Calibri" panose="020F0502020204030204" pitchFamily="34" charset="0"/>
              <a:cs typeface="Calibri" panose="020F0502020204030204" pitchFamily="34" charset="0"/>
            </a:endParaRPr>
          </a:p>
          <a:p>
            <a:endParaRPr lang="sl-SI" altLang="sl-SI" dirty="0"/>
          </a:p>
        </p:txBody>
      </p:sp>
      <p:sp>
        <p:nvSpPr>
          <p:cNvPr id="9" name="Pravokotnik 8"/>
          <p:cNvSpPr/>
          <p:nvPr/>
        </p:nvSpPr>
        <p:spPr>
          <a:xfrm>
            <a:off x="838200" y="0"/>
            <a:ext cx="11353800" cy="67235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10" name="Pravokotnik 9"/>
          <p:cNvSpPr/>
          <p:nvPr/>
        </p:nvSpPr>
        <p:spPr>
          <a:xfrm>
            <a:off x="10088957" y="159585"/>
            <a:ext cx="1673856"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altLang="sl-SI" sz="2000" b="0" i="1" u="none" strike="noStrike" kern="0" cap="none" spc="0" normalizeH="0" baseline="0" noProof="0" dirty="0">
                <a:ln>
                  <a:noFill/>
                </a:ln>
                <a:solidFill>
                  <a:srgbClr val="FFFFFF"/>
                </a:solidFill>
                <a:effectLst/>
                <a:uLnTx/>
                <a:uFillTx/>
                <a:ea typeface="+mn-ea"/>
                <a:cs typeface="+mn-cs"/>
              </a:rPr>
              <a:t>6</a:t>
            </a:r>
            <a:r>
              <a:rPr lang="sl-SI" altLang="sl-SI" sz="2000" i="1" kern="0" dirty="0">
                <a:solidFill>
                  <a:srgbClr val="FFFFFF"/>
                </a:solidFill>
              </a:rPr>
              <a:t>5</a:t>
            </a:r>
            <a:r>
              <a:rPr kumimoji="0" lang="sl-SI" altLang="sl-SI" sz="2000" b="0" i="1" u="none" strike="noStrike" kern="0" cap="none" spc="0" normalizeH="0" baseline="0" noProof="0" dirty="0">
                <a:ln>
                  <a:noFill/>
                </a:ln>
                <a:solidFill>
                  <a:srgbClr val="FFFFFF"/>
                </a:solidFill>
                <a:effectLst/>
                <a:uLnTx/>
                <a:uFillTx/>
                <a:ea typeface="+mn-ea"/>
                <a:cs typeface="+mn-cs"/>
              </a:rPr>
              <a:t> let tradicije</a:t>
            </a:r>
            <a:endParaRPr kumimoji="0" lang="en-US" sz="2000" b="0" i="1" u="none" strike="noStrike" kern="1200" cap="none" spc="0" normalizeH="0" baseline="0" noProof="0" dirty="0">
              <a:ln>
                <a:noFill/>
              </a:ln>
              <a:solidFill>
                <a:prstClr val="black"/>
              </a:solidFill>
              <a:effectLst/>
              <a:uLnTx/>
              <a:uFillTx/>
              <a:ea typeface="+mn-ea"/>
              <a:cs typeface="+mn-cs"/>
            </a:endParaRPr>
          </a:p>
        </p:txBody>
      </p:sp>
      <p:sp>
        <p:nvSpPr>
          <p:cNvPr id="11" name="Pravokotnik 10"/>
          <p:cNvSpPr/>
          <p:nvPr/>
        </p:nvSpPr>
        <p:spPr>
          <a:xfrm>
            <a:off x="0" y="672352"/>
            <a:ext cx="838200" cy="618564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Označba mesta noge 8">
            <a:extLst>
              <a:ext uri="{FF2B5EF4-FFF2-40B4-BE49-F238E27FC236}">
                <a16:creationId xmlns:a16="http://schemas.microsoft.com/office/drawing/2014/main" id="{6A854F3A-3A8B-68DC-4EF1-A719F6ECAB50}"/>
              </a:ext>
            </a:extLst>
          </p:cNvPr>
          <p:cNvSpPr txBox="1">
            <a:spLocks/>
          </p:cNvSpPr>
          <p:nvPr/>
        </p:nvSpPr>
        <p:spPr>
          <a:xfrm>
            <a:off x="3054374" y="6092196"/>
            <a:ext cx="6437099" cy="365125"/>
          </a:xfrm>
          <a:prstGeom prst="rect">
            <a:avLst/>
          </a:prstGeom>
        </p:spPr>
        <p:txBody>
          <a:bodyPr/>
          <a:ls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l-SI" sz="1401" i="1">
                <a:solidFill>
                  <a:srgbClr val="FF0000"/>
                </a:solidFill>
              </a:rPr>
              <a:t>Informativni dan: 2</a:t>
            </a:r>
            <a:r>
              <a:rPr lang="en-US" sz="1401" i="1">
                <a:solidFill>
                  <a:srgbClr val="FF0000"/>
                </a:solidFill>
              </a:rPr>
              <a:t>8</a:t>
            </a:r>
            <a:r>
              <a:rPr lang="sl-SI" sz="1401" i="1">
                <a:solidFill>
                  <a:srgbClr val="FF0000"/>
                </a:solidFill>
              </a:rPr>
              <a:t> </a:t>
            </a:r>
            <a:r>
              <a:rPr lang="en-US" sz="1401" i="1">
                <a:solidFill>
                  <a:srgbClr val="FF0000"/>
                </a:solidFill>
              </a:rPr>
              <a:t>maj</a:t>
            </a:r>
            <a:r>
              <a:rPr lang="sl-SI" sz="1401" i="1">
                <a:solidFill>
                  <a:srgbClr val="FF0000"/>
                </a:solidFill>
              </a:rPr>
              <a:t> 202</a:t>
            </a:r>
            <a:r>
              <a:rPr lang="en-US" sz="1401" i="1">
                <a:solidFill>
                  <a:srgbClr val="FF0000"/>
                </a:solidFill>
              </a:rPr>
              <a:t>6</a:t>
            </a:r>
            <a:r>
              <a:rPr lang="sl-SI" sz="1401" i="1">
                <a:solidFill>
                  <a:srgbClr val="FF0000"/>
                </a:solidFill>
              </a:rPr>
              <a:t>.</a:t>
            </a:r>
            <a:endParaRPr lang="sl-SI" sz="1401" i="1" dirty="0">
              <a:solidFill>
                <a:srgbClr val="FF0000"/>
              </a:solidFill>
            </a:endParaRPr>
          </a:p>
        </p:txBody>
      </p:sp>
    </p:spTree>
    <p:extLst>
      <p:ext uri="{BB962C8B-B14F-4D97-AF65-F5344CB8AC3E}">
        <p14:creationId xmlns:p14="http://schemas.microsoft.com/office/powerpoint/2010/main" val="29030050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832167" y="748469"/>
            <a:ext cx="8229600" cy="648075"/>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endParaRPr lang="en-US" dirty="0">
              <a:latin typeface="Calibri Light" panose="020F0302020204030204" pitchFamily="34" charset="0"/>
              <a:ea typeface="Cambria" panose="02040503050406030204" pitchFamily="18" charset="0"/>
              <a:cs typeface="Calibri Light" panose="020F0302020204030204" pitchFamily="34" charset="0"/>
            </a:endParaRPr>
          </a:p>
        </p:txBody>
      </p:sp>
      <p:sp>
        <p:nvSpPr>
          <p:cNvPr id="4" name="Content Placeholder 2"/>
          <p:cNvSpPr txBox="1">
            <a:spLocks/>
          </p:cNvSpPr>
          <p:nvPr/>
        </p:nvSpPr>
        <p:spPr>
          <a:xfrm>
            <a:off x="932687" y="1072515"/>
            <a:ext cx="11129079" cy="446720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5732" indent="-256014" algn="ctr">
              <a:lnSpc>
                <a:spcPct val="100000"/>
              </a:lnSpc>
              <a:spcBef>
                <a:spcPts val="0"/>
              </a:spcBef>
              <a:buNone/>
              <a:defRPr/>
            </a:pPr>
            <a:r>
              <a:rPr lang="sl-SI" sz="4000" b="1" dirty="0">
                <a:solidFill>
                  <a:srgbClr val="FF0000"/>
                </a:solidFill>
                <a:latin typeface="Calibri Light" panose="020F0302020204030204" pitchFamily="34" charset="0"/>
                <a:ea typeface="Cambria" panose="02040503050406030204" pitchFamily="18" charset="0"/>
                <a:cs typeface="Calibri Light" panose="020F0302020204030204" pitchFamily="34" charset="0"/>
              </a:rPr>
              <a:t>Raziskovalno delo.</a:t>
            </a:r>
            <a:endParaRPr lang="en-US" sz="4000" b="1" dirty="0">
              <a:solidFill>
                <a:srgbClr val="FF0000"/>
              </a:solidFill>
              <a:latin typeface="Calibri Light" panose="020F0302020204030204" pitchFamily="34" charset="0"/>
              <a:ea typeface="Cambria" panose="02040503050406030204" pitchFamily="18" charset="0"/>
              <a:cs typeface="Calibri Light" panose="020F0302020204030204" pitchFamily="34" charset="0"/>
            </a:endParaRPr>
          </a:p>
          <a:p>
            <a:pPr marL="365732" indent="-256014" algn="just">
              <a:lnSpc>
                <a:spcPct val="100000"/>
              </a:lnSpc>
              <a:spcBef>
                <a:spcPts val="0"/>
              </a:spcBef>
              <a:buNone/>
              <a:defRPr/>
            </a:pPr>
            <a:endParaRPr lang="sl-SI" sz="2400" dirty="0">
              <a:latin typeface="Calibri" panose="020F0502020204030204" pitchFamily="34" charset="0"/>
              <a:cs typeface="Calibri" panose="020F0502020204030204" pitchFamily="34" charset="0"/>
            </a:endParaRPr>
          </a:p>
          <a:p>
            <a:pPr marL="365732" indent="-256014" algn="just">
              <a:lnSpc>
                <a:spcPct val="100000"/>
              </a:lnSpc>
              <a:spcBef>
                <a:spcPts val="0"/>
              </a:spcBef>
              <a:buNone/>
              <a:defRPr/>
            </a:pPr>
            <a:r>
              <a:rPr lang="en-US" sz="2400" dirty="0" err="1">
                <a:latin typeface="Calibri" panose="020F0502020204030204" pitchFamily="34" charset="0"/>
                <a:cs typeface="Calibri" panose="020F0502020204030204" pitchFamily="34" charset="0"/>
              </a:rPr>
              <a:t>Raziskovalno</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delo</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za</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doktorsko</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disertacijo</a:t>
            </a:r>
            <a:r>
              <a:rPr lang="en-US" sz="2400" dirty="0">
                <a:latin typeface="Calibri" panose="020F0502020204030204" pitchFamily="34" charset="0"/>
                <a:cs typeface="Calibri" panose="020F0502020204030204" pitchFamily="34" charset="0"/>
              </a:rPr>
              <a:t> je </a:t>
            </a:r>
            <a:r>
              <a:rPr lang="en-US" sz="2400" dirty="0" err="1">
                <a:latin typeface="Calibri" panose="020F0502020204030204" pitchFamily="34" charset="0"/>
                <a:cs typeface="Calibri" panose="020F0502020204030204" pitchFamily="34" charset="0"/>
              </a:rPr>
              <a:t>praviloma</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individualno</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raziskovalno</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delo</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ki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ga</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usmerja</a:t>
            </a:r>
            <a:r>
              <a:rPr lang="en-US" sz="2400" dirty="0">
                <a:latin typeface="Calibri" panose="020F0502020204030204" pitchFamily="34" charset="0"/>
                <a:cs typeface="Calibri" panose="020F0502020204030204" pitchFamily="34" charset="0"/>
              </a:rPr>
              <a:t> mentor. </a:t>
            </a:r>
            <a:endParaRPr lang="sl-SI" sz="2400" dirty="0">
              <a:latin typeface="Calibri" panose="020F0502020204030204" pitchFamily="34" charset="0"/>
              <a:cs typeface="Calibri" panose="020F0502020204030204" pitchFamily="34" charset="0"/>
            </a:endParaRPr>
          </a:p>
          <a:p>
            <a:pPr marL="365732" indent="-256014" algn="just">
              <a:lnSpc>
                <a:spcPct val="100000"/>
              </a:lnSpc>
              <a:spcBef>
                <a:spcPts val="0"/>
              </a:spcBef>
              <a:buNone/>
              <a:defRPr/>
            </a:pPr>
            <a:endParaRPr lang="sl-SI" sz="2400" dirty="0">
              <a:latin typeface="Calibri" panose="020F0502020204030204" pitchFamily="34" charset="0"/>
              <a:cs typeface="Calibri" panose="020F0502020204030204" pitchFamily="34" charset="0"/>
            </a:endParaRPr>
          </a:p>
          <a:p>
            <a:pPr marL="365732" indent="-256014" algn="just">
              <a:lnSpc>
                <a:spcPct val="100000"/>
              </a:lnSpc>
              <a:spcBef>
                <a:spcPts val="0"/>
              </a:spcBef>
              <a:buNone/>
              <a:defRPr/>
            </a:pPr>
            <a:r>
              <a:rPr lang="en-US" sz="2400" dirty="0">
                <a:latin typeface="Calibri" panose="020F0502020204030204" pitchFamily="34" charset="0"/>
                <a:cs typeface="Calibri" panose="020F0502020204030204" pitchFamily="34" charset="0"/>
              </a:rPr>
              <a:t>V </a:t>
            </a:r>
            <a:r>
              <a:rPr lang="en-US" sz="2400" dirty="0" err="1">
                <a:latin typeface="Calibri" panose="020F0502020204030204" pitchFamily="34" charset="0"/>
                <a:cs typeface="Calibri" panose="020F0502020204030204" pitchFamily="34" charset="0"/>
              </a:rPr>
              <a:t>okviru</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raziskovalnega</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dela</a:t>
            </a:r>
            <a:r>
              <a:rPr lang="en-US" sz="2400" dirty="0">
                <a:latin typeface="Calibri" panose="020F0502020204030204" pitchFamily="34" charset="0"/>
                <a:cs typeface="Calibri" panose="020F0502020204030204" pitchFamily="34" charset="0"/>
              </a:rPr>
              <a:t> se od </a:t>
            </a:r>
            <a:r>
              <a:rPr lang="en-US" sz="2400" dirty="0" err="1">
                <a:latin typeface="Calibri" panose="020F0502020204030204" pitchFamily="34" charset="0"/>
                <a:cs typeface="Calibri" panose="020F0502020204030204" pitchFamily="34" charset="0"/>
              </a:rPr>
              <a:t>doktoranda</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pričakuje</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aktivno</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udeleževanje</a:t>
            </a:r>
            <a:r>
              <a:rPr lang="en-US" sz="2400" dirty="0">
                <a:latin typeface="Calibri" panose="020F0502020204030204" pitchFamily="34" charset="0"/>
                <a:cs typeface="Calibri" panose="020F0502020204030204" pitchFamily="34" charset="0"/>
              </a:rPr>
              <a:t> z </a:t>
            </a:r>
            <a:r>
              <a:rPr lang="en-US" sz="2400" dirty="0" err="1">
                <a:latin typeface="Calibri" panose="020F0502020204030204" pitchFamily="34" charset="0"/>
                <a:cs typeface="Calibri" panose="020F0502020204030204" pitchFamily="34" charset="0"/>
              </a:rPr>
              <a:t>referati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na</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domačih</a:t>
            </a:r>
            <a:r>
              <a:rPr lang="en-US" sz="2400" dirty="0">
                <a:latin typeface="Calibri" panose="020F0502020204030204" pitchFamily="34" charset="0"/>
                <a:cs typeface="Calibri" panose="020F0502020204030204" pitchFamily="34" charset="0"/>
              </a:rPr>
              <a:t> in </a:t>
            </a:r>
            <a:r>
              <a:rPr lang="en-US" sz="2400" dirty="0" err="1">
                <a:latin typeface="Calibri" panose="020F0502020204030204" pitchFamily="34" charset="0"/>
                <a:cs typeface="Calibri" panose="020F0502020204030204" pitchFamily="34" charset="0"/>
              </a:rPr>
              <a:t>mednarodnih</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delavnicah</a:t>
            </a:r>
            <a:r>
              <a:rPr lang="en-US" sz="2400" dirty="0">
                <a:latin typeface="Calibri" panose="020F0502020204030204" pitchFamily="34" charset="0"/>
                <a:cs typeface="Calibri" panose="020F0502020204030204" pitchFamily="34" charset="0"/>
              </a:rPr>
              <a:t> in </a:t>
            </a:r>
            <a:r>
              <a:rPr lang="en-US" sz="2400" dirty="0" err="1">
                <a:latin typeface="Calibri" panose="020F0502020204030204" pitchFamily="34" charset="0"/>
                <a:cs typeface="Calibri" panose="020F0502020204030204" pitchFamily="34" charset="0"/>
              </a:rPr>
              <a:t>znanstvenih</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konferencah</a:t>
            </a:r>
            <a:r>
              <a:rPr lang="en-US" sz="2400" dirty="0">
                <a:latin typeface="Calibri" panose="020F0502020204030204" pitchFamily="34" charset="0"/>
                <a:cs typeface="Calibri" panose="020F0502020204030204" pitchFamily="34" charset="0"/>
              </a:rPr>
              <a:t>. </a:t>
            </a:r>
            <a:endParaRPr lang="sl-SI" sz="2400" dirty="0">
              <a:latin typeface="Calibri" panose="020F0502020204030204" pitchFamily="34" charset="0"/>
              <a:cs typeface="Calibri" panose="020F0502020204030204" pitchFamily="34" charset="0"/>
            </a:endParaRPr>
          </a:p>
          <a:p>
            <a:pPr marL="365732" indent="-256014" algn="just">
              <a:lnSpc>
                <a:spcPct val="100000"/>
              </a:lnSpc>
              <a:spcBef>
                <a:spcPts val="0"/>
              </a:spcBef>
              <a:buNone/>
              <a:defRPr/>
            </a:pPr>
            <a:endParaRPr lang="sl-SI" sz="2400" dirty="0">
              <a:latin typeface="Calibri" panose="020F0502020204030204" pitchFamily="34" charset="0"/>
              <a:cs typeface="Calibri" panose="020F0502020204030204" pitchFamily="34" charset="0"/>
            </a:endParaRPr>
          </a:p>
          <a:p>
            <a:pPr marL="365732" indent="-256014" algn="just">
              <a:lnSpc>
                <a:spcPct val="100000"/>
              </a:lnSpc>
              <a:spcBef>
                <a:spcPts val="0"/>
              </a:spcBef>
              <a:buNone/>
              <a:defRPr/>
            </a:pPr>
            <a:r>
              <a:rPr lang="en-US" sz="2400" dirty="0" err="1">
                <a:latin typeface="Calibri" panose="020F0502020204030204" pitchFamily="34" charset="0"/>
                <a:cs typeface="Calibri" panose="020F0502020204030204" pitchFamily="34" charset="0"/>
              </a:rPr>
              <a:t>Doktorandova</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obveznost</a:t>
            </a:r>
            <a:r>
              <a:rPr lang="en-US" sz="2400" dirty="0">
                <a:latin typeface="Calibri" panose="020F0502020204030204" pitchFamily="34" charset="0"/>
                <a:cs typeface="Calibri" panose="020F0502020204030204" pitchFamily="34" charset="0"/>
              </a:rPr>
              <a:t> je </a:t>
            </a:r>
            <a:r>
              <a:rPr lang="en-US" sz="2400" dirty="0" err="1">
                <a:latin typeface="Calibri" panose="020F0502020204030204" pitchFamily="34" charset="0"/>
                <a:cs typeface="Calibri" panose="020F0502020204030204" pitchFamily="34" charset="0"/>
              </a:rPr>
              <a:t>tudi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objava</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ustreznega</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znanstvenega</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članka</a:t>
            </a:r>
            <a:r>
              <a:rPr lang="en-US" sz="2400" dirty="0">
                <a:latin typeface="Calibri" panose="020F0502020204030204" pitchFamily="34" charset="0"/>
                <a:cs typeface="Calibri" panose="020F0502020204030204" pitchFamily="34" charset="0"/>
              </a:rPr>
              <a:t> z </a:t>
            </a:r>
            <a:r>
              <a:rPr lang="en-US" sz="2400" dirty="0" err="1">
                <a:latin typeface="Calibri" panose="020F0502020204030204" pitchFamily="34" charset="0"/>
                <a:cs typeface="Calibri" panose="020F0502020204030204" pitchFamily="34" charset="0"/>
              </a:rPr>
              <a:t>vsebinami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lastnega</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raziskovanja</a:t>
            </a:r>
            <a:r>
              <a:rPr lang="en-US" sz="2400" dirty="0">
                <a:latin typeface="Calibri" panose="020F0502020204030204" pitchFamily="34" charset="0"/>
                <a:cs typeface="Calibri" panose="020F0502020204030204" pitchFamily="34" charset="0"/>
              </a:rPr>
              <a:t> v </a:t>
            </a:r>
            <a:r>
              <a:rPr lang="en-US" sz="2400" dirty="0" err="1">
                <a:latin typeface="Calibri" panose="020F0502020204030204" pitchFamily="34" charset="0"/>
                <a:cs typeface="Calibri" panose="020F0502020204030204" pitchFamily="34" charset="0"/>
              </a:rPr>
              <a:t>mednarodno</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priznani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reviji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ki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jih</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indeksira</a:t>
            </a:r>
            <a:r>
              <a:rPr lang="en-US" sz="2400" dirty="0">
                <a:latin typeface="Calibri" panose="020F0502020204030204" pitchFamily="34" charset="0"/>
                <a:cs typeface="Calibri" panose="020F0502020204030204" pitchFamily="34" charset="0"/>
              </a:rPr>
              <a:t> </a:t>
            </a:r>
            <a:r>
              <a:rPr lang="en-US" sz="2400" dirty="0">
                <a:solidFill>
                  <a:srgbClr val="FF0000"/>
                </a:solidFill>
                <a:latin typeface="Calibri" panose="020F0502020204030204" pitchFamily="34" charset="0"/>
                <a:cs typeface="Calibri" panose="020F0502020204030204" pitchFamily="34" charset="0"/>
              </a:rPr>
              <a:t>SCI</a:t>
            </a:r>
            <a:r>
              <a:rPr lang="sl-SI" sz="2400" dirty="0">
                <a:latin typeface="Calibri" panose="020F0502020204030204" pitchFamily="34" charset="0"/>
                <a:cs typeface="Calibri" panose="020F0502020204030204" pitchFamily="34" charset="0"/>
              </a:rPr>
              <a:t>.</a:t>
            </a:r>
            <a:endParaRPr lang="en-US" sz="2400" dirty="0">
              <a:solidFill>
                <a:srgbClr val="FF0000"/>
              </a:solidFill>
              <a:latin typeface="Calibri" panose="020F0502020204030204" pitchFamily="34" charset="0"/>
              <a:cs typeface="Calibri" panose="020F0502020204030204" pitchFamily="34" charset="0"/>
            </a:endParaRPr>
          </a:p>
        </p:txBody>
      </p:sp>
      <p:sp>
        <p:nvSpPr>
          <p:cNvPr id="9" name="Pravokotnik 8"/>
          <p:cNvSpPr/>
          <p:nvPr/>
        </p:nvSpPr>
        <p:spPr>
          <a:xfrm>
            <a:off x="838200" y="0"/>
            <a:ext cx="11353800" cy="67235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10" name="Pravokotnik 9"/>
          <p:cNvSpPr/>
          <p:nvPr/>
        </p:nvSpPr>
        <p:spPr>
          <a:xfrm>
            <a:off x="10088957" y="159585"/>
            <a:ext cx="1673856"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altLang="sl-SI" sz="2000" b="0" i="1" u="none" strike="noStrike" kern="0" cap="none" spc="0" normalizeH="0" baseline="0" noProof="0" dirty="0">
                <a:ln>
                  <a:noFill/>
                </a:ln>
                <a:solidFill>
                  <a:srgbClr val="FFFFFF"/>
                </a:solidFill>
                <a:effectLst/>
                <a:uLnTx/>
                <a:uFillTx/>
                <a:ea typeface="+mn-ea"/>
                <a:cs typeface="+mn-cs"/>
              </a:rPr>
              <a:t>65 let tradicije</a:t>
            </a:r>
            <a:endParaRPr kumimoji="0" lang="en-US" sz="2000" b="0" i="1" u="none" strike="noStrike" kern="1200" cap="none" spc="0" normalizeH="0" baseline="0" noProof="0" dirty="0">
              <a:ln>
                <a:noFill/>
              </a:ln>
              <a:solidFill>
                <a:prstClr val="black"/>
              </a:solidFill>
              <a:effectLst/>
              <a:uLnTx/>
              <a:uFillTx/>
              <a:ea typeface="+mn-ea"/>
              <a:cs typeface="+mn-cs"/>
            </a:endParaRPr>
          </a:p>
        </p:txBody>
      </p:sp>
      <p:sp>
        <p:nvSpPr>
          <p:cNvPr id="11" name="Pravokotnik 10"/>
          <p:cNvSpPr/>
          <p:nvPr/>
        </p:nvSpPr>
        <p:spPr>
          <a:xfrm>
            <a:off x="0" y="672352"/>
            <a:ext cx="838200" cy="618564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Označba mesta noge 8">
            <a:extLst>
              <a:ext uri="{FF2B5EF4-FFF2-40B4-BE49-F238E27FC236}">
                <a16:creationId xmlns:a16="http://schemas.microsoft.com/office/drawing/2014/main" id="{67E58731-45A9-8EDD-6346-68E18C788634}"/>
              </a:ext>
            </a:extLst>
          </p:cNvPr>
          <p:cNvSpPr txBox="1">
            <a:spLocks/>
          </p:cNvSpPr>
          <p:nvPr/>
        </p:nvSpPr>
        <p:spPr>
          <a:xfrm>
            <a:off x="3054374" y="6092196"/>
            <a:ext cx="6437099" cy="365125"/>
          </a:xfrm>
          <a:prstGeom prst="rect">
            <a:avLst/>
          </a:prstGeom>
        </p:spPr>
        <p:txBody>
          <a:bodyPr/>
          <a:ls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l-SI" sz="1401" i="1">
                <a:solidFill>
                  <a:srgbClr val="FF0000"/>
                </a:solidFill>
              </a:rPr>
              <a:t>Informativni dan: 2</a:t>
            </a:r>
            <a:r>
              <a:rPr lang="en-US" sz="1401" i="1">
                <a:solidFill>
                  <a:srgbClr val="FF0000"/>
                </a:solidFill>
              </a:rPr>
              <a:t>8</a:t>
            </a:r>
            <a:r>
              <a:rPr lang="sl-SI" sz="1401" i="1">
                <a:solidFill>
                  <a:srgbClr val="FF0000"/>
                </a:solidFill>
              </a:rPr>
              <a:t> </a:t>
            </a:r>
            <a:r>
              <a:rPr lang="en-US" sz="1401" i="1">
                <a:solidFill>
                  <a:srgbClr val="FF0000"/>
                </a:solidFill>
              </a:rPr>
              <a:t>maj</a:t>
            </a:r>
            <a:r>
              <a:rPr lang="sl-SI" sz="1401" i="1">
                <a:solidFill>
                  <a:srgbClr val="FF0000"/>
                </a:solidFill>
              </a:rPr>
              <a:t> 202</a:t>
            </a:r>
            <a:r>
              <a:rPr lang="en-US" sz="1401" i="1">
                <a:solidFill>
                  <a:srgbClr val="FF0000"/>
                </a:solidFill>
              </a:rPr>
              <a:t>6</a:t>
            </a:r>
            <a:r>
              <a:rPr lang="sl-SI" sz="1401" i="1">
                <a:solidFill>
                  <a:srgbClr val="FF0000"/>
                </a:solidFill>
              </a:rPr>
              <a:t>.</a:t>
            </a:r>
            <a:endParaRPr lang="sl-SI" sz="1401" i="1" dirty="0">
              <a:solidFill>
                <a:srgbClr val="FF0000"/>
              </a:solidFill>
            </a:endParaRPr>
          </a:p>
        </p:txBody>
      </p:sp>
    </p:spTree>
    <p:extLst>
      <p:ext uri="{BB962C8B-B14F-4D97-AF65-F5344CB8AC3E}">
        <p14:creationId xmlns:p14="http://schemas.microsoft.com/office/powerpoint/2010/main" val="22468925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EFD75F-9075-99FF-E448-1D9A8BCCF506}"/>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1031B035-2182-D30A-36AB-948FA602CC0D}"/>
              </a:ext>
            </a:extLst>
          </p:cNvPr>
          <p:cNvSpPr txBox="1">
            <a:spLocks/>
          </p:cNvSpPr>
          <p:nvPr/>
        </p:nvSpPr>
        <p:spPr>
          <a:xfrm>
            <a:off x="3832167" y="748469"/>
            <a:ext cx="8229600" cy="648075"/>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endParaRPr lang="en-US" dirty="0">
              <a:latin typeface="Calibri Light" panose="020F0302020204030204" pitchFamily="34" charset="0"/>
              <a:ea typeface="Cambria" panose="02040503050406030204" pitchFamily="18" charset="0"/>
              <a:cs typeface="Calibri Light" panose="020F0302020204030204" pitchFamily="34" charset="0"/>
            </a:endParaRPr>
          </a:p>
        </p:txBody>
      </p:sp>
      <p:sp>
        <p:nvSpPr>
          <p:cNvPr id="4" name="Content Placeholder 2">
            <a:extLst>
              <a:ext uri="{FF2B5EF4-FFF2-40B4-BE49-F238E27FC236}">
                <a16:creationId xmlns:a16="http://schemas.microsoft.com/office/drawing/2014/main" id="{F7844510-DF72-5F31-E53F-3242E33C738D}"/>
              </a:ext>
            </a:extLst>
          </p:cNvPr>
          <p:cNvSpPr txBox="1">
            <a:spLocks/>
          </p:cNvSpPr>
          <p:nvPr/>
        </p:nvSpPr>
        <p:spPr>
          <a:xfrm>
            <a:off x="932687" y="1072515"/>
            <a:ext cx="11129079" cy="446720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5732" indent="-256014" algn="ctr">
              <a:lnSpc>
                <a:spcPct val="100000"/>
              </a:lnSpc>
              <a:spcBef>
                <a:spcPts val="0"/>
              </a:spcBef>
              <a:buNone/>
              <a:defRPr/>
            </a:pPr>
            <a:r>
              <a:rPr lang="sl-SI" sz="4000" b="1" dirty="0">
                <a:solidFill>
                  <a:srgbClr val="FF0000"/>
                </a:solidFill>
                <a:latin typeface="Calibri Light" panose="020F0302020204030204" pitchFamily="34" charset="0"/>
                <a:ea typeface="Cambria" panose="02040503050406030204" pitchFamily="18" charset="0"/>
                <a:cs typeface="Calibri Light" panose="020F0302020204030204" pitchFamily="34" charset="0"/>
              </a:rPr>
              <a:t>Ravnanje z raziskovalnimi podatki.</a:t>
            </a:r>
            <a:endParaRPr lang="en-US" sz="4000" b="1" dirty="0">
              <a:solidFill>
                <a:srgbClr val="FF0000"/>
              </a:solidFill>
              <a:latin typeface="Calibri Light" panose="020F0302020204030204" pitchFamily="34" charset="0"/>
              <a:ea typeface="Cambria" panose="02040503050406030204" pitchFamily="18" charset="0"/>
              <a:cs typeface="Calibri Light" panose="020F0302020204030204" pitchFamily="34" charset="0"/>
            </a:endParaRPr>
          </a:p>
          <a:p>
            <a:pPr marL="365732" indent="-256014" algn="just">
              <a:lnSpc>
                <a:spcPct val="100000"/>
              </a:lnSpc>
              <a:spcBef>
                <a:spcPts val="0"/>
              </a:spcBef>
              <a:buNone/>
              <a:defRPr/>
            </a:pPr>
            <a:endParaRPr lang="sl-SI" sz="2400" dirty="0">
              <a:latin typeface="Calibri" panose="020F0502020204030204" pitchFamily="34" charset="0"/>
              <a:cs typeface="Calibri" panose="020F0502020204030204" pitchFamily="34" charset="0"/>
            </a:endParaRPr>
          </a:p>
          <a:p>
            <a:pPr marL="365732" indent="-256014" algn="just">
              <a:lnSpc>
                <a:spcPct val="100000"/>
              </a:lnSpc>
              <a:spcBef>
                <a:spcPts val="0"/>
              </a:spcBef>
              <a:buNone/>
              <a:defRPr/>
            </a:pPr>
            <a:r>
              <a:rPr lang="en-US" sz="2400" dirty="0" err="1">
                <a:latin typeface="Calibri" panose="020F0502020204030204" pitchFamily="34" charset="0"/>
                <a:cs typeface="Calibri" panose="020F0502020204030204" pitchFamily="34" charset="0"/>
              </a:rPr>
              <a:t>Raziskovalni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podatki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morajo</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biti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ustvarjeni</a:t>
            </a:r>
            <a:r>
              <a:rPr lang="en-US" sz="2400" dirty="0">
                <a:latin typeface="Calibri" panose="020F0502020204030204" pitchFamily="34" charset="0"/>
                <a:cs typeface="Calibri" panose="020F0502020204030204" pitchFamily="34" charset="0"/>
              </a:rPr>
              <a:t> in </a:t>
            </a:r>
            <a:r>
              <a:rPr lang="en-US" sz="2400" dirty="0" err="1">
                <a:latin typeface="Calibri" panose="020F0502020204030204" pitchFamily="34" charset="0"/>
                <a:cs typeface="Calibri" panose="020F0502020204030204" pitchFamily="34" charset="0"/>
              </a:rPr>
              <a:t>zbrani</a:t>
            </a:r>
            <a:r>
              <a:rPr lang="en-US" sz="2400" dirty="0">
                <a:latin typeface="Calibri" panose="020F0502020204030204" pitchFamily="34" charset="0"/>
                <a:cs typeface="Calibri" panose="020F0502020204030204" pitchFamily="34" charset="0"/>
              </a:rPr>
              <a:t> za </a:t>
            </a:r>
            <a:r>
              <a:rPr lang="en-US" sz="2400" dirty="0" err="1">
                <a:latin typeface="Calibri" panose="020F0502020204030204" pitchFamily="34" charset="0"/>
                <a:cs typeface="Calibri" panose="020F0502020204030204" pitchFamily="34" charset="0"/>
              </a:rPr>
              <a:t>potrebe</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doktorske</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disertacije</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objavljeni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ali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drugače</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dostopni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na</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način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kar</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omogoča</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njihovo</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preglednost</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dostopnost</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interoperabilnost</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ter</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možnost</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ponovnega</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vrednotenja</a:t>
            </a:r>
            <a:r>
              <a:rPr lang="en-US" sz="2400" dirty="0">
                <a:latin typeface="Calibri" panose="020F0502020204030204" pitchFamily="34" charset="0"/>
                <a:cs typeface="Calibri" panose="020F0502020204030204" pitchFamily="34" charset="0"/>
              </a:rPr>
              <a:t> in </a:t>
            </a:r>
            <a:r>
              <a:rPr lang="en-US" sz="2400" dirty="0" err="1">
                <a:latin typeface="Calibri" panose="020F0502020204030204" pitchFamily="34" charset="0"/>
                <a:cs typeface="Calibri" panose="020F0502020204030204" pitchFamily="34" charset="0"/>
              </a:rPr>
              <a:t>uporabe</a:t>
            </a:r>
            <a:r>
              <a:rPr lang="en-US" sz="2400" dirty="0">
                <a:latin typeface="Calibri" panose="020F0502020204030204" pitchFamily="34" charset="0"/>
                <a:cs typeface="Calibri" panose="020F0502020204030204" pitchFamily="34" charset="0"/>
              </a:rPr>
              <a:t>.</a:t>
            </a:r>
            <a:endParaRPr lang="sl-SI" sz="2400" dirty="0">
              <a:latin typeface="Calibri" panose="020F0502020204030204" pitchFamily="34" charset="0"/>
              <a:cs typeface="Calibri" panose="020F0502020204030204" pitchFamily="34" charset="0"/>
            </a:endParaRPr>
          </a:p>
          <a:p>
            <a:pPr marL="365732" indent="-256014" algn="just">
              <a:lnSpc>
                <a:spcPct val="100000"/>
              </a:lnSpc>
              <a:spcBef>
                <a:spcPts val="0"/>
              </a:spcBef>
              <a:buNone/>
              <a:defRPr/>
            </a:pPr>
            <a:endParaRPr lang="sl-SI" sz="2400" dirty="0">
              <a:solidFill>
                <a:srgbClr val="FF0000"/>
              </a:solidFill>
              <a:latin typeface="Calibri" panose="020F0502020204030204" pitchFamily="34" charset="0"/>
              <a:cs typeface="Calibri" panose="020F0502020204030204" pitchFamily="34" charset="0"/>
            </a:endParaRPr>
          </a:p>
          <a:p>
            <a:pPr marL="365732" indent="-256014" algn="just">
              <a:lnSpc>
                <a:spcPct val="100000"/>
              </a:lnSpc>
              <a:spcBef>
                <a:spcPts val="0"/>
              </a:spcBef>
              <a:buNone/>
              <a:defRPr/>
            </a:pPr>
            <a:r>
              <a:rPr lang="en-US" sz="2400" dirty="0" err="1">
                <a:latin typeface="Calibri" panose="020F0502020204030204" pitchFamily="34" charset="0"/>
                <a:cs typeface="Calibri" panose="020F0502020204030204" pitchFamily="34" charset="0"/>
              </a:rPr>
              <a:t>Namen</a:t>
            </a:r>
            <a:r>
              <a:rPr lang="en-US" sz="2400" dirty="0">
                <a:latin typeface="Calibri" panose="020F0502020204030204" pitchFamily="34" charset="0"/>
                <a:cs typeface="Calibri" panose="020F0502020204030204" pitchFamily="34" charset="0"/>
              </a:rPr>
              <a:t> </a:t>
            </a:r>
            <a:r>
              <a:rPr lang="en-US" sz="2400" b="1" dirty="0">
                <a:latin typeface="Calibri" panose="020F0502020204030204" pitchFamily="34" charset="0"/>
                <a:cs typeface="Calibri" panose="020F0502020204030204" pitchFamily="34" charset="0"/>
              </a:rPr>
              <a:t>NRRP</a:t>
            </a:r>
            <a:r>
              <a:rPr lang="en-US" sz="2400" dirty="0">
                <a:latin typeface="Calibri" panose="020F0502020204030204" pitchFamily="34" charset="0"/>
                <a:cs typeface="Calibri" panose="020F0502020204030204" pitchFamily="34" charset="0"/>
              </a:rPr>
              <a:t> je, da </a:t>
            </a:r>
            <a:r>
              <a:rPr lang="en-US" sz="2400" dirty="0" err="1">
                <a:latin typeface="Calibri" panose="020F0502020204030204" pitchFamily="34" charset="0"/>
                <a:cs typeface="Calibri" panose="020F0502020204030204" pitchFamily="34" charset="0"/>
              </a:rPr>
              <a:t>doktorski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študenti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na</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začetku</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raziskovalnega</a:t>
            </a:r>
            <a:r>
              <a:rPr lang="en-US" sz="2400" dirty="0">
                <a:latin typeface="Calibri" panose="020F0502020204030204" pitchFamily="34" charset="0"/>
                <a:cs typeface="Calibri" panose="020F0502020204030204" pitchFamily="34" charset="0"/>
              </a:rPr>
              <a:t> dela </a:t>
            </a:r>
            <a:r>
              <a:rPr lang="en-US" sz="2400" dirty="0" err="1">
                <a:latin typeface="Calibri" panose="020F0502020204030204" pitchFamily="34" charset="0"/>
                <a:cs typeface="Calibri" panose="020F0502020204030204" pitchFamily="34" charset="0"/>
              </a:rPr>
              <a:t>načrtujejo</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kako</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bodo</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pridobljene</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podatke</a:t>
            </a:r>
            <a:r>
              <a:rPr lang="en-US" sz="2400" dirty="0">
                <a:latin typeface="Calibri" panose="020F0502020204030204" pitchFamily="34" charset="0"/>
                <a:cs typeface="Calibri" panose="020F0502020204030204" pitchFamily="34" charset="0"/>
              </a:rPr>
              <a:t> za </a:t>
            </a:r>
            <a:r>
              <a:rPr lang="en-US" sz="2400" dirty="0" err="1">
                <a:latin typeface="Calibri" panose="020F0502020204030204" pitchFamily="34" charset="0"/>
                <a:cs typeface="Calibri" panose="020F0502020204030204" pitchFamily="34" charset="0"/>
              </a:rPr>
              <a:t>doktorsko</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disertacijo</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hranili</a:t>
            </a:r>
            <a:r>
              <a:rPr lang="en-US" sz="2400" dirty="0">
                <a:latin typeface="Calibri" panose="020F0502020204030204" pitchFamily="34" charset="0"/>
                <a:cs typeface="Calibri" panose="020F0502020204030204" pitchFamily="34" charset="0"/>
              </a:rPr>
              <a:t> in </a:t>
            </a:r>
            <a:r>
              <a:rPr lang="en-US" sz="2400" dirty="0" err="1">
                <a:latin typeface="Calibri" panose="020F0502020204030204" pitchFamily="34" charset="0"/>
                <a:cs typeface="Calibri" panose="020F0502020204030204" pitchFamily="34" charset="0"/>
              </a:rPr>
              <a:t>naredili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dostopne</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tudi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drugim</a:t>
            </a:r>
            <a:r>
              <a:rPr lang="sl-SI" sz="2400" dirty="0">
                <a:latin typeface="Calibri" panose="020F0502020204030204" pitchFamily="34" charset="0"/>
                <a:cs typeface="Calibri" panose="020F0502020204030204" pitchFamily="34" charset="0"/>
              </a:rPr>
              <a:t> [obrazec </a:t>
            </a:r>
            <a:r>
              <a:rPr lang="sl-SI" sz="2400" b="1" dirty="0">
                <a:latin typeface="Calibri" panose="020F0502020204030204" pitchFamily="34" charset="0"/>
                <a:cs typeface="Calibri" panose="020F0502020204030204" pitchFamily="34" charset="0"/>
              </a:rPr>
              <a:t>NRRP</a:t>
            </a:r>
            <a:r>
              <a:rPr lang="sl-SI" sz="2400" dirty="0">
                <a:latin typeface="Calibri" panose="020F0502020204030204" pitchFamily="34" charset="0"/>
                <a:cs typeface="Calibri" panose="020F0502020204030204" pitchFamily="34" charset="0"/>
              </a:rPr>
              <a:t>]</a:t>
            </a:r>
            <a:r>
              <a:rPr lang="en-US" sz="2400" dirty="0">
                <a:latin typeface="Calibri" panose="020F0502020204030204" pitchFamily="34" charset="0"/>
                <a:cs typeface="Calibri" panose="020F0502020204030204" pitchFamily="34" charset="0"/>
              </a:rPr>
              <a:t>.</a:t>
            </a:r>
            <a:endParaRPr lang="sl-SI" sz="2400" dirty="0">
              <a:latin typeface="Calibri" panose="020F0502020204030204" pitchFamily="34" charset="0"/>
              <a:cs typeface="Calibri" panose="020F0502020204030204" pitchFamily="34" charset="0"/>
            </a:endParaRPr>
          </a:p>
          <a:p>
            <a:pPr marL="365732" indent="-256014" algn="just">
              <a:lnSpc>
                <a:spcPct val="100000"/>
              </a:lnSpc>
              <a:spcBef>
                <a:spcPts val="0"/>
              </a:spcBef>
              <a:buNone/>
              <a:defRPr/>
            </a:pPr>
            <a:endParaRPr lang="sl-SI" sz="2400" dirty="0">
              <a:latin typeface="Calibri" panose="020F0502020204030204" pitchFamily="34" charset="0"/>
              <a:cs typeface="Calibri" panose="020F0502020204030204" pitchFamily="34" charset="0"/>
            </a:endParaRPr>
          </a:p>
          <a:p>
            <a:pPr marL="365732" indent="-256014" algn="just">
              <a:lnSpc>
                <a:spcPct val="100000"/>
              </a:lnSpc>
              <a:spcBef>
                <a:spcPts val="0"/>
              </a:spcBef>
              <a:buNone/>
              <a:defRPr/>
            </a:pPr>
            <a:r>
              <a:rPr lang="sl-SI" sz="2400" dirty="0">
                <a:latin typeface="Calibri" panose="020F0502020204030204" pitchFamily="34" charset="0"/>
                <a:cs typeface="Calibri" panose="020F0502020204030204" pitchFamily="34" charset="0"/>
              </a:rPr>
              <a:t>Več: </a:t>
            </a:r>
            <a:r>
              <a:rPr lang="sl-SI" sz="2400" b="1" dirty="0">
                <a:latin typeface="Calibri" panose="020F0502020204030204" pitchFamily="34" charset="0"/>
                <a:cs typeface="Calibri" panose="020F0502020204030204" pitchFamily="34" charset="0"/>
              </a:rPr>
              <a:t>50. člen </a:t>
            </a:r>
            <a:r>
              <a:rPr lang="sl-SI" sz="2400" dirty="0">
                <a:latin typeface="Calibri" panose="020F0502020204030204" pitchFamily="34" charset="0"/>
                <a:cs typeface="Calibri" panose="020F0502020204030204" pitchFamily="34" charset="0"/>
              </a:rPr>
              <a:t>Pravilnika o doktorskem študiju UL.</a:t>
            </a:r>
          </a:p>
          <a:p>
            <a:pPr marL="365732" indent="-256014" algn="just">
              <a:lnSpc>
                <a:spcPct val="100000"/>
              </a:lnSpc>
              <a:spcBef>
                <a:spcPts val="0"/>
              </a:spcBef>
              <a:buNone/>
              <a:defRPr/>
            </a:pPr>
            <a:endParaRPr lang="en-US" sz="2400" dirty="0">
              <a:latin typeface="Calibri" panose="020F0502020204030204" pitchFamily="34" charset="0"/>
              <a:cs typeface="Calibri" panose="020F0502020204030204" pitchFamily="34" charset="0"/>
            </a:endParaRPr>
          </a:p>
        </p:txBody>
      </p:sp>
      <p:sp>
        <p:nvSpPr>
          <p:cNvPr id="9" name="Pravokotnik 8">
            <a:extLst>
              <a:ext uri="{FF2B5EF4-FFF2-40B4-BE49-F238E27FC236}">
                <a16:creationId xmlns:a16="http://schemas.microsoft.com/office/drawing/2014/main" id="{5CF692FA-5E00-2EBD-6DE1-0FEE65EAC463}"/>
              </a:ext>
            </a:extLst>
          </p:cNvPr>
          <p:cNvSpPr/>
          <p:nvPr/>
        </p:nvSpPr>
        <p:spPr>
          <a:xfrm>
            <a:off x="838200" y="0"/>
            <a:ext cx="11353800" cy="67235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10" name="Pravokotnik 9">
            <a:extLst>
              <a:ext uri="{FF2B5EF4-FFF2-40B4-BE49-F238E27FC236}">
                <a16:creationId xmlns:a16="http://schemas.microsoft.com/office/drawing/2014/main" id="{7281F4A4-7DC8-37A9-C4BF-F8C2C43BCA8A}"/>
              </a:ext>
            </a:extLst>
          </p:cNvPr>
          <p:cNvSpPr/>
          <p:nvPr/>
        </p:nvSpPr>
        <p:spPr>
          <a:xfrm>
            <a:off x="10088957" y="159585"/>
            <a:ext cx="1673856"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altLang="sl-SI" sz="2000" b="0" i="1" u="none" strike="noStrike" kern="0" cap="none" spc="0" normalizeH="0" baseline="0" noProof="0" dirty="0">
                <a:ln>
                  <a:noFill/>
                </a:ln>
                <a:solidFill>
                  <a:srgbClr val="FFFFFF"/>
                </a:solidFill>
                <a:effectLst/>
                <a:uLnTx/>
                <a:uFillTx/>
                <a:ea typeface="+mn-ea"/>
                <a:cs typeface="+mn-cs"/>
              </a:rPr>
              <a:t>65 let tradicije</a:t>
            </a:r>
            <a:endParaRPr kumimoji="0" lang="en-US" sz="2000" b="0" i="1" u="none" strike="noStrike" kern="1200" cap="none" spc="0" normalizeH="0" baseline="0" noProof="0" dirty="0">
              <a:ln>
                <a:noFill/>
              </a:ln>
              <a:solidFill>
                <a:prstClr val="black"/>
              </a:solidFill>
              <a:effectLst/>
              <a:uLnTx/>
              <a:uFillTx/>
              <a:ea typeface="+mn-ea"/>
              <a:cs typeface="+mn-cs"/>
            </a:endParaRPr>
          </a:p>
        </p:txBody>
      </p:sp>
      <p:sp>
        <p:nvSpPr>
          <p:cNvPr id="11" name="Pravokotnik 10">
            <a:extLst>
              <a:ext uri="{FF2B5EF4-FFF2-40B4-BE49-F238E27FC236}">
                <a16:creationId xmlns:a16="http://schemas.microsoft.com/office/drawing/2014/main" id="{203FA593-8051-AA79-561F-68EB2E84BA80}"/>
              </a:ext>
            </a:extLst>
          </p:cNvPr>
          <p:cNvSpPr/>
          <p:nvPr/>
        </p:nvSpPr>
        <p:spPr>
          <a:xfrm>
            <a:off x="0" y="672352"/>
            <a:ext cx="838200" cy="618564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Označba mesta noge 8">
            <a:extLst>
              <a:ext uri="{FF2B5EF4-FFF2-40B4-BE49-F238E27FC236}">
                <a16:creationId xmlns:a16="http://schemas.microsoft.com/office/drawing/2014/main" id="{94F2F9D6-89A5-4EBC-3E20-2F11427F84FC}"/>
              </a:ext>
            </a:extLst>
          </p:cNvPr>
          <p:cNvSpPr txBox="1">
            <a:spLocks/>
          </p:cNvSpPr>
          <p:nvPr/>
        </p:nvSpPr>
        <p:spPr>
          <a:xfrm>
            <a:off x="3054374" y="6092196"/>
            <a:ext cx="6437099" cy="365125"/>
          </a:xfrm>
          <a:prstGeom prst="rect">
            <a:avLst/>
          </a:prstGeom>
        </p:spPr>
        <p:txBody>
          <a:bodyPr/>
          <a:ls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l-SI" sz="1401" i="1">
                <a:solidFill>
                  <a:srgbClr val="FF0000"/>
                </a:solidFill>
              </a:rPr>
              <a:t>Informativni dan: 2</a:t>
            </a:r>
            <a:r>
              <a:rPr lang="en-US" sz="1401" i="1">
                <a:solidFill>
                  <a:srgbClr val="FF0000"/>
                </a:solidFill>
              </a:rPr>
              <a:t>8</a:t>
            </a:r>
            <a:r>
              <a:rPr lang="sl-SI" sz="1401" i="1">
                <a:solidFill>
                  <a:srgbClr val="FF0000"/>
                </a:solidFill>
              </a:rPr>
              <a:t> </a:t>
            </a:r>
            <a:r>
              <a:rPr lang="en-US" sz="1401" i="1">
                <a:solidFill>
                  <a:srgbClr val="FF0000"/>
                </a:solidFill>
              </a:rPr>
              <a:t>maj</a:t>
            </a:r>
            <a:r>
              <a:rPr lang="sl-SI" sz="1401" i="1">
                <a:solidFill>
                  <a:srgbClr val="FF0000"/>
                </a:solidFill>
              </a:rPr>
              <a:t> 202</a:t>
            </a:r>
            <a:r>
              <a:rPr lang="en-US" sz="1401" i="1">
                <a:solidFill>
                  <a:srgbClr val="FF0000"/>
                </a:solidFill>
              </a:rPr>
              <a:t>6</a:t>
            </a:r>
            <a:r>
              <a:rPr lang="sl-SI" sz="1401" i="1">
                <a:solidFill>
                  <a:srgbClr val="FF0000"/>
                </a:solidFill>
              </a:rPr>
              <a:t>.</a:t>
            </a:r>
            <a:endParaRPr lang="sl-SI" sz="1401" i="1" dirty="0">
              <a:solidFill>
                <a:srgbClr val="FF0000"/>
              </a:solidFill>
            </a:endParaRPr>
          </a:p>
        </p:txBody>
      </p:sp>
    </p:spTree>
    <p:extLst>
      <p:ext uri="{BB962C8B-B14F-4D97-AF65-F5344CB8AC3E}">
        <p14:creationId xmlns:p14="http://schemas.microsoft.com/office/powerpoint/2010/main" val="13810943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832167" y="748469"/>
            <a:ext cx="8229600" cy="648075"/>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endParaRPr lang="en-US" dirty="0">
              <a:latin typeface="Calibri Light" panose="020F0302020204030204" pitchFamily="34" charset="0"/>
              <a:ea typeface="Cambria" panose="02040503050406030204" pitchFamily="18" charset="0"/>
              <a:cs typeface="Calibri Light" panose="020F0302020204030204" pitchFamily="34" charset="0"/>
            </a:endParaRPr>
          </a:p>
        </p:txBody>
      </p:sp>
      <p:sp>
        <p:nvSpPr>
          <p:cNvPr id="4" name="Content Placeholder 2"/>
          <p:cNvSpPr txBox="1">
            <a:spLocks/>
          </p:cNvSpPr>
          <p:nvPr/>
        </p:nvSpPr>
        <p:spPr>
          <a:xfrm>
            <a:off x="1005839" y="1072510"/>
            <a:ext cx="11000233" cy="5388121"/>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5732" indent="-256014" algn="ctr">
              <a:lnSpc>
                <a:spcPct val="120000"/>
              </a:lnSpc>
              <a:spcBef>
                <a:spcPts val="0"/>
              </a:spcBef>
              <a:buNone/>
              <a:defRPr/>
            </a:pPr>
            <a:r>
              <a:rPr lang="sl-SI" sz="16000" b="1" dirty="0">
                <a:solidFill>
                  <a:srgbClr val="FF0000"/>
                </a:solidFill>
                <a:latin typeface="Calibri Light" panose="020F0302020204030204" pitchFamily="34" charset="0"/>
                <a:ea typeface="Cambria" panose="02040503050406030204" pitchFamily="18" charset="0"/>
                <a:cs typeface="Calibri Light" panose="020F0302020204030204" pitchFamily="34" charset="0"/>
              </a:rPr>
              <a:t>Mentorstvo.</a:t>
            </a:r>
            <a:endParaRPr lang="en-US" sz="16000" b="1" dirty="0">
              <a:solidFill>
                <a:srgbClr val="FF0000"/>
              </a:solidFill>
              <a:latin typeface="Calibri Light" panose="020F0302020204030204" pitchFamily="34" charset="0"/>
              <a:ea typeface="Cambria" panose="02040503050406030204" pitchFamily="18" charset="0"/>
              <a:cs typeface="Calibri Light" panose="020F0302020204030204" pitchFamily="34" charset="0"/>
            </a:endParaRPr>
          </a:p>
          <a:p>
            <a:pPr marL="365732" indent="-256014">
              <a:lnSpc>
                <a:spcPct val="120000"/>
              </a:lnSpc>
              <a:spcBef>
                <a:spcPts val="0"/>
              </a:spcBef>
              <a:buNone/>
              <a:defRPr/>
            </a:pPr>
            <a:endParaRPr lang="sl-SI" sz="9600" dirty="0">
              <a:latin typeface="Calibri" panose="020F0502020204030204" pitchFamily="34" charset="0"/>
              <a:cs typeface="Calibri" panose="020F0502020204030204" pitchFamily="34" charset="0"/>
            </a:endParaRPr>
          </a:p>
          <a:p>
            <a:pPr marL="365732" indent="-256014" algn="just">
              <a:lnSpc>
                <a:spcPct val="120000"/>
              </a:lnSpc>
              <a:spcBef>
                <a:spcPts val="0"/>
              </a:spcBef>
              <a:buNone/>
              <a:defRPr/>
            </a:pPr>
            <a:r>
              <a:rPr lang="sl-SI" sz="9600" dirty="0">
                <a:latin typeface="Calibri" panose="020F0502020204030204" pitchFamily="34" charset="0"/>
                <a:cs typeface="Calibri" panose="020F0502020204030204" pitchFamily="34" charset="0"/>
              </a:rPr>
              <a:t>Mentor je oseba, ki ima ustrezen naziv visokošolskega učitelja </a:t>
            </a:r>
            <a:r>
              <a:rPr lang="sl-SI" sz="9600" b="1" dirty="0">
                <a:latin typeface="Calibri" panose="020F0502020204030204" pitchFamily="34" charset="0"/>
                <a:cs typeface="Calibri" panose="020F0502020204030204" pitchFamily="34" charset="0"/>
              </a:rPr>
              <a:t>(docent, izredni profesor in redni profesor) </a:t>
            </a:r>
            <a:r>
              <a:rPr lang="sl-SI" sz="9600" dirty="0">
                <a:latin typeface="Calibri" panose="020F0502020204030204" pitchFamily="34" charset="0"/>
                <a:cs typeface="Calibri" panose="020F0502020204030204" pitchFamily="34" charset="0"/>
              </a:rPr>
              <a:t>oziroma znanstvenega delavca in ima izkazano raziskovalno aktivnost z ustrezno znanstveno bibliografijo s področja teme doktorske disertacije </a:t>
            </a:r>
            <a:r>
              <a:rPr lang="sl-SI" sz="9600" b="1" dirty="0">
                <a:latin typeface="Calibri" panose="020F0502020204030204" pitchFamily="34" charset="0"/>
                <a:cs typeface="Calibri" panose="020F0502020204030204" pitchFamily="34" charset="0"/>
              </a:rPr>
              <a:t>(najmanj tri SCI članke).</a:t>
            </a:r>
          </a:p>
          <a:p>
            <a:pPr marL="365732" indent="-256014" algn="just">
              <a:lnSpc>
                <a:spcPct val="120000"/>
              </a:lnSpc>
              <a:spcBef>
                <a:spcPts val="0"/>
              </a:spcBef>
              <a:buNone/>
              <a:defRPr/>
            </a:pPr>
            <a:r>
              <a:rPr lang="sl-SI" sz="9600" dirty="0">
                <a:latin typeface="Calibri" panose="020F0502020204030204" pitchFamily="34" charset="0"/>
                <a:cs typeface="Calibri" panose="020F0502020204030204" pitchFamily="34" charset="0"/>
              </a:rPr>
              <a:t>Poleg osnovnih kriterijev je minimalni pogoj za izkazovanje raziskovalne aktivnosti mentorja, da v primeru temeljnih raziskav z bibliografijo v zadnjih petih letih doseže </a:t>
            </a:r>
            <a:r>
              <a:rPr lang="sl-SI" sz="9600" b="1" dirty="0">
                <a:solidFill>
                  <a:srgbClr val="FF0000"/>
                </a:solidFill>
                <a:latin typeface="Calibri" panose="020F0502020204030204" pitchFamily="34" charset="0"/>
                <a:cs typeface="Calibri" panose="020F0502020204030204" pitchFamily="34" charset="0"/>
              </a:rPr>
              <a:t>150 točk </a:t>
            </a:r>
            <a:r>
              <a:rPr lang="sl-SI" sz="9600" dirty="0">
                <a:latin typeface="Calibri" panose="020F0502020204030204" pitchFamily="34" charset="0"/>
                <a:cs typeface="Calibri" panose="020F0502020204030204" pitchFamily="34" charset="0"/>
              </a:rPr>
              <a:t>po SICRISS-u (ki se kvantitativno dokazuje po metodologiji ARRS s kazalnikom pod kategorijo Z≥100) in se uvršča v kazalec pomembnih dosežkov s </a:t>
            </a:r>
            <a:r>
              <a:rPr lang="sl-SI" sz="9600" dirty="0" err="1">
                <a:latin typeface="Calibri" panose="020F0502020204030204" pitchFamily="34" charset="0"/>
                <a:cs typeface="Calibri" panose="020F0502020204030204" pitchFamily="34" charset="0"/>
              </a:rPr>
              <a:t>kvanitativno</a:t>
            </a:r>
            <a:r>
              <a:rPr lang="sl-SI" sz="9600" dirty="0">
                <a:latin typeface="Calibri" panose="020F0502020204030204" pitchFamily="34" charset="0"/>
                <a:cs typeface="Calibri" panose="020F0502020204030204" pitchFamily="34" charset="0"/>
              </a:rPr>
              <a:t> oceno </a:t>
            </a:r>
            <a:r>
              <a:rPr lang="sl-SI" sz="9600" b="1" dirty="0">
                <a:solidFill>
                  <a:srgbClr val="FF0000"/>
                </a:solidFill>
                <a:latin typeface="Calibri" panose="020F0502020204030204" pitchFamily="34" charset="0"/>
                <a:cs typeface="Calibri" panose="020F0502020204030204" pitchFamily="34" charset="0"/>
              </a:rPr>
              <a:t>A½ več kot 0</a:t>
            </a:r>
            <a:r>
              <a:rPr lang="sl-SI" sz="9600" dirty="0">
                <a:latin typeface="Calibri" panose="020F0502020204030204" pitchFamily="34" charset="0"/>
                <a:cs typeface="Calibri" panose="020F0502020204030204" pitchFamily="34" charset="0"/>
              </a:rPr>
              <a:t> oziroma v primeru aplikativnih raziskav 40 točk in ima dokazila o uspešnosti prenosa rezultatov projektov v prakso.</a:t>
            </a:r>
          </a:p>
          <a:p>
            <a:pPr marL="365732" indent="-256014">
              <a:buFont typeface="Wingdings 3"/>
              <a:buChar char=""/>
              <a:defRPr/>
            </a:pPr>
            <a:endParaRPr lang="en-US" b="1" dirty="0"/>
          </a:p>
          <a:p>
            <a:pPr marL="365732" indent="-256014">
              <a:buNone/>
              <a:defRPr/>
            </a:pPr>
            <a:endParaRPr lang="en-US" dirty="0"/>
          </a:p>
        </p:txBody>
      </p:sp>
      <p:sp>
        <p:nvSpPr>
          <p:cNvPr id="9" name="Pravokotnik 8"/>
          <p:cNvSpPr/>
          <p:nvPr/>
        </p:nvSpPr>
        <p:spPr>
          <a:xfrm>
            <a:off x="838200" y="0"/>
            <a:ext cx="11353800" cy="67235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10" name="Pravokotnik 9"/>
          <p:cNvSpPr/>
          <p:nvPr/>
        </p:nvSpPr>
        <p:spPr>
          <a:xfrm>
            <a:off x="10088957" y="159585"/>
            <a:ext cx="1673856"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altLang="sl-SI" sz="2000" b="0" i="1" u="none" strike="noStrike" kern="0" cap="none" spc="0" normalizeH="0" baseline="0" noProof="0" dirty="0">
                <a:ln>
                  <a:noFill/>
                </a:ln>
                <a:solidFill>
                  <a:srgbClr val="FFFFFF"/>
                </a:solidFill>
                <a:effectLst/>
                <a:uLnTx/>
                <a:uFillTx/>
                <a:ea typeface="+mn-ea"/>
                <a:cs typeface="+mn-cs"/>
              </a:rPr>
              <a:t>65 let tradicije</a:t>
            </a:r>
            <a:endParaRPr kumimoji="0" lang="en-US" sz="2000" b="0" i="1" u="none" strike="noStrike" kern="1200" cap="none" spc="0" normalizeH="0" baseline="0" noProof="0" dirty="0">
              <a:ln>
                <a:noFill/>
              </a:ln>
              <a:solidFill>
                <a:prstClr val="black"/>
              </a:solidFill>
              <a:effectLst/>
              <a:uLnTx/>
              <a:uFillTx/>
              <a:ea typeface="+mn-ea"/>
              <a:cs typeface="+mn-cs"/>
            </a:endParaRPr>
          </a:p>
        </p:txBody>
      </p:sp>
      <p:sp>
        <p:nvSpPr>
          <p:cNvPr id="11" name="Pravokotnik 10"/>
          <p:cNvSpPr/>
          <p:nvPr/>
        </p:nvSpPr>
        <p:spPr>
          <a:xfrm>
            <a:off x="0" y="672352"/>
            <a:ext cx="838200" cy="618564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Označba mesta noge 8">
            <a:extLst>
              <a:ext uri="{FF2B5EF4-FFF2-40B4-BE49-F238E27FC236}">
                <a16:creationId xmlns:a16="http://schemas.microsoft.com/office/drawing/2014/main" id="{21CE69B4-90E6-74C3-9DC3-D0C73B5A580F}"/>
              </a:ext>
            </a:extLst>
          </p:cNvPr>
          <p:cNvSpPr txBox="1">
            <a:spLocks/>
          </p:cNvSpPr>
          <p:nvPr/>
        </p:nvSpPr>
        <p:spPr>
          <a:xfrm>
            <a:off x="3054374" y="6092196"/>
            <a:ext cx="6437099" cy="365125"/>
          </a:xfrm>
          <a:prstGeom prst="rect">
            <a:avLst/>
          </a:prstGeom>
        </p:spPr>
        <p:txBody>
          <a:bodyPr/>
          <a:ls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l-SI" sz="1401" i="1">
                <a:solidFill>
                  <a:srgbClr val="FF0000"/>
                </a:solidFill>
              </a:rPr>
              <a:t>Informativni dan: 2</a:t>
            </a:r>
            <a:r>
              <a:rPr lang="en-US" sz="1401" i="1">
                <a:solidFill>
                  <a:srgbClr val="FF0000"/>
                </a:solidFill>
              </a:rPr>
              <a:t>8</a:t>
            </a:r>
            <a:r>
              <a:rPr lang="sl-SI" sz="1401" i="1">
                <a:solidFill>
                  <a:srgbClr val="FF0000"/>
                </a:solidFill>
              </a:rPr>
              <a:t> </a:t>
            </a:r>
            <a:r>
              <a:rPr lang="en-US" sz="1401" i="1">
                <a:solidFill>
                  <a:srgbClr val="FF0000"/>
                </a:solidFill>
              </a:rPr>
              <a:t>maj</a:t>
            </a:r>
            <a:r>
              <a:rPr lang="sl-SI" sz="1401" i="1">
                <a:solidFill>
                  <a:srgbClr val="FF0000"/>
                </a:solidFill>
              </a:rPr>
              <a:t> 202</a:t>
            </a:r>
            <a:r>
              <a:rPr lang="en-US" sz="1401" i="1">
                <a:solidFill>
                  <a:srgbClr val="FF0000"/>
                </a:solidFill>
              </a:rPr>
              <a:t>6</a:t>
            </a:r>
            <a:r>
              <a:rPr lang="sl-SI" sz="1401" i="1">
                <a:solidFill>
                  <a:srgbClr val="FF0000"/>
                </a:solidFill>
              </a:rPr>
              <a:t>.</a:t>
            </a:r>
            <a:endParaRPr lang="sl-SI" sz="1401" i="1" dirty="0">
              <a:solidFill>
                <a:srgbClr val="FF0000"/>
              </a:solidFill>
            </a:endParaRPr>
          </a:p>
        </p:txBody>
      </p:sp>
    </p:spTree>
    <p:extLst>
      <p:ext uri="{BB962C8B-B14F-4D97-AF65-F5344CB8AC3E}">
        <p14:creationId xmlns:p14="http://schemas.microsoft.com/office/powerpoint/2010/main" val="12017140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grada vsebine 1"/>
          <p:cNvSpPr txBox="1">
            <a:spLocks/>
          </p:cNvSpPr>
          <p:nvPr/>
        </p:nvSpPr>
        <p:spPr>
          <a:xfrm>
            <a:off x="987552" y="1077327"/>
            <a:ext cx="10923667" cy="491328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5732" indent="-256014" algn="ctr">
              <a:spcBef>
                <a:spcPts val="0"/>
              </a:spcBef>
              <a:buNone/>
              <a:defRPr/>
            </a:pPr>
            <a:r>
              <a:rPr lang="sl-SI" sz="4000" b="1" dirty="0">
                <a:solidFill>
                  <a:srgbClr val="FF0000"/>
                </a:solidFill>
                <a:latin typeface="Calibri Light" panose="020F0302020204030204" pitchFamily="34" charset="0"/>
                <a:ea typeface="Cambria" panose="02040503050406030204" pitchFamily="18" charset="0"/>
                <a:cs typeface="Calibri Light" panose="020F0302020204030204" pitchFamily="34" charset="0"/>
              </a:rPr>
              <a:t>Mentorstvo.</a:t>
            </a:r>
            <a:endParaRPr lang="en-US" sz="4000" b="1" dirty="0">
              <a:solidFill>
                <a:srgbClr val="FF0000"/>
              </a:solidFill>
              <a:latin typeface="Calibri Light" panose="020F0302020204030204" pitchFamily="34" charset="0"/>
              <a:ea typeface="Cambria" panose="02040503050406030204" pitchFamily="18" charset="0"/>
              <a:cs typeface="Calibri Light" panose="020F0302020204030204" pitchFamily="34" charset="0"/>
            </a:endParaRPr>
          </a:p>
          <a:p>
            <a:pPr marL="365732" indent="-256014">
              <a:spcBef>
                <a:spcPts val="0"/>
              </a:spcBef>
              <a:buNone/>
              <a:defRPr/>
            </a:pPr>
            <a:endParaRPr lang="sl-SI" sz="2400" dirty="0">
              <a:latin typeface="Calibri" panose="020F0502020204030204" pitchFamily="34" charset="0"/>
              <a:cs typeface="Calibri" panose="020F0502020204030204" pitchFamily="34" charset="0"/>
            </a:endParaRPr>
          </a:p>
          <a:p>
            <a:pPr marL="365732" indent="-256014" algn="just">
              <a:spcBef>
                <a:spcPts val="0"/>
              </a:spcBef>
              <a:buNone/>
              <a:defRPr/>
            </a:pPr>
            <a:r>
              <a:rPr lang="sl-SI" sz="2400" dirty="0">
                <a:latin typeface="Calibri" panose="020F0502020204030204" pitchFamily="34" charset="0"/>
                <a:cs typeface="Calibri" panose="020F0502020204030204" pitchFamily="34" charset="0"/>
              </a:rPr>
              <a:t>Doktorand izbere mentorja po lastni presoji in na podlagi mentorjevih raziskovalnih usmeritev ob vpisu doktorskega študija.</a:t>
            </a:r>
          </a:p>
          <a:p>
            <a:pPr marL="365732" indent="-256014" algn="just">
              <a:spcBef>
                <a:spcPts val="0"/>
              </a:spcBef>
              <a:buNone/>
              <a:defRPr/>
            </a:pPr>
            <a:endParaRPr lang="sl-SI" sz="2400" dirty="0">
              <a:latin typeface="Calibri" panose="020F0502020204030204" pitchFamily="34" charset="0"/>
              <a:cs typeface="Calibri" panose="020F0502020204030204" pitchFamily="34" charset="0"/>
            </a:endParaRPr>
          </a:p>
          <a:p>
            <a:pPr marL="365732" indent="-256014" algn="just">
              <a:spcBef>
                <a:spcPts val="0"/>
              </a:spcBef>
              <a:buNone/>
              <a:defRPr/>
            </a:pPr>
            <a:r>
              <a:rPr lang="sl-SI" sz="2400" u="sng" dirty="0">
                <a:latin typeface="Calibri" panose="020F0502020204030204" pitchFamily="34" charset="0"/>
                <a:cs typeface="Calibri" panose="020F0502020204030204" pitchFamily="34" charset="0"/>
              </a:rPr>
              <a:t>Naloga mentorja je usmerjanje študenta med študijem: </a:t>
            </a:r>
          </a:p>
          <a:p>
            <a:pPr marL="452594" indent="-342874" algn="just">
              <a:spcBef>
                <a:spcPts val="0"/>
              </a:spcBef>
              <a:defRPr/>
            </a:pPr>
            <a:r>
              <a:rPr lang="sl-SI" sz="2400" dirty="0">
                <a:latin typeface="Calibri" panose="020F0502020204030204" pitchFamily="34" charset="0"/>
                <a:cs typeface="Calibri" panose="020F0502020204030204" pitchFamily="34" charset="0"/>
              </a:rPr>
              <a:t>izbira področja študija, </a:t>
            </a:r>
          </a:p>
          <a:p>
            <a:pPr marL="452594" indent="-342874" algn="just">
              <a:spcBef>
                <a:spcPts val="0"/>
              </a:spcBef>
              <a:defRPr/>
            </a:pPr>
            <a:r>
              <a:rPr lang="sl-SI" sz="2400" dirty="0">
                <a:latin typeface="Calibri" panose="020F0502020204030204" pitchFamily="34" charset="0"/>
                <a:cs typeface="Calibri" panose="020F0502020204030204" pitchFamily="34" charset="0"/>
              </a:rPr>
              <a:t>predmetov in modulov v njih, </a:t>
            </a:r>
          </a:p>
          <a:p>
            <a:pPr marL="452594" indent="-342874" algn="just">
              <a:spcBef>
                <a:spcPts val="0"/>
              </a:spcBef>
              <a:defRPr/>
            </a:pPr>
            <a:r>
              <a:rPr lang="sl-SI" sz="2400" dirty="0">
                <a:latin typeface="Calibri" panose="020F0502020204030204" pitchFamily="34" charset="0"/>
                <a:cs typeface="Calibri" panose="020F0502020204030204" pitchFamily="34" charset="0"/>
              </a:rPr>
              <a:t>oblikovanja predloga dispozicije doktorske teze, </a:t>
            </a:r>
          </a:p>
          <a:p>
            <a:pPr marL="452594" indent="-342874" algn="just">
              <a:spcBef>
                <a:spcPts val="0"/>
              </a:spcBef>
              <a:defRPr/>
            </a:pPr>
            <a:r>
              <a:rPr lang="sl-SI" sz="2400" dirty="0">
                <a:latin typeface="Calibri" panose="020F0502020204030204" pitchFamily="34" charset="0"/>
                <a:cs typeface="Calibri" panose="020F0502020204030204" pitchFamily="34" charset="0"/>
              </a:rPr>
              <a:t>strokovna podpora pri raziskovalnem delu ter </a:t>
            </a:r>
          </a:p>
          <a:p>
            <a:pPr marL="452594" indent="-342874" algn="just">
              <a:spcBef>
                <a:spcPts val="0"/>
              </a:spcBef>
              <a:defRPr/>
            </a:pPr>
            <a:r>
              <a:rPr lang="sl-SI" sz="2400" dirty="0">
                <a:latin typeface="Calibri" panose="020F0502020204030204" pitchFamily="34" charset="0"/>
                <a:cs typeface="Calibri" panose="020F0502020204030204" pitchFamily="34" charset="0"/>
              </a:rPr>
              <a:t>zagotavljanje pogojev za delo na raziskovalni opremi.</a:t>
            </a:r>
            <a:endParaRPr lang="en-US" sz="2400" b="1" dirty="0">
              <a:latin typeface="Calibri" panose="020F0502020204030204" pitchFamily="34" charset="0"/>
              <a:cs typeface="Calibri" panose="020F0502020204030204" pitchFamily="34" charset="0"/>
            </a:endParaRPr>
          </a:p>
          <a:p>
            <a:pPr marL="365732" indent="-256014">
              <a:buFont typeface="Wingdings 3"/>
              <a:buChar char=""/>
              <a:defRPr/>
            </a:pPr>
            <a:endParaRPr lang="sl-SI" dirty="0"/>
          </a:p>
        </p:txBody>
      </p:sp>
      <p:sp>
        <p:nvSpPr>
          <p:cNvPr id="9" name="Pravokotnik 8"/>
          <p:cNvSpPr/>
          <p:nvPr/>
        </p:nvSpPr>
        <p:spPr>
          <a:xfrm>
            <a:off x="838200" y="0"/>
            <a:ext cx="11353800" cy="67235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10" name="Pravokotnik 9"/>
          <p:cNvSpPr/>
          <p:nvPr/>
        </p:nvSpPr>
        <p:spPr>
          <a:xfrm>
            <a:off x="10088957" y="159585"/>
            <a:ext cx="1673856"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altLang="sl-SI" sz="2000" b="0" i="1" u="none" strike="noStrike" kern="0" cap="none" spc="0" normalizeH="0" baseline="0" noProof="0" dirty="0">
                <a:ln>
                  <a:noFill/>
                </a:ln>
                <a:solidFill>
                  <a:srgbClr val="FFFFFF"/>
                </a:solidFill>
                <a:effectLst/>
                <a:uLnTx/>
                <a:uFillTx/>
                <a:ea typeface="+mn-ea"/>
                <a:cs typeface="+mn-cs"/>
              </a:rPr>
              <a:t>65 let tradicije</a:t>
            </a:r>
            <a:endParaRPr kumimoji="0" lang="en-US" sz="2000" b="0" i="1" u="none" strike="noStrike" kern="1200" cap="none" spc="0" normalizeH="0" baseline="0" noProof="0" dirty="0">
              <a:ln>
                <a:noFill/>
              </a:ln>
              <a:solidFill>
                <a:prstClr val="black"/>
              </a:solidFill>
              <a:effectLst/>
              <a:uLnTx/>
              <a:uFillTx/>
              <a:ea typeface="+mn-ea"/>
              <a:cs typeface="+mn-cs"/>
            </a:endParaRPr>
          </a:p>
        </p:txBody>
      </p:sp>
      <p:sp>
        <p:nvSpPr>
          <p:cNvPr id="11" name="Pravokotnik 10"/>
          <p:cNvSpPr/>
          <p:nvPr/>
        </p:nvSpPr>
        <p:spPr>
          <a:xfrm>
            <a:off x="0" y="672352"/>
            <a:ext cx="838200" cy="618564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Označba mesta noge 8">
            <a:extLst>
              <a:ext uri="{FF2B5EF4-FFF2-40B4-BE49-F238E27FC236}">
                <a16:creationId xmlns:a16="http://schemas.microsoft.com/office/drawing/2014/main" id="{ED4EE767-5F9F-DE38-64DD-7870C1986622}"/>
              </a:ext>
            </a:extLst>
          </p:cNvPr>
          <p:cNvSpPr txBox="1">
            <a:spLocks/>
          </p:cNvSpPr>
          <p:nvPr/>
        </p:nvSpPr>
        <p:spPr>
          <a:xfrm>
            <a:off x="3054374" y="6092196"/>
            <a:ext cx="6437099" cy="365125"/>
          </a:xfrm>
          <a:prstGeom prst="rect">
            <a:avLst/>
          </a:prstGeom>
        </p:spPr>
        <p:txBody>
          <a:bodyPr/>
          <a:ls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l-SI" sz="1401" i="1">
                <a:solidFill>
                  <a:srgbClr val="FF0000"/>
                </a:solidFill>
              </a:rPr>
              <a:t>Informativni dan: 2</a:t>
            </a:r>
            <a:r>
              <a:rPr lang="en-US" sz="1401" i="1">
                <a:solidFill>
                  <a:srgbClr val="FF0000"/>
                </a:solidFill>
              </a:rPr>
              <a:t>8</a:t>
            </a:r>
            <a:r>
              <a:rPr lang="sl-SI" sz="1401" i="1">
                <a:solidFill>
                  <a:srgbClr val="FF0000"/>
                </a:solidFill>
              </a:rPr>
              <a:t> </a:t>
            </a:r>
            <a:r>
              <a:rPr lang="en-US" sz="1401" i="1">
                <a:solidFill>
                  <a:srgbClr val="FF0000"/>
                </a:solidFill>
              </a:rPr>
              <a:t>maj</a:t>
            </a:r>
            <a:r>
              <a:rPr lang="sl-SI" sz="1401" i="1">
                <a:solidFill>
                  <a:srgbClr val="FF0000"/>
                </a:solidFill>
              </a:rPr>
              <a:t> 202</a:t>
            </a:r>
            <a:r>
              <a:rPr lang="en-US" sz="1401" i="1">
                <a:solidFill>
                  <a:srgbClr val="FF0000"/>
                </a:solidFill>
              </a:rPr>
              <a:t>6</a:t>
            </a:r>
            <a:r>
              <a:rPr lang="sl-SI" sz="1401" i="1">
                <a:solidFill>
                  <a:srgbClr val="FF0000"/>
                </a:solidFill>
              </a:rPr>
              <a:t>.</a:t>
            </a:r>
            <a:endParaRPr lang="sl-SI" sz="1401" i="1" dirty="0">
              <a:solidFill>
                <a:srgbClr val="FF0000"/>
              </a:solidFill>
            </a:endParaRPr>
          </a:p>
        </p:txBody>
      </p:sp>
    </p:spTree>
    <p:extLst>
      <p:ext uri="{BB962C8B-B14F-4D97-AF65-F5344CB8AC3E}">
        <p14:creationId xmlns:p14="http://schemas.microsoft.com/office/powerpoint/2010/main" val="28241903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832167" y="748469"/>
            <a:ext cx="8229600" cy="648075"/>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endParaRPr lang="en-US" dirty="0">
              <a:latin typeface="Calibri Light" panose="020F0302020204030204" pitchFamily="34" charset="0"/>
              <a:ea typeface="Cambria" panose="02040503050406030204" pitchFamily="18" charset="0"/>
              <a:cs typeface="Calibri Light" panose="020F0302020204030204" pitchFamily="34" charset="0"/>
            </a:endParaRPr>
          </a:p>
        </p:txBody>
      </p:sp>
      <p:sp>
        <p:nvSpPr>
          <p:cNvPr id="4" name="Ograda vsebine 1"/>
          <p:cNvSpPr txBox="1">
            <a:spLocks/>
          </p:cNvSpPr>
          <p:nvPr/>
        </p:nvSpPr>
        <p:spPr>
          <a:xfrm>
            <a:off x="1060703" y="943620"/>
            <a:ext cx="10892541" cy="485043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9721" indent="0" algn="ctr">
              <a:lnSpc>
                <a:spcPct val="110000"/>
              </a:lnSpc>
              <a:spcBef>
                <a:spcPts val="0"/>
              </a:spcBef>
              <a:buNone/>
              <a:defRPr/>
            </a:pPr>
            <a:r>
              <a:rPr lang="sl-SI" sz="4000" b="1" dirty="0" err="1">
                <a:solidFill>
                  <a:srgbClr val="FF0000"/>
                </a:solidFill>
                <a:latin typeface="Calibri Light" panose="020F0302020204030204" pitchFamily="34" charset="0"/>
                <a:ea typeface="Cambria" panose="02040503050406030204" pitchFamily="18" charset="0"/>
                <a:cs typeface="Calibri Light" panose="020F0302020204030204" pitchFamily="34" charset="0"/>
              </a:rPr>
              <a:t>Somentorstvo</a:t>
            </a:r>
            <a:r>
              <a:rPr lang="sl-SI" sz="4000" b="1" dirty="0">
                <a:solidFill>
                  <a:srgbClr val="FF0000"/>
                </a:solidFill>
                <a:latin typeface="Calibri Light" panose="020F0302020204030204" pitchFamily="34" charset="0"/>
                <a:ea typeface="Cambria" panose="02040503050406030204" pitchFamily="18" charset="0"/>
                <a:cs typeface="Calibri Light" panose="020F0302020204030204" pitchFamily="34" charset="0"/>
              </a:rPr>
              <a:t>.</a:t>
            </a:r>
            <a:endParaRPr lang="en-US" sz="4000" b="1" dirty="0">
              <a:solidFill>
                <a:srgbClr val="FF0000"/>
              </a:solidFill>
              <a:latin typeface="Calibri Light" panose="020F0302020204030204" pitchFamily="34" charset="0"/>
              <a:ea typeface="Cambria" panose="02040503050406030204" pitchFamily="18" charset="0"/>
              <a:cs typeface="Calibri Light" panose="020F0302020204030204" pitchFamily="34" charset="0"/>
            </a:endParaRPr>
          </a:p>
          <a:p>
            <a:pPr marL="452594" indent="-342874">
              <a:lnSpc>
                <a:spcPct val="110000"/>
              </a:lnSpc>
              <a:spcBef>
                <a:spcPts val="0"/>
              </a:spcBef>
              <a:defRPr/>
            </a:pPr>
            <a:endParaRPr lang="sl-SI" sz="2400" dirty="0">
              <a:latin typeface="Calibri" panose="020F0502020204030204" pitchFamily="34" charset="0"/>
              <a:cs typeface="Calibri" panose="020F0502020204030204" pitchFamily="34" charset="0"/>
            </a:endParaRPr>
          </a:p>
          <a:p>
            <a:pPr marL="452594" indent="-342874" algn="just">
              <a:lnSpc>
                <a:spcPct val="110000"/>
              </a:lnSpc>
              <a:spcBef>
                <a:spcPts val="0"/>
              </a:spcBef>
              <a:defRPr/>
            </a:pPr>
            <a:r>
              <a:rPr lang="sl-SI" sz="2400" dirty="0" err="1">
                <a:latin typeface="Calibri" panose="020F0502020204030204" pitchFamily="34" charset="0"/>
                <a:cs typeface="Calibri" panose="020F0502020204030204" pitchFamily="34" charset="0"/>
              </a:rPr>
              <a:t>Somentorji</a:t>
            </a:r>
            <a:r>
              <a:rPr lang="sl-SI" sz="2400" dirty="0">
                <a:latin typeface="Calibri" panose="020F0502020204030204" pitchFamily="34" charset="0"/>
                <a:cs typeface="Calibri" panose="020F0502020204030204" pitchFamily="34" charset="0"/>
              </a:rPr>
              <a:t> so lahko predlagani le v primeru, če je tema doktorske disertacije interdisciplinarna.</a:t>
            </a:r>
          </a:p>
          <a:p>
            <a:pPr marL="452594" indent="-342874" algn="just">
              <a:lnSpc>
                <a:spcPct val="110000"/>
              </a:lnSpc>
              <a:spcBef>
                <a:spcPts val="0"/>
              </a:spcBef>
              <a:defRPr/>
            </a:pPr>
            <a:r>
              <a:rPr lang="sl-SI" sz="2400" dirty="0">
                <a:latin typeface="Calibri" panose="020F0502020204030204" pitchFamily="34" charset="0"/>
                <a:cs typeface="Calibri" panose="020F0502020204030204" pitchFamily="34" charset="0"/>
              </a:rPr>
              <a:t>Izjemoma je mogoče </a:t>
            </a:r>
            <a:r>
              <a:rPr lang="sl-SI" sz="2400" dirty="0" err="1">
                <a:latin typeface="Calibri" panose="020F0502020204030204" pitchFamily="34" charset="0"/>
                <a:cs typeface="Calibri" panose="020F0502020204030204" pitchFamily="34" charset="0"/>
              </a:rPr>
              <a:t>somentorja</a:t>
            </a:r>
            <a:r>
              <a:rPr lang="sl-SI" sz="2400" dirty="0">
                <a:latin typeface="Calibri" panose="020F0502020204030204" pitchFamily="34" charset="0"/>
                <a:cs typeface="Calibri" panose="020F0502020204030204" pitchFamily="34" charset="0"/>
              </a:rPr>
              <a:t> imenovati takrat, ko mentor ni redno ali dopolnilno zaposlen na UL.</a:t>
            </a:r>
          </a:p>
          <a:p>
            <a:pPr marL="452594" indent="-342874" algn="just">
              <a:lnSpc>
                <a:spcPct val="110000"/>
              </a:lnSpc>
              <a:spcBef>
                <a:spcPts val="0"/>
              </a:spcBef>
              <a:defRPr/>
            </a:pPr>
            <a:r>
              <a:rPr lang="sl-SI" sz="2400" dirty="0">
                <a:latin typeface="Calibri" panose="020F0502020204030204" pitchFamily="34" charset="0"/>
                <a:cs typeface="Calibri" panose="020F0502020204030204" pitchFamily="34" charset="0"/>
              </a:rPr>
              <a:t>V primeru, ko je doktorandu predlagan tudi </a:t>
            </a:r>
            <a:r>
              <a:rPr lang="sl-SI" sz="2400" dirty="0" err="1">
                <a:latin typeface="Calibri" panose="020F0502020204030204" pitchFamily="34" charset="0"/>
                <a:cs typeface="Calibri" panose="020F0502020204030204" pitchFamily="34" charset="0"/>
              </a:rPr>
              <a:t>somentor</a:t>
            </a:r>
            <a:r>
              <a:rPr lang="sl-SI" sz="2400" dirty="0">
                <a:latin typeface="Calibri" panose="020F0502020204030204" pitchFamily="34" charset="0"/>
                <a:cs typeface="Calibri" panose="020F0502020204030204" pitchFamily="34" charset="0"/>
              </a:rPr>
              <a:t>, mora komisija članice posebej utemeljiti: zaradi interdisciplinarnosti teme oziroma zato ker mentor ni zaposlen na UL.</a:t>
            </a:r>
          </a:p>
          <a:p>
            <a:pPr marL="452594" indent="-342874" algn="just">
              <a:lnSpc>
                <a:spcPct val="110000"/>
              </a:lnSpc>
              <a:spcBef>
                <a:spcPts val="0"/>
              </a:spcBef>
              <a:defRPr/>
            </a:pPr>
            <a:r>
              <a:rPr lang="sl-SI" sz="2400" b="1" dirty="0">
                <a:solidFill>
                  <a:srgbClr val="FF0000"/>
                </a:solidFill>
                <a:latin typeface="Calibri" panose="020F0502020204030204" pitchFamily="34" charset="0"/>
                <a:cs typeface="Calibri" panose="020F0502020204030204" pitchFamily="34" charset="0"/>
              </a:rPr>
              <a:t>150 točk in A½ več kot 0 </a:t>
            </a:r>
            <a:r>
              <a:rPr lang="sl-SI" sz="2400" dirty="0">
                <a:latin typeface="Calibri" panose="020F0502020204030204" pitchFamily="34" charset="0"/>
                <a:cs typeface="Calibri" panose="020F0502020204030204" pitchFamily="34" charset="0"/>
              </a:rPr>
              <a:t>po SICRISS-u (ki se kvantitativno dokazuje po metodologiji ARRS s kazalnikom pod kategorijo Z≥100) </a:t>
            </a:r>
            <a:r>
              <a:rPr lang="sl-SI" sz="2400" b="1" dirty="0">
                <a:latin typeface="Calibri" panose="020F0502020204030204" pitchFamily="34" charset="0"/>
                <a:cs typeface="Calibri" panose="020F0502020204030204" pitchFamily="34" charset="0"/>
              </a:rPr>
              <a:t>velja tudi za </a:t>
            </a:r>
            <a:r>
              <a:rPr lang="sl-SI" sz="2400" b="1" dirty="0" err="1">
                <a:latin typeface="Calibri" panose="020F0502020204030204" pitchFamily="34" charset="0"/>
                <a:cs typeface="Calibri" panose="020F0502020204030204" pitchFamily="34" charset="0"/>
              </a:rPr>
              <a:t>somentorje</a:t>
            </a:r>
            <a:r>
              <a:rPr lang="sl-SI" sz="2400" b="1" dirty="0">
                <a:latin typeface="Calibri" panose="020F0502020204030204" pitchFamily="34" charset="0"/>
                <a:cs typeface="Calibri" panose="020F0502020204030204" pitchFamily="34" charset="0"/>
              </a:rPr>
              <a:t>.</a:t>
            </a:r>
            <a:endParaRPr lang="sl-SI" sz="2400" dirty="0">
              <a:latin typeface="Calibri" panose="020F0502020204030204" pitchFamily="34" charset="0"/>
              <a:cs typeface="Calibri" panose="020F0502020204030204" pitchFamily="34" charset="0"/>
            </a:endParaRPr>
          </a:p>
          <a:p>
            <a:pPr marL="365732" indent="-256014">
              <a:buFont typeface="Wingdings 3"/>
              <a:buChar char=""/>
              <a:defRPr/>
            </a:pPr>
            <a:endParaRPr lang="sl-SI" dirty="0"/>
          </a:p>
        </p:txBody>
      </p:sp>
      <p:sp>
        <p:nvSpPr>
          <p:cNvPr id="9" name="Pravokotnik 8"/>
          <p:cNvSpPr/>
          <p:nvPr/>
        </p:nvSpPr>
        <p:spPr>
          <a:xfrm>
            <a:off x="838200" y="0"/>
            <a:ext cx="11353800" cy="67235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10" name="Pravokotnik 9"/>
          <p:cNvSpPr/>
          <p:nvPr/>
        </p:nvSpPr>
        <p:spPr>
          <a:xfrm>
            <a:off x="10088957" y="159585"/>
            <a:ext cx="1673856"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altLang="sl-SI" sz="2000" b="0" i="1" u="none" strike="noStrike" kern="0" cap="none" spc="0" normalizeH="0" baseline="0" noProof="0" dirty="0">
                <a:ln>
                  <a:noFill/>
                </a:ln>
                <a:solidFill>
                  <a:srgbClr val="FFFFFF"/>
                </a:solidFill>
                <a:effectLst/>
                <a:uLnTx/>
                <a:uFillTx/>
                <a:ea typeface="+mn-ea"/>
                <a:cs typeface="+mn-cs"/>
              </a:rPr>
              <a:t>65 let tradicije</a:t>
            </a:r>
            <a:endParaRPr kumimoji="0" lang="en-US" sz="2000" b="0" i="1" u="none" strike="noStrike" kern="1200" cap="none" spc="0" normalizeH="0" baseline="0" noProof="0" dirty="0">
              <a:ln>
                <a:noFill/>
              </a:ln>
              <a:solidFill>
                <a:prstClr val="black"/>
              </a:solidFill>
              <a:effectLst/>
              <a:uLnTx/>
              <a:uFillTx/>
              <a:ea typeface="+mn-ea"/>
              <a:cs typeface="+mn-cs"/>
            </a:endParaRPr>
          </a:p>
        </p:txBody>
      </p:sp>
      <p:sp>
        <p:nvSpPr>
          <p:cNvPr id="11" name="Pravokotnik 10"/>
          <p:cNvSpPr/>
          <p:nvPr/>
        </p:nvSpPr>
        <p:spPr>
          <a:xfrm>
            <a:off x="0" y="672352"/>
            <a:ext cx="838200" cy="618564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Označba mesta noge 8">
            <a:extLst>
              <a:ext uri="{FF2B5EF4-FFF2-40B4-BE49-F238E27FC236}">
                <a16:creationId xmlns:a16="http://schemas.microsoft.com/office/drawing/2014/main" id="{15B83D77-B8BF-27CD-1471-A56B8C673E50}"/>
              </a:ext>
            </a:extLst>
          </p:cNvPr>
          <p:cNvSpPr txBox="1">
            <a:spLocks/>
          </p:cNvSpPr>
          <p:nvPr/>
        </p:nvSpPr>
        <p:spPr>
          <a:xfrm>
            <a:off x="3054374" y="6092196"/>
            <a:ext cx="6437099" cy="365125"/>
          </a:xfrm>
          <a:prstGeom prst="rect">
            <a:avLst/>
          </a:prstGeom>
        </p:spPr>
        <p:txBody>
          <a:bodyPr/>
          <a:ls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l-SI" sz="1401" i="1">
                <a:solidFill>
                  <a:srgbClr val="FF0000"/>
                </a:solidFill>
              </a:rPr>
              <a:t>Informativni dan: 2</a:t>
            </a:r>
            <a:r>
              <a:rPr lang="en-US" sz="1401" i="1">
                <a:solidFill>
                  <a:srgbClr val="FF0000"/>
                </a:solidFill>
              </a:rPr>
              <a:t>8</a:t>
            </a:r>
            <a:r>
              <a:rPr lang="sl-SI" sz="1401" i="1">
                <a:solidFill>
                  <a:srgbClr val="FF0000"/>
                </a:solidFill>
              </a:rPr>
              <a:t> </a:t>
            </a:r>
            <a:r>
              <a:rPr lang="en-US" sz="1401" i="1">
                <a:solidFill>
                  <a:srgbClr val="FF0000"/>
                </a:solidFill>
              </a:rPr>
              <a:t>maj</a:t>
            </a:r>
            <a:r>
              <a:rPr lang="sl-SI" sz="1401" i="1">
                <a:solidFill>
                  <a:srgbClr val="FF0000"/>
                </a:solidFill>
              </a:rPr>
              <a:t> 202</a:t>
            </a:r>
            <a:r>
              <a:rPr lang="en-US" sz="1401" i="1">
                <a:solidFill>
                  <a:srgbClr val="FF0000"/>
                </a:solidFill>
              </a:rPr>
              <a:t>6</a:t>
            </a:r>
            <a:r>
              <a:rPr lang="sl-SI" sz="1401" i="1">
                <a:solidFill>
                  <a:srgbClr val="FF0000"/>
                </a:solidFill>
              </a:rPr>
              <a:t>.</a:t>
            </a:r>
            <a:endParaRPr lang="sl-SI" sz="1401" i="1" dirty="0">
              <a:solidFill>
                <a:srgbClr val="FF0000"/>
              </a:solidFill>
            </a:endParaRPr>
          </a:p>
        </p:txBody>
      </p:sp>
    </p:spTree>
    <p:extLst>
      <p:ext uri="{BB962C8B-B14F-4D97-AF65-F5344CB8AC3E}">
        <p14:creationId xmlns:p14="http://schemas.microsoft.com/office/powerpoint/2010/main" val="40293847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978407" y="994894"/>
            <a:ext cx="10917937" cy="47564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sl-SI" sz="4000" b="1" dirty="0">
                <a:solidFill>
                  <a:srgbClr val="FF0000"/>
                </a:solidFill>
                <a:latin typeface="Calibri Light" panose="020F0302020204030204" pitchFamily="34" charset="0"/>
                <a:ea typeface="Cambria" panose="02040503050406030204" pitchFamily="18" charset="0"/>
                <a:cs typeface="Calibri Light" panose="020F0302020204030204" pitchFamily="34" charset="0"/>
              </a:rPr>
              <a:t>Napredovanje po programu.</a:t>
            </a:r>
            <a:endParaRPr lang="en-US" sz="4000" b="1" dirty="0">
              <a:solidFill>
                <a:srgbClr val="FF0000"/>
              </a:solidFill>
              <a:latin typeface="Calibri Light" panose="020F0302020204030204" pitchFamily="34" charset="0"/>
              <a:ea typeface="Cambria" panose="02040503050406030204" pitchFamily="18" charset="0"/>
              <a:cs typeface="Calibri Light" panose="020F0302020204030204" pitchFamily="34" charset="0"/>
            </a:endParaRPr>
          </a:p>
          <a:p>
            <a:pPr marL="0" indent="0">
              <a:spcBef>
                <a:spcPts val="0"/>
              </a:spcBef>
              <a:buNone/>
            </a:pPr>
            <a:endParaRPr lang="sl-SI" altLang="sl-SI" sz="2400" dirty="0">
              <a:latin typeface="Calibri" panose="020F0502020204030204" pitchFamily="34" charset="0"/>
              <a:cs typeface="Calibri" panose="020F0502020204030204" pitchFamily="34" charset="0"/>
            </a:endParaRPr>
          </a:p>
          <a:p>
            <a:pPr algn="just">
              <a:spcBef>
                <a:spcPts val="0"/>
              </a:spcBef>
            </a:pPr>
            <a:r>
              <a:rPr lang="sl-SI" altLang="sl-SI" sz="2400" dirty="0">
                <a:latin typeface="Calibri" panose="020F0502020204030204" pitchFamily="34" charset="0"/>
                <a:cs typeface="Calibri" panose="020F0502020204030204" pitchFamily="34" charset="0"/>
              </a:rPr>
              <a:t>za vpis v 2. letnik doseženih najmanj 50 ECTS, od katerih najmanj 20 ECTS iz organiziranih oblik študija 1. letnika,</a:t>
            </a:r>
          </a:p>
          <a:p>
            <a:pPr marL="0" indent="0" algn="just">
              <a:spcBef>
                <a:spcPts val="0"/>
              </a:spcBef>
              <a:buNone/>
            </a:pPr>
            <a:endParaRPr lang="en-US" altLang="sl-SI" sz="2400" b="1" dirty="0">
              <a:latin typeface="Calibri" panose="020F0502020204030204" pitchFamily="34" charset="0"/>
              <a:cs typeface="Calibri" panose="020F0502020204030204" pitchFamily="34" charset="0"/>
            </a:endParaRPr>
          </a:p>
          <a:p>
            <a:pPr algn="just">
              <a:spcBef>
                <a:spcPts val="0"/>
              </a:spcBef>
            </a:pPr>
            <a:r>
              <a:rPr lang="sl-SI" altLang="sl-SI" sz="2400" dirty="0">
                <a:latin typeface="Calibri" panose="020F0502020204030204" pitchFamily="34" charset="0"/>
                <a:cs typeface="Calibri" panose="020F0502020204030204" pitchFamily="34" charset="0"/>
              </a:rPr>
              <a:t>za vpis v 3. letnik opravljene vse študijske obveznosti organiziranih oblik pouka iz 1. in 2. letnika in </a:t>
            </a:r>
            <a:r>
              <a:rPr lang="sl-SI" altLang="sl-SI" sz="2400" b="1" dirty="0">
                <a:solidFill>
                  <a:srgbClr val="FF0000"/>
                </a:solidFill>
                <a:latin typeface="Calibri" panose="020F0502020204030204" pitchFamily="34" charset="0"/>
                <a:cs typeface="Calibri" panose="020F0502020204030204" pitchFamily="34" charset="0"/>
              </a:rPr>
              <a:t>odobrena tema doktorske disertacije na UL</a:t>
            </a:r>
            <a:r>
              <a:rPr lang="en-US" altLang="sl-SI" sz="2400" b="1" dirty="0">
                <a:solidFill>
                  <a:srgbClr val="FF0000"/>
                </a:solidFill>
                <a:latin typeface="Calibri" panose="020F0502020204030204" pitchFamily="34" charset="0"/>
                <a:cs typeface="Calibri" panose="020F0502020204030204" pitchFamily="34" charset="0"/>
              </a:rPr>
              <a:t> FPP</a:t>
            </a:r>
            <a:r>
              <a:rPr lang="sl-SI" altLang="sl-SI" sz="2400" b="1" dirty="0">
                <a:solidFill>
                  <a:srgbClr val="FF0000"/>
                </a:solidFill>
                <a:latin typeface="Calibri" panose="020F0502020204030204" pitchFamily="34" charset="0"/>
                <a:cs typeface="Calibri" panose="020F0502020204030204" pitchFamily="34" charset="0"/>
              </a:rPr>
              <a:t>.</a:t>
            </a:r>
            <a:endParaRPr lang="sl-SI" altLang="sl-SI" sz="2400" dirty="0">
              <a:latin typeface="Calibri" panose="020F0502020204030204" pitchFamily="34" charset="0"/>
              <a:cs typeface="Calibri" panose="020F0502020204030204" pitchFamily="34" charset="0"/>
            </a:endParaRPr>
          </a:p>
          <a:p>
            <a:pPr marL="0" indent="0" algn="just">
              <a:spcBef>
                <a:spcPts val="0"/>
              </a:spcBef>
              <a:buNone/>
            </a:pPr>
            <a:endParaRPr lang="sl-SI" altLang="sl-SI" sz="2400" b="1" dirty="0">
              <a:latin typeface="Calibri" panose="020F0502020204030204" pitchFamily="34" charset="0"/>
              <a:cs typeface="Calibri" panose="020F0502020204030204" pitchFamily="34" charset="0"/>
            </a:endParaRPr>
          </a:p>
          <a:p>
            <a:pPr algn="just">
              <a:spcBef>
                <a:spcPts val="0"/>
              </a:spcBef>
            </a:pPr>
            <a:r>
              <a:rPr lang="sl-SI" altLang="sl-SI" sz="2400" b="1" dirty="0">
                <a:latin typeface="Calibri" panose="020F0502020204030204" pitchFamily="34" charset="0"/>
                <a:cs typeface="Calibri" panose="020F0502020204030204" pitchFamily="34" charset="0"/>
              </a:rPr>
              <a:t> </a:t>
            </a:r>
            <a:r>
              <a:rPr lang="sl-SI" altLang="sl-SI" sz="2400" dirty="0">
                <a:latin typeface="Calibri" panose="020F0502020204030204" pitchFamily="34" charset="0"/>
                <a:cs typeface="Calibri" panose="020F0502020204030204" pitchFamily="34" charset="0"/>
              </a:rPr>
              <a:t>za vpis v 4. letnik opravljene vse študijske obveznosti iz 1., 2. in 3. letnika in </a:t>
            </a:r>
            <a:r>
              <a:rPr lang="en-US" altLang="sl-SI" sz="2400" b="1" dirty="0" err="1">
                <a:solidFill>
                  <a:srgbClr val="FF0000"/>
                </a:solidFill>
                <a:latin typeface="Calibri" panose="020F0502020204030204" pitchFamily="34" charset="0"/>
                <a:cs typeface="Calibri" panose="020F0502020204030204" pitchFamily="34" charset="0"/>
              </a:rPr>
              <a:t>soglasje</a:t>
            </a:r>
            <a:r>
              <a:rPr lang="en-US" altLang="sl-SI" sz="2400" b="1" dirty="0">
                <a:solidFill>
                  <a:srgbClr val="FF0000"/>
                </a:solidFill>
                <a:latin typeface="Calibri" panose="020F0502020204030204" pitchFamily="34" charset="0"/>
                <a:cs typeface="Calibri" panose="020F0502020204030204" pitchFamily="34" charset="0"/>
              </a:rPr>
              <a:t> UL k </a:t>
            </a:r>
            <a:r>
              <a:rPr lang="en-US" altLang="sl-SI" sz="2400" b="1">
                <a:solidFill>
                  <a:srgbClr val="FF0000"/>
                </a:solidFill>
                <a:latin typeface="Calibri" panose="020F0502020204030204" pitchFamily="34" charset="0"/>
                <a:cs typeface="Calibri" panose="020F0502020204030204" pitchFamily="34" charset="0"/>
              </a:rPr>
              <a:t>dispoziciji </a:t>
            </a:r>
            <a:r>
              <a:rPr lang="sl-SI" altLang="sl-SI" sz="2400" b="1" dirty="0">
                <a:solidFill>
                  <a:srgbClr val="FF0000"/>
                </a:solidFill>
                <a:latin typeface="Calibri" panose="020F0502020204030204" pitchFamily="34" charset="0"/>
                <a:cs typeface="Calibri" panose="020F0502020204030204" pitchFamily="34" charset="0"/>
              </a:rPr>
              <a:t>doktorske disertacije</a:t>
            </a:r>
            <a:r>
              <a:rPr lang="sl-SI" altLang="sl-SI" sz="2400" dirty="0">
                <a:latin typeface="Calibri" panose="020F0502020204030204" pitchFamily="34" charset="0"/>
                <a:cs typeface="Calibri" panose="020F0502020204030204" pitchFamily="34" charset="0"/>
              </a:rPr>
              <a:t>.</a:t>
            </a:r>
            <a:endParaRPr lang="en-US" altLang="sl-SI" sz="2400" b="1" dirty="0">
              <a:latin typeface="Calibri" panose="020F0502020204030204" pitchFamily="34" charset="0"/>
              <a:cs typeface="Calibri" panose="020F0502020204030204" pitchFamily="34" charset="0"/>
            </a:endParaRPr>
          </a:p>
        </p:txBody>
      </p:sp>
      <p:sp>
        <p:nvSpPr>
          <p:cNvPr id="9" name="Pravokotnik 8"/>
          <p:cNvSpPr/>
          <p:nvPr/>
        </p:nvSpPr>
        <p:spPr>
          <a:xfrm>
            <a:off x="838200" y="0"/>
            <a:ext cx="11353800" cy="67235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10" name="Pravokotnik 9"/>
          <p:cNvSpPr/>
          <p:nvPr/>
        </p:nvSpPr>
        <p:spPr>
          <a:xfrm>
            <a:off x="10088957" y="159585"/>
            <a:ext cx="1673856"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altLang="sl-SI" sz="2000" b="0" i="1" u="none" strike="noStrike" kern="0" cap="none" spc="0" normalizeH="0" baseline="0" noProof="0" dirty="0">
                <a:ln>
                  <a:noFill/>
                </a:ln>
                <a:solidFill>
                  <a:srgbClr val="FFFFFF"/>
                </a:solidFill>
                <a:effectLst/>
                <a:uLnTx/>
                <a:uFillTx/>
                <a:ea typeface="+mn-ea"/>
                <a:cs typeface="+mn-cs"/>
              </a:rPr>
              <a:t>65 let tradicije</a:t>
            </a:r>
            <a:endParaRPr kumimoji="0" lang="en-US" sz="2000" b="0" i="1" u="none" strike="noStrike" kern="1200" cap="none" spc="0" normalizeH="0" baseline="0" noProof="0" dirty="0">
              <a:ln>
                <a:noFill/>
              </a:ln>
              <a:solidFill>
                <a:prstClr val="black"/>
              </a:solidFill>
              <a:effectLst/>
              <a:uLnTx/>
              <a:uFillTx/>
              <a:ea typeface="+mn-ea"/>
              <a:cs typeface="+mn-cs"/>
            </a:endParaRPr>
          </a:p>
        </p:txBody>
      </p:sp>
      <p:sp>
        <p:nvSpPr>
          <p:cNvPr id="11" name="Pravokotnik 10"/>
          <p:cNvSpPr/>
          <p:nvPr/>
        </p:nvSpPr>
        <p:spPr>
          <a:xfrm>
            <a:off x="0" y="672352"/>
            <a:ext cx="838200" cy="618564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Označba mesta noge 8">
            <a:extLst>
              <a:ext uri="{FF2B5EF4-FFF2-40B4-BE49-F238E27FC236}">
                <a16:creationId xmlns:a16="http://schemas.microsoft.com/office/drawing/2014/main" id="{334A5407-24C2-ADCD-B0CD-47E17D6D5882}"/>
              </a:ext>
            </a:extLst>
          </p:cNvPr>
          <p:cNvSpPr txBox="1">
            <a:spLocks/>
          </p:cNvSpPr>
          <p:nvPr/>
        </p:nvSpPr>
        <p:spPr>
          <a:xfrm>
            <a:off x="3054374" y="6092196"/>
            <a:ext cx="6437099" cy="365125"/>
          </a:xfrm>
          <a:prstGeom prst="rect">
            <a:avLst/>
          </a:prstGeom>
        </p:spPr>
        <p:txBody>
          <a:bodyPr/>
          <a:ls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l-SI" sz="1401" i="1">
                <a:solidFill>
                  <a:srgbClr val="FF0000"/>
                </a:solidFill>
              </a:rPr>
              <a:t>Informativni dan: 2</a:t>
            </a:r>
            <a:r>
              <a:rPr lang="en-US" sz="1401" i="1">
                <a:solidFill>
                  <a:srgbClr val="FF0000"/>
                </a:solidFill>
              </a:rPr>
              <a:t>8</a:t>
            </a:r>
            <a:r>
              <a:rPr lang="sl-SI" sz="1401" i="1">
                <a:solidFill>
                  <a:srgbClr val="FF0000"/>
                </a:solidFill>
              </a:rPr>
              <a:t> </a:t>
            </a:r>
            <a:r>
              <a:rPr lang="en-US" sz="1401" i="1">
                <a:solidFill>
                  <a:srgbClr val="FF0000"/>
                </a:solidFill>
              </a:rPr>
              <a:t>maj</a:t>
            </a:r>
            <a:r>
              <a:rPr lang="sl-SI" sz="1401" i="1">
                <a:solidFill>
                  <a:srgbClr val="FF0000"/>
                </a:solidFill>
              </a:rPr>
              <a:t> 202</a:t>
            </a:r>
            <a:r>
              <a:rPr lang="en-US" sz="1401" i="1">
                <a:solidFill>
                  <a:srgbClr val="FF0000"/>
                </a:solidFill>
              </a:rPr>
              <a:t>6</a:t>
            </a:r>
            <a:r>
              <a:rPr lang="sl-SI" sz="1401" i="1">
                <a:solidFill>
                  <a:srgbClr val="FF0000"/>
                </a:solidFill>
              </a:rPr>
              <a:t>.</a:t>
            </a:r>
            <a:endParaRPr lang="sl-SI" sz="1401" i="1" dirty="0">
              <a:solidFill>
                <a:srgbClr val="FF0000"/>
              </a:solidFill>
            </a:endParaRPr>
          </a:p>
        </p:txBody>
      </p:sp>
    </p:spTree>
    <p:extLst>
      <p:ext uri="{BB962C8B-B14F-4D97-AF65-F5344CB8AC3E}">
        <p14:creationId xmlns:p14="http://schemas.microsoft.com/office/powerpoint/2010/main" val="20470598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832167" y="748469"/>
            <a:ext cx="8229600" cy="648075"/>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endParaRPr lang="en-US" dirty="0">
              <a:latin typeface="Calibri Light" panose="020F0302020204030204" pitchFamily="34" charset="0"/>
              <a:ea typeface="Cambria" panose="02040503050406030204" pitchFamily="18" charset="0"/>
              <a:cs typeface="Calibri Light" panose="020F0302020204030204" pitchFamily="34" charset="0"/>
            </a:endParaRPr>
          </a:p>
        </p:txBody>
      </p:sp>
      <p:sp>
        <p:nvSpPr>
          <p:cNvPr id="4" name="Ograda vsebine 1"/>
          <p:cNvSpPr txBox="1">
            <a:spLocks/>
          </p:cNvSpPr>
          <p:nvPr/>
        </p:nvSpPr>
        <p:spPr>
          <a:xfrm>
            <a:off x="969264" y="1072507"/>
            <a:ext cx="11000232" cy="41147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buNone/>
            </a:pPr>
            <a:r>
              <a:rPr lang="sl-SI" sz="4000" b="1" dirty="0">
                <a:solidFill>
                  <a:srgbClr val="FF0000"/>
                </a:solidFill>
                <a:latin typeface="+mj-lt"/>
                <a:ea typeface="Cambria" panose="02040503050406030204" pitchFamily="18" charset="0"/>
                <a:cs typeface="Calibri Light" panose="020F0302020204030204" pitchFamily="34" charset="0"/>
              </a:rPr>
              <a:t>Dokončanje študija.</a:t>
            </a:r>
            <a:endParaRPr lang="sl-SI" altLang="sl-SI" sz="4000" b="1" dirty="0">
              <a:solidFill>
                <a:srgbClr val="FF0000"/>
              </a:solidFill>
              <a:latin typeface="+mj-lt"/>
              <a:cs typeface="Calibri" panose="020F0502020204030204" pitchFamily="34" charset="0"/>
            </a:endParaRPr>
          </a:p>
          <a:p>
            <a:pPr>
              <a:spcBef>
                <a:spcPts val="0"/>
              </a:spcBef>
              <a:buNone/>
            </a:pPr>
            <a:endParaRPr lang="sl-SI" altLang="sl-SI" sz="2400" dirty="0">
              <a:latin typeface="Calibri" panose="020F0502020204030204" pitchFamily="34" charset="0"/>
              <a:cs typeface="Calibri" panose="020F0502020204030204" pitchFamily="34" charset="0"/>
            </a:endParaRPr>
          </a:p>
          <a:p>
            <a:pPr indent="0" algn="just">
              <a:spcBef>
                <a:spcPts val="0"/>
              </a:spcBef>
              <a:buNone/>
            </a:pPr>
            <a:r>
              <a:rPr lang="sl-SI" altLang="sl-SI" sz="2400" dirty="0">
                <a:latin typeface="Calibri" panose="020F0502020204030204" pitchFamily="34" charset="0"/>
                <a:cs typeface="Calibri" panose="020F0502020204030204" pitchFamily="34" charset="0"/>
              </a:rPr>
              <a:t>Doktorski študijski program uspešno zaključi doktorand, ki uspešno opravi:</a:t>
            </a:r>
          </a:p>
          <a:p>
            <a:pPr marL="571458" indent="-342874" algn="just">
              <a:spcBef>
                <a:spcPts val="0"/>
              </a:spcBef>
            </a:pPr>
            <a:r>
              <a:rPr lang="sl-SI" altLang="sl-SI" sz="2400" dirty="0">
                <a:latin typeface="Calibri" panose="020F0502020204030204" pitchFamily="34" charset="0"/>
                <a:cs typeface="Calibri" panose="020F0502020204030204" pitchFamily="34" charset="0"/>
              </a:rPr>
              <a:t>uspešno opravi vse obveznosti,</a:t>
            </a:r>
          </a:p>
          <a:p>
            <a:pPr marL="571458" indent="-342874" algn="just">
              <a:spcBef>
                <a:spcPts val="0"/>
              </a:spcBef>
            </a:pPr>
            <a:r>
              <a:rPr lang="sl-SI" altLang="sl-SI" sz="2400" dirty="0">
                <a:latin typeface="Calibri" panose="020F0502020204030204" pitchFamily="34" charset="0"/>
                <a:cs typeface="Calibri" panose="020F0502020204030204" pitchFamily="34" charset="0"/>
              </a:rPr>
              <a:t>objavi vsaj en znanstveni članek (SCI) v domači ali tuji periodični publikaciji in</a:t>
            </a:r>
          </a:p>
          <a:p>
            <a:pPr marL="571458" indent="-342874" algn="just">
              <a:spcBef>
                <a:spcPts val="0"/>
              </a:spcBef>
            </a:pPr>
            <a:r>
              <a:rPr lang="sl-SI" altLang="sl-SI" sz="2400" dirty="0">
                <a:latin typeface="Calibri" panose="020F0502020204030204" pitchFamily="34" charset="0"/>
                <a:cs typeface="Calibri" panose="020F0502020204030204" pitchFamily="34" charset="0"/>
              </a:rPr>
              <a:t>predloži ter uspešno zagovori predloženo doktorsko disertacijo. </a:t>
            </a:r>
          </a:p>
        </p:txBody>
      </p:sp>
      <p:sp>
        <p:nvSpPr>
          <p:cNvPr id="9" name="Pravokotnik 8"/>
          <p:cNvSpPr/>
          <p:nvPr/>
        </p:nvSpPr>
        <p:spPr>
          <a:xfrm>
            <a:off x="838200" y="0"/>
            <a:ext cx="11353800" cy="67235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10" name="Pravokotnik 9"/>
          <p:cNvSpPr/>
          <p:nvPr/>
        </p:nvSpPr>
        <p:spPr>
          <a:xfrm>
            <a:off x="10088957" y="159585"/>
            <a:ext cx="1673856"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altLang="sl-SI" sz="2000" b="0" i="1" u="none" strike="noStrike" kern="0" cap="none" spc="0" normalizeH="0" baseline="0" noProof="0" dirty="0">
                <a:ln>
                  <a:noFill/>
                </a:ln>
                <a:solidFill>
                  <a:srgbClr val="FFFFFF"/>
                </a:solidFill>
                <a:effectLst/>
                <a:uLnTx/>
                <a:uFillTx/>
                <a:ea typeface="+mn-ea"/>
                <a:cs typeface="+mn-cs"/>
              </a:rPr>
              <a:t>6</a:t>
            </a:r>
            <a:r>
              <a:rPr lang="sl-SI" altLang="sl-SI" sz="2000" i="1" kern="0" dirty="0">
                <a:solidFill>
                  <a:srgbClr val="FFFFFF"/>
                </a:solidFill>
              </a:rPr>
              <a:t>5</a:t>
            </a:r>
            <a:r>
              <a:rPr kumimoji="0" lang="sl-SI" altLang="sl-SI" sz="2000" b="0" i="1" u="none" strike="noStrike" kern="0" cap="none" spc="0" normalizeH="0" baseline="0" noProof="0" dirty="0">
                <a:ln>
                  <a:noFill/>
                </a:ln>
                <a:solidFill>
                  <a:srgbClr val="FFFFFF"/>
                </a:solidFill>
                <a:effectLst/>
                <a:uLnTx/>
                <a:uFillTx/>
                <a:ea typeface="+mn-ea"/>
                <a:cs typeface="+mn-cs"/>
              </a:rPr>
              <a:t> let tradicije</a:t>
            </a:r>
            <a:endParaRPr kumimoji="0" lang="en-US" sz="2000" b="0" i="1" u="none" strike="noStrike" kern="1200" cap="none" spc="0" normalizeH="0" baseline="0" noProof="0" dirty="0">
              <a:ln>
                <a:noFill/>
              </a:ln>
              <a:solidFill>
                <a:prstClr val="black"/>
              </a:solidFill>
              <a:effectLst/>
              <a:uLnTx/>
              <a:uFillTx/>
              <a:ea typeface="+mn-ea"/>
              <a:cs typeface="+mn-cs"/>
            </a:endParaRPr>
          </a:p>
        </p:txBody>
      </p:sp>
      <p:sp>
        <p:nvSpPr>
          <p:cNvPr id="11" name="Pravokotnik 10"/>
          <p:cNvSpPr/>
          <p:nvPr/>
        </p:nvSpPr>
        <p:spPr>
          <a:xfrm>
            <a:off x="0" y="672352"/>
            <a:ext cx="838200" cy="618564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Označba mesta noge 8">
            <a:extLst>
              <a:ext uri="{FF2B5EF4-FFF2-40B4-BE49-F238E27FC236}">
                <a16:creationId xmlns:a16="http://schemas.microsoft.com/office/drawing/2014/main" id="{661B3788-4D6D-AE90-9FC8-055310421E5B}"/>
              </a:ext>
            </a:extLst>
          </p:cNvPr>
          <p:cNvSpPr txBox="1">
            <a:spLocks/>
          </p:cNvSpPr>
          <p:nvPr/>
        </p:nvSpPr>
        <p:spPr>
          <a:xfrm>
            <a:off x="3054374" y="6092196"/>
            <a:ext cx="6437099" cy="365125"/>
          </a:xfrm>
          <a:prstGeom prst="rect">
            <a:avLst/>
          </a:prstGeom>
        </p:spPr>
        <p:txBody>
          <a:bodyPr/>
          <a:ls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l-SI" sz="1401" i="1">
                <a:solidFill>
                  <a:srgbClr val="FF0000"/>
                </a:solidFill>
              </a:rPr>
              <a:t>Informativni dan: 2</a:t>
            </a:r>
            <a:r>
              <a:rPr lang="en-US" sz="1401" i="1">
                <a:solidFill>
                  <a:srgbClr val="FF0000"/>
                </a:solidFill>
              </a:rPr>
              <a:t>8</a:t>
            </a:r>
            <a:r>
              <a:rPr lang="sl-SI" sz="1401" i="1">
                <a:solidFill>
                  <a:srgbClr val="FF0000"/>
                </a:solidFill>
              </a:rPr>
              <a:t> </a:t>
            </a:r>
            <a:r>
              <a:rPr lang="en-US" sz="1401" i="1">
                <a:solidFill>
                  <a:srgbClr val="FF0000"/>
                </a:solidFill>
              </a:rPr>
              <a:t>maj</a:t>
            </a:r>
            <a:r>
              <a:rPr lang="sl-SI" sz="1401" i="1">
                <a:solidFill>
                  <a:srgbClr val="FF0000"/>
                </a:solidFill>
              </a:rPr>
              <a:t> 202</a:t>
            </a:r>
            <a:r>
              <a:rPr lang="en-US" sz="1401" i="1">
                <a:solidFill>
                  <a:srgbClr val="FF0000"/>
                </a:solidFill>
              </a:rPr>
              <a:t>6</a:t>
            </a:r>
            <a:r>
              <a:rPr lang="sl-SI" sz="1401" i="1">
                <a:solidFill>
                  <a:srgbClr val="FF0000"/>
                </a:solidFill>
              </a:rPr>
              <a:t>.</a:t>
            </a:r>
            <a:endParaRPr lang="sl-SI" sz="1401" i="1" dirty="0">
              <a:solidFill>
                <a:srgbClr val="FF0000"/>
              </a:solidFill>
            </a:endParaRPr>
          </a:p>
        </p:txBody>
      </p:sp>
    </p:spTree>
    <p:extLst>
      <p:ext uri="{BB962C8B-B14F-4D97-AF65-F5344CB8AC3E}">
        <p14:creationId xmlns:p14="http://schemas.microsoft.com/office/powerpoint/2010/main" val="405256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značba mesta vsebine 1"/>
          <p:cNvSpPr txBox="1">
            <a:spLocks/>
          </p:cNvSpPr>
          <p:nvPr/>
        </p:nvSpPr>
        <p:spPr>
          <a:xfrm>
            <a:off x="1042416" y="1007672"/>
            <a:ext cx="10963656" cy="473825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9529" indent="0" algn="ctr">
              <a:lnSpc>
                <a:spcPct val="100000"/>
              </a:lnSpc>
              <a:spcBef>
                <a:spcPts val="0"/>
              </a:spcBef>
              <a:buNone/>
              <a:defRPr/>
            </a:pPr>
            <a:r>
              <a:rPr lang="sl-SI" sz="4000" b="1" dirty="0">
                <a:solidFill>
                  <a:srgbClr val="FF0000"/>
                </a:solidFill>
                <a:latin typeface="Calibri Light" panose="020F0302020204030204" pitchFamily="34" charset="0"/>
                <a:cs typeface="Calibri Light" panose="020F0302020204030204" pitchFamily="34" charset="0"/>
              </a:rPr>
              <a:t>Prijava za vpis.</a:t>
            </a:r>
          </a:p>
          <a:p>
            <a:pPr marL="109529" indent="0" algn="ctr">
              <a:lnSpc>
                <a:spcPct val="100000"/>
              </a:lnSpc>
              <a:spcBef>
                <a:spcPts val="0"/>
              </a:spcBef>
              <a:buNone/>
              <a:defRPr/>
            </a:pPr>
            <a:endParaRPr lang="sl-SI" altLang="sl-SI" sz="2400" dirty="0">
              <a:latin typeface="Calibri" panose="020F0502020204030204" pitchFamily="34" charset="0"/>
              <a:cs typeface="Calibri" panose="020F0502020204030204" pitchFamily="34" charset="0"/>
            </a:endParaRPr>
          </a:p>
          <a:p>
            <a:pPr marL="109529" indent="0" algn="ctr">
              <a:lnSpc>
                <a:spcPct val="100000"/>
              </a:lnSpc>
              <a:spcBef>
                <a:spcPts val="0"/>
              </a:spcBef>
              <a:buNone/>
              <a:defRPr/>
            </a:pPr>
            <a:r>
              <a:rPr lang="sl-SI" altLang="sl-SI" sz="2400" dirty="0">
                <a:latin typeface="Calibri" panose="020F0502020204030204" pitchFamily="34" charset="0"/>
                <a:cs typeface="Calibri" panose="020F0502020204030204" pitchFamily="34" charset="0"/>
              </a:rPr>
              <a:t>Kandidati se prijavijo na naslednji povezavi: </a:t>
            </a:r>
          </a:p>
          <a:p>
            <a:pPr marL="109529" indent="0" algn="ctr">
              <a:lnSpc>
                <a:spcPct val="100000"/>
              </a:lnSpc>
              <a:spcBef>
                <a:spcPts val="0"/>
              </a:spcBef>
              <a:buNone/>
              <a:defRPr/>
            </a:pPr>
            <a:r>
              <a:rPr lang="sl-SI" altLang="sl-SI" sz="2400" dirty="0">
                <a:latin typeface="Calibri" panose="020F0502020204030204" pitchFamily="34" charset="0"/>
                <a:cs typeface="Calibri" panose="020F0502020204030204" pitchFamily="34" charset="0"/>
              </a:rPr>
              <a:t>[</a:t>
            </a:r>
            <a:r>
              <a:rPr lang="sl-SI" altLang="sl-SI" sz="2400" dirty="0">
                <a:solidFill>
                  <a:srgbClr val="FF0000"/>
                </a:solidFill>
                <a:latin typeface="Calibri" panose="020F0502020204030204" pitchFamily="34" charset="0"/>
                <a:cs typeface="Calibri" panose="020F0502020204030204" pitchFamily="34" charset="0"/>
                <a:hlinkClick r:id="rId2"/>
              </a:rPr>
              <a:t>https://portal.evs.gov.si/prijava/</a:t>
            </a:r>
            <a:r>
              <a:rPr lang="sl-SI" altLang="sl-SI" sz="2400" dirty="0">
                <a:latin typeface="Calibri" panose="020F0502020204030204" pitchFamily="34" charset="0"/>
                <a:cs typeface="Calibri" panose="020F0502020204030204" pitchFamily="34" charset="0"/>
              </a:rPr>
              <a:t>].</a:t>
            </a:r>
          </a:p>
          <a:p>
            <a:pPr marL="109529" indent="0" algn="ctr">
              <a:lnSpc>
                <a:spcPct val="100000"/>
              </a:lnSpc>
              <a:spcBef>
                <a:spcPts val="0"/>
              </a:spcBef>
              <a:buNone/>
              <a:defRPr/>
            </a:pPr>
            <a:endParaRPr lang="sl-SI" altLang="sl-SI" sz="2400" dirty="0">
              <a:solidFill>
                <a:srgbClr val="FF0000"/>
              </a:solidFill>
              <a:latin typeface="Calibri" panose="020F0502020204030204" pitchFamily="34" charset="0"/>
              <a:cs typeface="Calibri" panose="020F0502020204030204" pitchFamily="34" charset="0"/>
            </a:endParaRPr>
          </a:p>
        </p:txBody>
      </p:sp>
      <p:sp>
        <p:nvSpPr>
          <p:cNvPr id="10" name="Pravokotnik 9"/>
          <p:cNvSpPr/>
          <p:nvPr/>
        </p:nvSpPr>
        <p:spPr>
          <a:xfrm>
            <a:off x="838200" y="0"/>
            <a:ext cx="11353800" cy="67235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12" name="Pravokotnik 11"/>
          <p:cNvSpPr/>
          <p:nvPr/>
        </p:nvSpPr>
        <p:spPr>
          <a:xfrm>
            <a:off x="10088957" y="159585"/>
            <a:ext cx="1673856"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altLang="sl-SI" sz="2000" b="0" i="1" u="none" strike="noStrike" kern="0" cap="none" spc="0" normalizeH="0" baseline="0" noProof="0" dirty="0">
                <a:ln>
                  <a:noFill/>
                </a:ln>
                <a:solidFill>
                  <a:srgbClr val="FFFFFF"/>
                </a:solidFill>
                <a:effectLst/>
                <a:uLnTx/>
                <a:uFillTx/>
                <a:ea typeface="+mn-ea"/>
                <a:cs typeface="+mn-cs"/>
              </a:rPr>
              <a:t>65 let tradicije</a:t>
            </a:r>
            <a:endParaRPr kumimoji="0" lang="en-US" sz="2000" b="0" i="1" u="none" strike="noStrike" kern="1200" cap="none" spc="0" normalizeH="0" baseline="0" noProof="0" dirty="0">
              <a:ln>
                <a:noFill/>
              </a:ln>
              <a:solidFill>
                <a:prstClr val="black"/>
              </a:solidFill>
              <a:effectLst/>
              <a:uLnTx/>
              <a:uFillTx/>
              <a:ea typeface="+mn-ea"/>
              <a:cs typeface="+mn-cs"/>
            </a:endParaRPr>
          </a:p>
        </p:txBody>
      </p:sp>
      <p:sp>
        <p:nvSpPr>
          <p:cNvPr id="13" name="Pravokotnik 12"/>
          <p:cNvSpPr/>
          <p:nvPr/>
        </p:nvSpPr>
        <p:spPr>
          <a:xfrm>
            <a:off x="0" y="672352"/>
            <a:ext cx="838200" cy="618564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Označba mesta noge 8">
            <a:extLst>
              <a:ext uri="{FF2B5EF4-FFF2-40B4-BE49-F238E27FC236}">
                <a16:creationId xmlns:a16="http://schemas.microsoft.com/office/drawing/2014/main" id="{A1F29B47-5FBC-A07F-FA9B-694E9FCBC08B}"/>
              </a:ext>
            </a:extLst>
          </p:cNvPr>
          <p:cNvSpPr txBox="1">
            <a:spLocks/>
          </p:cNvSpPr>
          <p:nvPr/>
        </p:nvSpPr>
        <p:spPr>
          <a:xfrm>
            <a:off x="3054374" y="6092196"/>
            <a:ext cx="6437099" cy="365125"/>
          </a:xfrm>
          <a:prstGeom prst="rect">
            <a:avLst/>
          </a:prstGeom>
        </p:spPr>
        <p:txBody>
          <a:bodyPr/>
          <a:ls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l-SI" sz="1401" i="1">
                <a:solidFill>
                  <a:srgbClr val="FF0000"/>
                </a:solidFill>
              </a:rPr>
              <a:t>Informativni dan: 2</a:t>
            </a:r>
            <a:r>
              <a:rPr lang="en-US" sz="1401" i="1">
                <a:solidFill>
                  <a:srgbClr val="FF0000"/>
                </a:solidFill>
              </a:rPr>
              <a:t>8</a:t>
            </a:r>
            <a:r>
              <a:rPr lang="sl-SI" sz="1401" i="1">
                <a:solidFill>
                  <a:srgbClr val="FF0000"/>
                </a:solidFill>
              </a:rPr>
              <a:t> </a:t>
            </a:r>
            <a:r>
              <a:rPr lang="en-US" sz="1401" i="1">
                <a:solidFill>
                  <a:srgbClr val="FF0000"/>
                </a:solidFill>
              </a:rPr>
              <a:t>maj</a:t>
            </a:r>
            <a:r>
              <a:rPr lang="sl-SI" sz="1401" i="1">
                <a:solidFill>
                  <a:srgbClr val="FF0000"/>
                </a:solidFill>
              </a:rPr>
              <a:t> 202</a:t>
            </a:r>
            <a:r>
              <a:rPr lang="en-US" sz="1401" i="1">
                <a:solidFill>
                  <a:srgbClr val="FF0000"/>
                </a:solidFill>
              </a:rPr>
              <a:t>6</a:t>
            </a:r>
            <a:r>
              <a:rPr lang="sl-SI" sz="1401" i="1">
                <a:solidFill>
                  <a:srgbClr val="FF0000"/>
                </a:solidFill>
              </a:rPr>
              <a:t>.</a:t>
            </a:r>
            <a:endParaRPr lang="sl-SI" sz="1401" i="1" dirty="0">
              <a:solidFill>
                <a:srgbClr val="FF0000"/>
              </a:solidFill>
            </a:endParaRPr>
          </a:p>
        </p:txBody>
      </p:sp>
    </p:spTree>
    <p:extLst>
      <p:ext uri="{BB962C8B-B14F-4D97-AF65-F5344CB8AC3E}">
        <p14:creationId xmlns:p14="http://schemas.microsoft.com/office/powerpoint/2010/main" val="21616285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1068012" y="992344"/>
            <a:ext cx="10894175"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Narrow" panose="020B0606020202030204" pitchFamily="34" charset="0"/>
              </a:defRPr>
            </a:lvl2pPr>
            <a:lvl3pPr marL="1143000" indent="-228600">
              <a:spcBef>
                <a:spcPct val="20000"/>
              </a:spcBef>
              <a:buChar char="•"/>
              <a:defRPr sz="2000" i="1">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sl-SI" altLang="sl-SI" sz="4000" dirty="0">
                <a:solidFill>
                  <a:srgbClr val="FF0000"/>
                </a:solidFill>
                <a:latin typeface="+mj-lt"/>
              </a:rPr>
              <a:t>ZAKLJUČEK.</a:t>
            </a:r>
            <a:endParaRPr lang="sl-SI" altLang="sl-SI" sz="4000" dirty="0">
              <a:latin typeface="+mj-lt"/>
            </a:endParaRPr>
          </a:p>
          <a:p>
            <a:pPr marL="230384">
              <a:spcBef>
                <a:spcPts val="0"/>
              </a:spcBef>
              <a:buNone/>
            </a:pPr>
            <a:endParaRPr lang="sl-SI" altLang="sl-SI" sz="2400" b="0" dirty="0">
              <a:latin typeface="+mn-lt"/>
              <a:cs typeface="Calibri" panose="020F0502020204030204" pitchFamily="34" charset="0"/>
            </a:endParaRPr>
          </a:p>
          <a:p>
            <a:pPr>
              <a:spcBef>
                <a:spcPts val="0"/>
              </a:spcBef>
              <a:buNone/>
            </a:pPr>
            <a:r>
              <a:rPr lang="sl-SI" altLang="sl-SI" sz="2400" b="0" dirty="0">
                <a:latin typeface="+mn-lt"/>
                <a:cs typeface="Calibri" panose="020F0502020204030204" pitchFamily="34" charset="0"/>
              </a:rPr>
              <a:t>Več informacij lahko pridobite tudi na spletu Fakultete: </a:t>
            </a:r>
          </a:p>
          <a:p>
            <a:pPr>
              <a:spcBef>
                <a:spcPts val="0"/>
              </a:spcBef>
              <a:buNone/>
            </a:pPr>
            <a:r>
              <a:rPr lang="sl-SI" altLang="sl-SI" sz="2400" b="0" dirty="0">
                <a:latin typeface="+mn-lt"/>
                <a:ea typeface="Calibri" panose="020F0502020204030204" pitchFamily="34" charset="0"/>
                <a:cs typeface="Arial" panose="020B0604020202020204" pitchFamily="34" charset="0"/>
              </a:rPr>
              <a:t>[</a:t>
            </a:r>
            <a:r>
              <a:rPr lang="sl-SI" sz="2400" b="0" dirty="0">
                <a:latin typeface="+mn-lt"/>
                <a:hlinkClick r:id="rId2"/>
              </a:rPr>
              <a:t>https://www.fpp.uni-lj.si/studij/</a:t>
            </a:r>
            <a:r>
              <a:rPr lang="sl-SI" altLang="sl-SI" sz="2400" b="0" dirty="0">
                <a:latin typeface="+mn-lt"/>
                <a:ea typeface="Calibri" panose="020F0502020204030204" pitchFamily="34" charset="0"/>
                <a:cs typeface="Arial" panose="020B0604020202020204" pitchFamily="34" charset="0"/>
              </a:rPr>
              <a:t>]</a:t>
            </a:r>
            <a:r>
              <a:rPr lang="sl-SI" sz="2400" b="0" dirty="0">
                <a:latin typeface="+mn-lt"/>
              </a:rPr>
              <a:t>.</a:t>
            </a:r>
          </a:p>
          <a:p>
            <a:pPr marL="230384">
              <a:spcBef>
                <a:spcPts val="0"/>
              </a:spcBef>
              <a:buNone/>
              <a:defRPr/>
            </a:pPr>
            <a:endParaRPr lang="sl-SI" altLang="sl-SI" sz="2400" b="0" kern="0" dirty="0">
              <a:latin typeface="+mn-lt"/>
              <a:ea typeface="Calibri" panose="020F0502020204030204" pitchFamily="34" charset="0"/>
              <a:cs typeface="Arial" panose="020B0604020202020204" pitchFamily="34" charset="0"/>
            </a:endParaRPr>
          </a:p>
          <a:p>
            <a:pPr>
              <a:spcBef>
                <a:spcPts val="0"/>
              </a:spcBef>
              <a:buNone/>
              <a:defRPr/>
            </a:pPr>
            <a:r>
              <a:rPr lang="sl-SI" altLang="sl-SI" sz="2400" b="0" kern="0" dirty="0">
                <a:latin typeface="+mn-lt"/>
                <a:ea typeface="Calibri" panose="020F0502020204030204" pitchFamily="34" charset="0"/>
                <a:cs typeface="Arial" panose="020B0604020202020204" pitchFamily="34" charset="0"/>
              </a:rPr>
              <a:t>Z zagovorom doktorske disertacije pridobite raven kvalifikacije:</a:t>
            </a:r>
          </a:p>
          <a:p>
            <a:pPr marL="522250" indent="-342874">
              <a:spcBef>
                <a:spcPts val="0"/>
              </a:spcBef>
              <a:defRPr/>
            </a:pPr>
            <a:r>
              <a:rPr lang="sl-SI" altLang="sl-SI" sz="2400" b="0" kern="0" dirty="0">
                <a:latin typeface="+mn-lt"/>
                <a:ea typeface="Calibri" panose="020F0502020204030204" pitchFamily="34" charset="0"/>
                <a:cs typeface="Arial" panose="020B0604020202020204" pitchFamily="34" charset="0"/>
              </a:rPr>
              <a:t>SOK 10.</a:t>
            </a:r>
          </a:p>
          <a:p>
            <a:pPr marL="522250" indent="-342874">
              <a:spcBef>
                <a:spcPts val="0"/>
              </a:spcBef>
              <a:defRPr/>
            </a:pPr>
            <a:r>
              <a:rPr lang="sl-SI" altLang="sl-SI" sz="2400" b="0" kern="0" dirty="0">
                <a:latin typeface="+mn-lt"/>
                <a:ea typeface="Calibri" panose="020F0502020204030204" pitchFamily="34" charset="0"/>
                <a:cs typeface="Arial" panose="020B0604020202020204" pitchFamily="34" charset="0"/>
              </a:rPr>
              <a:t>EOK 8.</a:t>
            </a:r>
          </a:p>
          <a:p>
            <a:pPr marL="230384">
              <a:spcBef>
                <a:spcPts val="0"/>
              </a:spcBef>
              <a:buNone/>
              <a:defRPr/>
            </a:pPr>
            <a:endParaRPr lang="sl-SI" altLang="sl-SI" sz="2400" b="0" kern="0" dirty="0">
              <a:latin typeface="+mn-lt"/>
              <a:ea typeface="Calibri" panose="020F0502020204030204" pitchFamily="34" charset="0"/>
              <a:cs typeface="Arial" panose="020B0604020202020204" pitchFamily="34" charset="0"/>
            </a:endParaRPr>
          </a:p>
          <a:p>
            <a:pPr>
              <a:spcBef>
                <a:spcPts val="0"/>
              </a:spcBef>
              <a:buNone/>
              <a:tabLst>
                <a:tab pos="358748" algn="l"/>
              </a:tabLst>
              <a:defRPr/>
            </a:pPr>
            <a:r>
              <a:rPr lang="sl-SI" altLang="sl-SI" sz="2400" b="0" kern="0" dirty="0">
                <a:latin typeface="+mn-lt"/>
                <a:ea typeface="Calibri" panose="020F0502020204030204" pitchFamily="34" charset="0"/>
                <a:cs typeface="Arial" panose="020B0604020202020204" pitchFamily="34" charset="0"/>
              </a:rPr>
              <a:t>Po dokončanju študija se pridobi znanstveni naslov, in sicer:</a:t>
            </a:r>
          </a:p>
          <a:p>
            <a:pPr marL="522250" indent="-342874">
              <a:spcBef>
                <a:spcPts val="0"/>
              </a:spcBef>
              <a:defRPr/>
            </a:pPr>
            <a:r>
              <a:rPr lang="sl-SI" altLang="sl-SI" sz="2400" b="0" kern="0" dirty="0">
                <a:latin typeface="+mn-lt"/>
                <a:ea typeface="Calibri" panose="020F0502020204030204" pitchFamily="34" charset="0"/>
                <a:cs typeface="Arial" panose="020B0604020202020204" pitchFamily="34" charset="0"/>
              </a:rPr>
              <a:t>doktor znanosti, okrajšano dr.,</a:t>
            </a:r>
          </a:p>
          <a:p>
            <a:pPr marL="522250" indent="-342874">
              <a:spcBef>
                <a:spcPts val="0"/>
              </a:spcBef>
              <a:defRPr/>
            </a:pPr>
            <a:r>
              <a:rPr lang="sl-SI" altLang="sl-SI" sz="2400" b="0" kern="0" dirty="0">
                <a:latin typeface="+mn-lt"/>
                <a:ea typeface="Calibri" panose="020F0502020204030204" pitchFamily="34" charset="0"/>
                <a:cs typeface="Arial" panose="020B0604020202020204" pitchFamily="34" charset="0"/>
              </a:rPr>
              <a:t>doktorica znanosti, okrajšano dr.</a:t>
            </a:r>
          </a:p>
        </p:txBody>
      </p:sp>
      <p:sp>
        <p:nvSpPr>
          <p:cNvPr id="9" name="Pravokotnik 8"/>
          <p:cNvSpPr/>
          <p:nvPr/>
        </p:nvSpPr>
        <p:spPr>
          <a:xfrm>
            <a:off x="838200" y="0"/>
            <a:ext cx="11353800" cy="67235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10" name="Pravokotnik 9"/>
          <p:cNvSpPr/>
          <p:nvPr/>
        </p:nvSpPr>
        <p:spPr>
          <a:xfrm>
            <a:off x="10088957" y="159585"/>
            <a:ext cx="1673856"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altLang="sl-SI" sz="2000" b="0" i="1" u="none" strike="noStrike" kern="0" cap="none" spc="0" normalizeH="0" baseline="0" noProof="0" dirty="0">
                <a:ln>
                  <a:noFill/>
                </a:ln>
                <a:solidFill>
                  <a:srgbClr val="FFFFFF"/>
                </a:solidFill>
                <a:effectLst/>
                <a:uLnTx/>
                <a:uFillTx/>
                <a:ea typeface="+mn-ea"/>
                <a:cs typeface="+mn-cs"/>
              </a:rPr>
              <a:t>6</a:t>
            </a:r>
            <a:r>
              <a:rPr lang="sl-SI" altLang="sl-SI" sz="2000" i="1" kern="0" dirty="0">
                <a:solidFill>
                  <a:srgbClr val="FFFFFF"/>
                </a:solidFill>
              </a:rPr>
              <a:t>5</a:t>
            </a:r>
            <a:r>
              <a:rPr kumimoji="0" lang="sl-SI" altLang="sl-SI" sz="2000" b="0" i="1" u="none" strike="noStrike" kern="0" cap="none" spc="0" normalizeH="0" baseline="0" noProof="0" dirty="0">
                <a:ln>
                  <a:noFill/>
                </a:ln>
                <a:solidFill>
                  <a:srgbClr val="FFFFFF"/>
                </a:solidFill>
                <a:effectLst/>
                <a:uLnTx/>
                <a:uFillTx/>
                <a:ea typeface="+mn-ea"/>
                <a:cs typeface="+mn-cs"/>
              </a:rPr>
              <a:t> let tradicije</a:t>
            </a:r>
            <a:endParaRPr kumimoji="0" lang="en-US" sz="2000" b="0" i="1" u="none" strike="noStrike" kern="1200" cap="none" spc="0" normalizeH="0" baseline="0" noProof="0" dirty="0">
              <a:ln>
                <a:noFill/>
              </a:ln>
              <a:solidFill>
                <a:prstClr val="black"/>
              </a:solidFill>
              <a:effectLst/>
              <a:uLnTx/>
              <a:uFillTx/>
              <a:ea typeface="+mn-ea"/>
              <a:cs typeface="+mn-cs"/>
            </a:endParaRPr>
          </a:p>
        </p:txBody>
      </p:sp>
      <p:sp>
        <p:nvSpPr>
          <p:cNvPr id="11" name="Pravokotnik 10"/>
          <p:cNvSpPr/>
          <p:nvPr/>
        </p:nvSpPr>
        <p:spPr>
          <a:xfrm>
            <a:off x="0" y="672352"/>
            <a:ext cx="838200" cy="618564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Označba mesta noge 8">
            <a:extLst>
              <a:ext uri="{FF2B5EF4-FFF2-40B4-BE49-F238E27FC236}">
                <a16:creationId xmlns:a16="http://schemas.microsoft.com/office/drawing/2014/main" id="{4CDE1AB4-BF7F-579B-623A-BD73FEC8D80C}"/>
              </a:ext>
            </a:extLst>
          </p:cNvPr>
          <p:cNvSpPr txBox="1">
            <a:spLocks/>
          </p:cNvSpPr>
          <p:nvPr/>
        </p:nvSpPr>
        <p:spPr>
          <a:xfrm>
            <a:off x="3054374" y="6092196"/>
            <a:ext cx="6437099" cy="365125"/>
          </a:xfrm>
          <a:prstGeom prst="rect">
            <a:avLst/>
          </a:prstGeom>
        </p:spPr>
        <p:txBody>
          <a:bodyPr/>
          <a:ls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l-SI" sz="1401" i="1">
                <a:solidFill>
                  <a:srgbClr val="FF0000"/>
                </a:solidFill>
              </a:rPr>
              <a:t>Informativni dan: 2</a:t>
            </a:r>
            <a:r>
              <a:rPr lang="en-US" sz="1401" i="1">
                <a:solidFill>
                  <a:srgbClr val="FF0000"/>
                </a:solidFill>
              </a:rPr>
              <a:t>8</a:t>
            </a:r>
            <a:r>
              <a:rPr lang="sl-SI" sz="1401" i="1">
                <a:solidFill>
                  <a:srgbClr val="FF0000"/>
                </a:solidFill>
              </a:rPr>
              <a:t> </a:t>
            </a:r>
            <a:r>
              <a:rPr lang="en-US" sz="1401" i="1">
                <a:solidFill>
                  <a:srgbClr val="FF0000"/>
                </a:solidFill>
              </a:rPr>
              <a:t>maj</a:t>
            </a:r>
            <a:r>
              <a:rPr lang="sl-SI" sz="1401" i="1">
                <a:solidFill>
                  <a:srgbClr val="FF0000"/>
                </a:solidFill>
              </a:rPr>
              <a:t> 202</a:t>
            </a:r>
            <a:r>
              <a:rPr lang="en-US" sz="1401" i="1">
                <a:solidFill>
                  <a:srgbClr val="FF0000"/>
                </a:solidFill>
              </a:rPr>
              <a:t>6</a:t>
            </a:r>
            <a:r>
              <a:rPr lang="sl-SI" sz="1401" i="1">
                <a:solidFill>
                  <a:srgbClr val="FF0000"/>
                </a:solidFill>
              </a:rPr>
              <a:t>.</a:t>
            </a:r>
            <a:endParaRPr lang="sl-SI" sz="1401" i="1" dirty="0">
              <a:solidFill>
                <a:srgbClr val="FF0000"/>
              </a:solidFill>
            </a:endParaRPr>
          </a:p>
        </p:txBody>
      </p:sp>
    </p:spTree>
    <p:extLst>
      <p:ext uri="{BB962C8B-B14F-4D97-AF65-F5344CB8AC3E}">
        <p14:creationId xmlns:p14="http://schemas.microsoft.com/office/powerpoint/2010/main" val="35547735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ravokotnik 7"/>
          <p:cNvSpPr/>
          <p:nvPr/>
        </p:nvSpPr>
        <p:spPr>
          <a:xfrm>
            <a:off x="838200" y="0"/>
            <a:ext cx="11353800" cy="67235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9" name="Pravokotnik 8"/>
          <p:cNvSpPr/>
          <p:nvPr/>
        </p:nvSpPr>
        <p:spPr>
          <a:xfrm>
            <a:off x="10088957" y="159585"/>
            <a:ext cx="1673856"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altLang="sl-SI" sz="2000" b="0" i="1" u="none" strike="noStrike" kern="0" cap="none" spc="0" normalizeH="0" baseline="0" noProof="0" dirty="0">
                <a:ln>
                  <a:noFill/>
                </a:ln>
                <a:solidFill>
                  <a:srgbClr val="FFFFFF"/>
                </a:solidFill>
                <a:effectLst/>
                <a:uLnTx/>
                <a:uFillTx/>
                <a:ea typeface="+mn-ea"/>
                <a:cs typeface="+mn-cs"/>
              </a:rPr>
              <a:t>6</a:t>
            </a:r>
            <a:r>
              <a:rPr lang="sl-SI" altLang="sl-SI" sz="2000" i="1" kern="0" dirty="0">
                <a:solidFill>
                  <a:srgbClr val="FFFFFF"/>
                </a:solidFill>
              </a:rPr>
              <a:t>5</a:t>
            </a:r>
            <a:r>
              <a:rPr kumimoji="0" lang="sl-SI" altLang="sl-SI" sz="2000" b="0" i="1" u="none" strike="noStrike" kern="0" cap="none" spc="0" normalizeH="0" baseline="0" noProof="0" dirty="0">
                <a:ln>
                  <a:noFill/>
                </a:ln>
                <a:solidFill>
                  <a:srgbClr val="FFFFFF"/>
                </a:solidFill>
                <a:effectLst/>
                <a:uLnTx/>
                <a:uFillTx/>
                <a:ea typeface="+mn-ea"/>
                <a:cs typeface="+mn-cs"/>
              </a:rPr>
              <a:t> let tradicije</a:t>
            </a:r>
            <a:endParaRPr kumimoji="0" lang="en-US" sz="2000" b="0" i="1" u="none" strike="noStrike" kern="1200" cap="none" spc="0" normalizeH="0" baseline="0" noProof="0" dirty="0">
              <a:ln>
                <a:noFill/>
              </a:ln>
              <a:solidFill>
                <a:prstClr val="black"/>
              </a:solidFill>
              <a:effectLst/>
              <a:uLnTx/>
              <a:uFillTx/>
              <a:ea typeface="+mn-ea"/>
              <a:cs typeface="+mn-cs"/>
            </a:endParaRPr>
          </a:p>
        </p:txBody>
      </p:sp>
      <p:sp>
        <p:nvSpPr>
          <p:cNvPr id="10" name="Pravokotnik 9"/>
          <p:cNvSpPr/>
          <p:nvPr/>
        </p:nvSpPr>
        <p:spPr>
          <a:xfrm>
            <a:off x="0" y="672352"/>
            <a:ext cx="838200" cy="618564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2" descr="ULFPP_DJI_045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828" y="672351"/>
            <a:ext cx="11369172" cy="6182356"/>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2"/>
          <p:cNvSpPr txBox="1">
            <a:spLocks/>
          </p:cNvSpPr>
          <p:nvPr/>
        </p:nvSpPr>
        <p:spPr bwMode="auto">
          <a:xfrm>
            <a:off x="557605" y="785009"/>
            <a:ext cx="5605451" cy="2564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l" rtl="0" eaLnBrk="0" fontAlgn="base" hangingPunct="0">
              <a:spcBef>
                <a:spcPct val="20000"/>
              </a:spcBef>
              <a:spcAft>
                <a:spcPct val="0"/>
              </a:spcAft>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Arial Narrow" pitchFamily="34" charset="0"/>
              </a:defRPr>
            </a:lvl2pPr>
            <a:lvl3pPr marL="1143000" indent="-228600" algn="l" rtl="0" eaLnBrk="0" fontAlgn="base" hangingPunct="0">
              <a:spcBef>
                <a:spcPct val="20000"/>
              </a:spcBef>
              <a:spcAft>
                <a:spcPct val="0"/>
              </a:spcAft>
              <a:buChar char="•"/>
              <a:defRPr sz="2000" i="1">
                <a:solidFill>
                  <a:schemeClr val="tx1"/>
                </a:solidFill>
                <a:latin typeface="Arial Narrow" pitchFamily="34" charset="0"/>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a:buFontTx/>
              <a:buNone/>
              <a:defRPr/>
            </a:pPr>
            <a:r>
              <a:rPr lang="sl-SI" altLang="sl-SI" sz="4400" b="0" kern="0" dirty="0">
                <a:latin typeface="Calibri Light" panose="020F0302020204030204" pitchFamily="34" charset="0"/>
                <a:cs typeface="Calibri Light" panose="020F0302020204030204" pitchFamily="34" charset="0"/>
              </a:rPr>
              <a:t>Hvala za pozornost.</a:t>
            </a:r>
          </a:p>
          <a:p>
            <a:pPr algn="ctr">
              <a:buFontTx/>
              <a:buNone/>
              <a:defRPr/>
            </a:pPr>
            <a:r>
              <a:rPr lang="sl-SI" altLang="sl-SI" sz="4400" b="0" kern="0" dirty="0">
                <a:latin typeface="Calibri Light" panose="020F0302020204030204" pitchFamily="34" charset="0"/>
                <a:cs typeface="Calibri Light" panose="020F0302020204030204" pitchFamily="34" charset="0"/>
              </a:rPr>
              <a:t>VPRAŠANJA …..</a:t>
            </a:r>
          </a:p>
        </p:txBody>
      </p:sp>
    </p:spTree>
    <p:extLst>
      <p:ext uri="{BB962C8B-B14F-4D97-AF65-F5344CB8AC3E}">
        <p14:creationId xmlns:p14="http://schemas.microsoft.com/office/powerpoint/2010/main" val="27230247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A body of water with boats in it and a blue sky&#10;&#10;Description automatically generated with low confidence">
            <a:extLst>
              <a:ext uri="{FF2B5EF4-FFF2-40B4-BE49-F238E27FC236}">
                <a16:creationId xmlns:a16="http://schemas.microsoft.com/office/drawing/2014/main" id="{3119B0C4-5168-C0CE-BE9E-8816A92CEB8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41374"/>
            <a:ext cx="12192000" cy="8128000"/>
          </a:xfrm>
          <a:prstGeom prst="rect">
            <a:avLst/>
          </a:prstGeom>
        </p:spPr>
      </p:pic>
    </p:spTree>
    <p:extLst>
      <p:ext uri="{BB962C8B-B14F-4D97-AF65-F5344CB8AC3E}">
        <p14:creationId xmlns:p14="http://schemas.microsoft.com/office/powerpoint/2010/main" val="256027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txBox="1">
            <a:spLocks/>
          </p:cNvSpPr>
          <p:nvPr/>
        </p:nvSpPr>
        <p:spPr>
          <a:xfrm>
            <a:off x="3890366" y="681976"/>
            <a:ext cx="8301644" cy="7062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endParaRPr lang="sl-SI" dirty="0">
              <a:latin typeface="Calibri Light" panose="020F0302020204030204" pitchFamily="34" charset="0"/>
              <a:cs typeface="Calibri Light" panose="020F0302020204030204" pitchFamily="34" charset="0"/>
            </a:endParaRPr>
          </a:p>
        </p:txBody>
      </p:sp>
      <p:sp>
        <p:nvSpPr>
          <p:cNvPr id="4" name="Označba mesta vsebine 1"/>
          <p:cNvSpPr txBox="1">
            <a:spLocks/>
          </p:cNvSpPr>
          <p:nvPr/>
        </p:nvSpPr>
        <p:spPr>
          <a:xfrm>
            <a:off x="969264" y="1035104"/>
            <a:ext cx="10927080" cy="58355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defRPr/>
            </a:pPr>
            <a:r>
              <a:rPr lang="sl-SI" sz="4000" b="1" dirty="0">
                <a:solidFill>
                  <a:srgbClr val="FF0000"/>
                </a:solidFill>
                <a:latin typeface="Calibri Light" panose="020F0302020204030204" pitchFamily="34" charset="0"/>
                <a:cs typeface="Calibri Light" panose="020F0302020204030204" pitchFamily="34" charset="0"/>
              </a:rPr>
              <a:t>Obvezne priloge.</a:t>
            </a:r>
          </a:p>
          <a:p>
            <a:pPr marL="0" indent="0" algn="ctr">
              <a:spcBef>
                <a:spcPts val="0"/>
              </a:spcBef>
              <a:buNone/>
              <a:defRPr/>
            </a:pPr>
            <a:endParaRPr lang="sl-SI" sz="4000" b="1" dirty="0">
              <a:solidFill>
                <a:srgbClr val="FF0000"/>
              </a:solidFill>
              <a:latin typeface="Calibri Light" panose="020F0302020204030204" pitchFamily="34" charset="0"/>
              <a:cs typeface="Calibri Light" panose="020F0302020204030204" pitchFamily="34" charset="0"/>
            </a:endParaRPr>
          </a:p>
          <a:p>
            <a:pPr algn="just">
              <a:spcBef>
                <a:spcPts val="0"/>
              </a:spcBef>
              <a:defRPr/>
            </a:pPr>
            <a:r>
              <a:rPr lang="sl-SI" sz="2400" dirty="0">
                <a:latin typeface="Calibri" panose="020F0502020204030204" pitchFamily="34" charset="0"/>
                <a:cs typeface="Calibri" panose="020F0502020204030204" pitchFamily="34" charset="0"/>
              </a:rPr>
              <a:t>kratek </a:t>
            </a:r>
            <a:r>
              <a:rPr lang="sl-SI" sz="2400" b="1" dirty="0">
                <a:latin typeface="Calibri" panose="020F0502020204030204" pitchFamily="34" charset="0"/>
                <a:cs typeface="Calibri" panose="020F0502020204030204" pitchFamily="34" charset="0"/>
              </a:rPr>
              <a:t>življenjepis</a:t>
            </a:r>
            <a:r>
              <a:rPr lang="sl-SI" sz="2400" dirty="0">
                <a:latin typeface="Calibri" panose="020F0502020204030204" pitchFamily="34" charset="0"/>
                <a:cs typeface="Calibri" panose="020F0502020204030204" pitchFamily="34" charset="0"/>
              </a:rPr>
              <a:t>,</a:t>
            </a:r>
          </a:p>
          <a:p>
            <a:pPr algn="just">
              <a:spcBef>
                <a:spcPts val="0"/>
              </a:spcBef>
              <a:defRPr/>
            </a:pPr>
            <a:r>
              <a:rPr lang="sl-SI" sz="2400" dirty="0">
                <a:latin typeface="Calibri" panose="020F0502020204030204" pitchFamily="34" charset="0"/>
                <a:cs typeface="Calibri" panose="020F0502020204030204" pitchFamily="34" charset="0"/>
              </a:rPr>
              <a:t>(overjena) </a:t>
            </a:r>
            <a:r>
              <a:rPr lang="sl-SI" sz="2400" b="1" dirty="0">
                <a:latin typeface="Calibri" panose="020F0502020204030204" pitchFamily="34" charset="0"/>
                <a:cs typeface="Calibri" panose="020F0502020204030204" pitchFamily="34" charset="0"/>
              </a:rPr>
              <a:t>kopija diplomske listine</a:t>
            </a:r>
            <a:r>
              <a:rPr lang="sl-SI" sz="2400" dirty="0">
                <a:latin typeface="Calibri" panose="020F0502020204030204" pitchFamily="34" charset="0"/>
                <a:cs typeface="Calibri" panose="020F0502020204030204" pitchFamily="34" charset="0"/>
              </a:rPr>
              <a:t> (če diploma še ni </a:t>
            </a:r>
            <a:r>
              <a:rPr lang="sl-SI" sz="2400" dirty="0" err="1">
                <a:latin typeface="Calibri" panose="020F0502020204030204" pitchFamily="34" charset="0"/>
                <a:cs typeface="Calibri" panose="020F0502020204030204" pitchFamily="34" charset="0"/>
              </a:rPr>
              <a:t>buila</a:t>
            </a:r>
            <a:r>
              <a:rPr lang="sl-SI" sz="2400" dirty="0">
                <a:latin typeface="Calibri" panose="020F0502020204030204" pitchFamily="34" charset="0"/>
                <a:cs typeface="Calibri" panose="020F0502020204030204" pitchFamily="34" charset="0"/>
              </a:rPr>
              <a:t> izdana, kandidati priložijo kopijo začasnega potrdila o diplomiranju - ko prejmejo diplomsko listino, NUJNO posredujejo še kopijo le-te; *če je diploma pridobljena v tujini, kandidati priložijo tudi odločbo o priznavanju v tujini pridobljene diplome)</a:t>
            </a:r>
          </a:p>
          <a:p>
            <a:pPr algn="just">
              <a:spcBef>
                <a:spcPts val="0"/>
              </a:spcBef>
              <a:defRPr/>
            </a:pPr>
            <a:r>
              <a:rPr lang="sl-SI" sz="2400" b="1" dirty="0">
                <a:latin typeface="Calibri" panose="020F0502020204030204" pitchFamily="34" charset="0"/>
                <a:cs typeface="Calibri" panose="020F0502020204030204" pitchFamily="34" charset="0"/>
              </a:rPr>
              <a:t>kopije celotne Priloge k diplomi</a:t>
            </a:r>
            <a:r>
              <a:rPr lang="sl-SI" sz="2400" dirty="0">
                <a:latin typeface="Calibri" panose="020F0502020204030204" pitchFamily="34" charset="0"/>
                <a:cs typeface="Calibri" panose="020F0502020204030204" pitchFamily="34" charset="0"/>
              </a:rPr>
              <a:t> ali potrdilo o opravljenih izpitih na dodiplomskem oz. podiplomskem študiju z izračunano povprečno oceno študija in oceno diplome,</a:t>
            </a:r>
          </a:p>
          <a:p>
            <a:pPr algn="just">
              <a:spcBef>
                <a:spcPts val="0"/>
              </a:spcBef>
              <a:defRPr/>
            </a:pPr>
            <a:r>
              <a:rPr lang="sl-SI" sz="2400" b="1" u="sng" dirty="0">
                <a:latin typeface="Calibri" panose="020F0502020204030204" pitchFamily="34" charset="0"/>
                <a:cs typeface="Calibri" panose="020F0502020204030204" pitchFamily="34" charset="0"/>
                <a:hlinkClick r:id="rId2"/>
              </a:rPr>
              <a:t>izjava mentorja</a:t>
            </a:r>
            <a:r>
              <a:rPr lang="sl-SI" sz="2400" dirty="0">
                <a:latin typeface="Calibri" panose="020F0502020204030204" pitchFamily="34" charset="0"/>
                <a:cs typeface="Calibri" panose="020F0502020204030204" pitchFamily="34" charset="0"/>
              </a:rPr>
              <a:t>,</a:t>
            </a:r>
          </a:p>
          <a:p>
            <a:pPr algn="just">
              <a:spcBef>
                <a:spcPts val="0"/>
              </a:spcBef>
              <a:defRPr/>
            </a:pPr>
            <a:r>
              <a:rPr lang="sl-SI" sz="2400" dirty="0">
                <a:latin typeface="Calibri" panose="020F0502020204030204" pitchFamily="34" charset="0"/>
                <a:cs typeface="Calibri" panose="020F0502020204030204" pitchFamily="34" charset="0"/>
              </a:rPr>
              <a:t>predlog </a:t>
            </a:r>
            <a:r>
              <a:rPr lang="sl-SI" sz="2400" b="1" dirty="0">
                <a:latin typeface="Calibri" panose="020F0502020204030204" pitchFamily="34" charset="0"/>
                <a:cs typeface="Calibri" panose="020F0502020204030204" pitchFamily="34" charset="0"/>
              </a:rPr>
              <a:t>idejnega osnutka</a:t>
            </a:r>
            <a:r>
              <a:rPr lang="sl-SI" sz="2400" dirty="0">
                <a:latin typeface="Calibri" panose="020F0502020204030204" pitchFamily="34" charset="0"/>
                <a:cs typeface="Calibri" panose="020F0502020204030204" pitchFamily="34" charset="0"/>
              </a:rPr>
              <a:t> dispozicije doktorske teme (v obsegu do 1000 besed) z navedbo seznama temeljne literature,</a:t>
            </a:r>
          </a:p>
          <a:p>
            <a:pPr algn="just">
              <a:spcBef>
                <a:spcPts val="0"/>
              </a:spcBef>
              <a:defRPr/>
            </a:pPr>
            <a:r>
              <a:rPr lang="sl-SI" sz="2400" dirty="0">
                <a:latin typeface="Calibri" panose="020F0502020204030204" pitchFamily="34" charset="0"/>
                <a:cs typeface="Calibri" panose="020F0502020204030204" pitchFamily="34" charset="0"/>
              </a:rPr>
              <a:t>dokazila o izpolnjevanju </a:t>
            </a:r>
            <a:r>
              <a:rPr lang="sl-SI" sz="2400" b="1" dirty="0">
                <a:latin typeface="Calibri" panose="020F0502020204030204" pitchFamily="34" charset="0"/>
                <a:cs typeface="Calibri" panose="020F0502020204030204" pitchFamily="34" charset="0"/>
              </a:rPr>
              <a:t>ostalih pogojev</a:t>
            </a:r>
            <a:r>
              <a:rPr lang="sl-SI" sz="2400" dirty="0">
                <a:latin typeface="Calibri" panose="020F0502020204030204" pitchFamily="34" charset="0"/>
                <a:cs typeface="Calibri" panose="020F0502020204030204" pitchFamily="34" charset="0"/>
              </a:rPr>
              <a:t> za vpis. </a:t>
            </a:r>
          </a:p>
          <a:p>
            <a:pPr marL="109529" indent="0">
              <a:buNone/>
              <a:defRPr/>
            </a:pPr>
            <a:endParaRPr lang="sl-SI" dirty="0"/>
          </a:p>
        </p:txBody>
      </p:sp>
      <p:sp>
        <p:nvSpPr>
          <p:cNvPr id="9" name="Pravokotnik 8"/>
          <p:cNvSpPr/>
          <p:nvPr/>
        </p:nvSpPr>
        <p:spPr>
          <a:xfrm>
            <a:off x="838200" y="0"/>
            <a:ext cx="11353800" cy="67235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11" name="Pravokotnik 10"/>
          <p:cNvSpPr/>
          <p:nvPr/>
        </p:nvSpPr>
        <p:spPr>
          <a:xfrm>
            <a:off x="0" y="672352"/>
            <a:ext cx="838200" cy="618564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Pravokotnik 11"/>
          <p:cNvSpPr/>
          <p:nvPr/>
        </p:nvSpPr>
        <p:spPr>
          <a:xfrm>
            <a:off x="10088957" y="159585"/>
            <a:ext cx="1673856"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altLang="sl-SI" sz="2000" b="0" i="1" u="none" strike="noStrike" kern="0" cap="none" spc="0" normalizeH="0" baseline="0" noProof="0" dirty="0">
                <a:ln>
                  <a:noFill/>
                </a:ln>
                <a:solidFill>
                  <a:srgbClr val="FFFFFF"/>
                </a:solidFill>
                <a:effectLst/>
                <a:uLnTx/>
                <a:uFillTx/>
                <a:ea typeface="+mn-ea"/>
                <a:cs typeface="+mn-cs"/>
              </a:rPr>
              <a:t>65 let tradicije</a:t>
            </a:r>
            <a:endParaRPr kumimoji="0" lang="en-US" sz="2000" b="0" i="1" u="none" strike="noStrike" kern="1200" cap="none" spc="0" normalizeH="0" baseline="0" noProof="0" dirty="0">
              <a:ln>
                <a:noFill/>
              </a:ln>
              <a:solidFill>
                <a:prstClr val="black"/>
              </a:solidFill>
              <a:effectLst/>
              <a:uLnTx/>
              <a:uFillTx/>
              <a:ea typeface="+mn-ea"/>
              <a:cs typeface="+mn-cs"/>
            </a:endParaRPr>
          </a:p>
        </p:txBody>
      </p:sp>
      <p:sp>
        <p:nvSpPr>
          <p:cNvPr id="5" name="Označba mesta noge 8">
            <a:extLst>
              <a:ext uri="{FF2B5EF4-FFF2-40B4-BE49-F238E27FC236}">
                <a16:creationId xmlns:a16="http://schemas.microsoft.com/office/drawing/2014/main" id="{E2D6988B-9547-5B28-0BDA-A424C8631AAE}"/>
              </a:ext>
            </a:extLst>
          </p:cNvPr>
          <p:cNvSpPr txBox="1">
            <a:spLocks/>
          </p:cNvSpPr>
          <p:nvPr/>
        </p:nvSpPr>
        <p:spPr>
          <a:xfrm>
            <a:off x="3054374" y="6092196"/>
            <a:ext cx="6437099" cy="365125"/>
          </a:xfrm>
          <a:prstGeom prst="rect">
            <a:avLst/>
          </a:prstGeom>
        </p:spPr>
        <p:txBody>
          <a:bodyPr/>
          <a:ls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l-SI" sz="1401" i="1">
                <a:solidFill>
                  <a:srgbClr val="FF0000"/>
                </a:solidFill>
              </a:rPr>
              <a:t>Informativni dan: 2</a:t>
            </a:r>
            <a:r>
              <a:rPr lang="en-US" sz="1401" i="1">
                <a:solidFill>
                  <a:srgbClr val="FF0000"/>
                </a:solidFill>
              </a:rPr>
              <a:t>8</a:t>
            </a:r>
            <a:r>
              <a:rPr lang="sl-SI" sz="1401" i="1">
                <a:solidFill>
                  <a:srgbClr val="FF0000"/>
                </a:solidFill>
              </a:rPr>
              <a:t> </a:t>
            </a:r>
            <a:r>
              <a:rPr lang="en-US" sz="1401" i="1">
                <a:solidFill>
                  <a:srgbClr val="FF0000"/>
                </a:solidFill>
              </a:rPr>
              <a:t>maj</a:t>
            </a:r>
            <a:r>
              <a:rPr lang="sl-SI" sz="1401" i="1">
                <a:solidFill>
                  <a:srgbClr val="FF0000"/>
                </a:solidFill>
              </a:rPr>
              <a:t> 202</a:t>
            </a:r>
            <a:r>
              <a:rPr lang="en-US" sz="1401" i="1">
                <a:solidFill>
                  <a:srgbClr val="FF0000"/>
                </a:solidFill>
              </a:rPr>
              <a:t>6</a:t>
            </a:r>
            <a:r>
              <a:rPr lang="sl-SI" sz="1401" i="1">
                <a:solidFill>
                  <a:srgbClr val="FF0000"/>
                </a:solidFill>
              </a:rPr>
              <a:t>.</a:t>
            </a:r>
            <a:endParaRPr lang="sl-SI" sz="1401" i="1" dirty="0">
              <a:solidFill>
                <a:srgbClr val="FF0000"/>
              </a:solidFill>
            </a:endParaRPr>
          </a:p>
        </p:txBody>
      </p:sp>
    </p:spTree>
    <p:extLst>
      <p:ext uri="{BB962C8B-B14F-4D97-AF65-F5344CB8AC3E}">
        <p14:creationId xmlns:p14="http://schemas.microsoft.com/office/powerpoint/2010/main" val="729735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txBox="1">
            <a:spLocks/>
          </p:cNvSpPr>
          <p:nvPr/>
        </p:nvSpPr>
        <p:spPr>
          <a:xfrm>
            <a:off x="3890366" y="681976"/>
            <a:ext cx="8301644" cy="7062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endParaRPr lang="sl-SI" dirty="0">
              <a:latin typeface="Calibri Light" panose="020F0302020204030204" pitchFamily="34" charset="0"/>
              <a:cs typeface="Calibri Light" panose="020F0302020204030204" pitchFamily="34" charset="0"/>
            </a:endParaRPr>
          </a:p>
        </p:txBody>
      </p:sp>
      <p:sp>
        <p:nvSpPr>
          <p:cNvPr id="4" name="Označba mesta vsebine 1"/>
          <p:cNvSpPr txBox="1">
            <a:spLocks/>
          </p:cNvSpPr>
          <p:nvPr/>
        </p:nvSpPr>
        <p:spPr>
          <a:xfrm>
            <a:off x="991321" y="1035104"/>
            <a:ext cx="11005607" cy="48213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sl-SI" sz="4000" b="1" dirty="0">
                <a:solidFill>
                  <a:srgbClr val="FF0000"/>
                </a:solidFill>
                <a:latin typeface="+mj-lt"/>
                <a:cs typeface="Calibri Light" panose="020F0302020204030204" pitchFamily="34" charset="0"/>
              </a:rPr>
              <a:t>Prijavni roki.</a:t>
            </a:r>
            <a:endParaRPr lang="sl-SI" altLang="sl-SI" sz="4000" b="1" dirty="0">
              <a:solidFill>
                <a:srgbClr val="FF0000"/>
              </a:solidFill>
              <a:latin typeface="+mj-lt"/>
              <a:cs typeface="Calibri" panose="020F0502020204030204" pitchFamily="34" charset="0"/>
            </a:endParaRPr>
          </a:p>
          <a:p>
            <a:pPr marL="0" indent="0">
              <a:buNone/>
            </a:pPr>
            <a:endParaRPr lang="sl-SI" altLang="sl-SI" sz="2400" dirty="0">
              <a:latin typeface="Calibri" panose="020F0502020204030204" pitchFamily="34" charset="0"/>
              <a:cs typeface="Calibri" panose="020F0502020204030204" pitchFamily="34" charset="0"/>
            </a:endParaRPr>
          </a:p>
          <a:p>
            <a:pPr algn="just"/>
            <a:r>
              <a:rPr lang="en-US" altLang="sl-SI" sz="2400" dirty="0">
                <a:latin typeface="Calibri" panose="020F0502020204030204" pitchFamily="34" charset="0"/>
                <a:cs typeface="Calibri" panose="020F0502020204030204" pitchFamily="34" charset="0"/>
              </a:rPr>
              <a:t>P</a:t>
            </a:r>
            <a:r>
              <a:rPr lang="sl-SI" altLang="sl-SI" sz="2400" dirty="0" err="1">
                <a:latin typeface="Calibri" panose="020F0502020204030204" pitchFamily="34" charset="0"/>
                <a:cs typeface="Calibri" panose="020F0502020204030204" pitchFamily="34" charset="0"/>
              </a:rPr>
              <a:t>rijavni</a:t>
            </a:r>
            <a:r>
              <a:rPr lang="sl-SI" altLang="sl-SI" sz="2400" dirty="0">
                <a:latin typeface="Calibri" panose="020F0502020204030204" pitchFamily="34" charset="0"/>
                <a:cs typeface="Calibri" panose="020F0502020204030204" pitchFamily="34" charset="0"/>
              </a:rPr>
              <a:t> rok je do </a:t>
            </a:r>
            <a:r>
              <a:rPr lang="sl-SI" altLang="sl-SI" sz="2400" b="1" dirty="0">
                <a:solidFill>
                  <a:srgbClr val="FF0000"/>
                </a:solidFill>
                <a:latin typeface="Calibri" panose="020F0502020204030204" pitchFamily="34" charset="0"/>
                <a:cs typeface="Calibri" panose="020F0502020204030204" pitchFamily="34" charset="0"/>
              </a:rPr>
              <a:t>1</a:t>
            </a:r>
            <a:r>
              <a:rPr lang="en-US" altLang="sl-SI" sz="2400" b="1" dirty="0">
                <a:solidFill>
                  <a:srgbClr val="FF0000"/>
                </a:solidFill>
                <a:latin typeface="Calibri" panose="020F0502020204030204" pitchFamily="34" charset="0"/>
                <a:cs typeface="Calibri" panose="020F0502020204030204" pitchFamily="34" charset="0"/>
              </a:rPr>
              <a:t>8. 9. 2026</a:t>
            </a:r>
            <a:r>
              <a:rPr lang="sl-SI" altLang="sl-SI" sz="2400" b="1" dirty="0">
                <a:solidFill>
                  <a:srgbClr val="FF0000"/>
                </a:solidFill>
                <a:latin typeface="Calibri" panose="020F0502020204030204" pitchFamily="34" charset="0"/>
                <a:cs typeface="Calibri" panose="020F0502020204030204" pitchFamily="34" charset="0"/>
              </a:rPr>
              <a:t>. </a:t>
            </a:r>
          </a:p>
          <a:p>
            <a:pPr marL="457200" lvl="1" indent="0" algn="just">
              <a:buNone/>
            </a:pPr>
            <a:r>
              <a:rPr lang="sl-SI" altLang="sl-SI" dirty="0">
                <a:latin typeface="Calibri" panose="020F0502020204030204" pitchFamily="34" charset="0"/>
                <a:cs typeface="Calibri" panose="020F0502020204030204" pitchFamily="34" charset="0"/>
              </a:rPr>
              <a:t>Vpis do 2</a:t>
            </a:r>
            <a:r>
              <a:rPr lang="en-US" altLang="sl-SI" dirty="0">
                <a:latin typeface="Calibri" panose="020F0502020204030204" pitchFamily="34" charset="0"/>
                <a:cs typeface="Calibri" panose="020F0502020204030204" pitchFamily="34" charset="0"/>
              </a:rPr>
              <a:t>5</a:t>
            </a:r>
            <a:r>
              <a:rPr lang="sl-SI" altLang="sl-SI" dirty="0">
                <a:latin typeface="Calibri" panose="020F0502020204030204" pitchFamily="34" charset="0"/>
                <a:cs typeface="Calibri" panose="020F0502020204030204" pitchFamily="34" charset="0"/>
              </a:rPr>
              <a:t>.</a:t>
            </a:r>
            <a:r>
              <a:rPr lang="en-US" altLang="sl-SI" dirty="0">
                <a:latin typeface="Calibri" panose="020F0502020204030204" pitchFamily="34" charset="0"/>
                <a:cs typeface="Calibri" panose="020F0502020204030204" pitchFamily="34" charset="0"/>
              </a:rPr>
              <a:t> 9</a:t>
            </a:r>
            <a:r>
              <a:rPr lang="sl-SI" altLang="sl-SI" dirty="0">
                <a:latin typeface="Calibri" panose="020F0502020204030204" pitchFamily="34" charset="0"/>
                <a:cs typeface="Calibri" panose="020F0502020204030204" pitchFamily="34" charset="0"/>
              </a:rPr>
              <a:t>.</a:t>
            </a:r>
            <a:r>
              <a:rPr lang="en-US" altLang="sl-SI" dirty="0">
                <a:latin typeface="Calibri" panose="020F0502020204030204" pitchFamily="34" charset="0"/>
                <a:cs typeface="Calibri" panose="020F0502020204030204" pitchFamily="34" charset="0"/>
              </a:rPr>
              <a:t> </a:t>
            </a:r>
            <a:r>
              <a:rPr lang="sl-SI" altLang="sl-SI" dirty="0">
                <a:latin typeface="Calibri" panose="020F0502020204030204" pitchFamily="34" charset="0"/>
                <a:cs typeface="Calibri" panose="020F0502020204030204" pitchFamily="34" charset="0"/>
              </a:rPr>
              <a:t>202</a:t>
            </a:r>
            <a:r>
              <a:rPr lang="en-US" altLang="sl-SI" dirty="0">
                <a:latin typeface="Calibri" panose="020F0502020204030204" pitchFamily="34" charset="0"/>
                <a:cs typeface="Calibri" panose="020F0502020204030204" pitchFamily="34" charset="0"/>
              </a:rPr>
              <a:t>6</a:t>
            </a:r>
            <a:r>
              <a:rPr lang="sl-SI" altLang="sl-SI" dirty="0">
                <a:latin typeface="Calibri" panose="020F0502020204030204" pitchFamily="34" charset="0"/>
                <a:cs typeface="Calibri" panose="020F0502020204030204" pitchFamily="34" charset="0"/>
              </a:rPr>
              <a:t>.</a:t>
            </a:r>
          </a:p>
          <a:p>
            <a:pPr marL="457166" lvl="1" indent="0" algn="just">
              <a:buNone/>
            </a:pPr>
            <a:endParaRPr lang="sl-SI" altLang="sl-SI" dirty="0">
              <a:latin typeface="Calibri" panose="020F0502020204030204" pitchFamily="34" charset="0"/>
              <a:cs typeface="Calibri" panose="020F0502020204030204" pitchFamily="34" charset="0"/>
            </a:endParaRPr>
          </a:p>
        </p:txBody>
      </p:sp>
      <p:sp>
        <p:nvSpPr>
          <p:cNvPr id="9" name="Pravokotnik 8"/>
          <p:cNvSpPr/>
          <p:nvPr/>
        </p:nvSpPr>
        <p:spPr>
          <a:xfrm>
            <a:off x="838200" y="0"/>
            <a:ext cx="11353800" cy="67235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11" name="Pravokotnik 10"/>
          <p:cNvSpPr/>
          <p:nvPr/>
        </p:nvSpPr>
        <p:spPr>
          <a:xfrm>
            <a:off x="0" y="672352"/>
            <a:ext cx="838200" cy="618564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Pravokotnik 13"/>
          <p:cNvSpPr/>
          <p:nvPr/>
        </p:nvSpPr>
        <p:spPr>
          <a:xfrm>
            <a:off x="10088957" y="159585"/>
            <a:ext cx="1673856"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altLang="sl-SI" sz="2000" b="0" i="1" u="none" strike="noStrike" kern="0" cap="none" spc="0" normalizeH="0" baseline="0" noProof="0" dirty="0">
                <a:ln>
                  <a:noFill/>
                </a:ln>
                <a:solidFill>
                  <a:srgbClr val="FFFFFF"/>
                </a:solidFill>
                <a:effectLst/>
                <a:uLnTx/>
                <a:uFillTx/>
                <a:ea typeface="+mn-ea"/>
                <a:cs typeface="+mn-cs"/>
              </a:rPr>
              <a:t>65 let tradicije</a:t>
            </a:r>
            <a:endParaRPr kumimoji="0" lang="en-US" sz="2000" b="0" i="1" u="none" strike="noStrike" kern="1200" cap="none" spc="0" normalizeH="0" baseline="0" noProof="0" dirty="0">
              <a:ln>
                <a:noFill/>
              </a:ln>
              <a:solidFill>
                <a:prstClr val="black"/>
              </a:solidFill>
              <a:effectLst/>
              <a:uLnTx/>
              <a:uFillTx/>
              <a:ea typeface="+mn-ea"/>
              <a:cs typeface="+mn-cs"/>
            </a:endParaRPr>
          </a:p>
        </p:txBody>
      </p:sp>
      <p:sp>
        <p:nvSpPr>
          <p:cNvPr id="5" name="Označba mesta noge 8">
            <a:extLst>
              <a:ext uri="{FF2B5EF4-FFF2-40B4-BE49-F238E27FC236}">
                <a16:creationId xmlns:a16="http://schemas.microsoft.com/office/drawing/2014/main" id="{74770732-5C4B-3376-E303-88C5540208F2}"/>
              </a:ext>
            </a:extLst>
          </p:cNvPr>
          <p:cNvSpPr txBox="1">
            <a:spLocks/>
          </p:cNvSpPr>
          <p:nvPr/>
        </p:nvSpPr>
        <p:spPr>
          <a:xfrm>
            <a:off x="3054374" y="6092196"/>
            <a:ext cx="6437099" cy="365125"/>
          </a:xfrm>
          <a:prstGeom prst="rect">
            <a:avLst/>
          </a:prstGeom>
        </p:spPr>
        <p:txBody>
          <a:bodyPr/>
          <a:ls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l-SI" sz="1401" i="1">
                <a:solidFill>
                  <a:srgbClr val="FF0000"/>
                </a:solidFill>
              </a:rPr>
              <a:t>Informativni dan: 2</a:t>
            </a:r>
            <a:r>
              <a:rPr lang="en-US" sz="1401" i="1">
                <a:solidFill>
                  <a:srgbClr val="FF0000"/>
                </a:solidFill>
              </a:rPr>
              <a:t>8</a:t>
            </a:r>
            <a:r>
              <a:rPr lang="sl-SI" sz="1401" i="1">
                <a:solidFill>
                  <a:srgbClr val="FF0000"/>
                </a:solidFill>
              </a:rPr>
              <a:t> </a:t>
            </a:r>
            <a:r>
              <a:rPr lang="en-US" sz="1401" i="1">
                <a:solidFill>
                  <a:srgbClr val="FF0000"/>
                </a:solidFill>
              </a:rPr>
              <a:t>maj</a:t>
            </a:r>
            <a:r>
              <a:rPr lang="sl-SI" sz="1401" i="1">
                <a:solidFill>
                  <a:srgbClr val="FF0000"/>
                </a:solidFill>
              </a:rPr>
              <a:t> 202</a:t>
            </a:r>
            <a:r>
              <a:rPr lang="en-US" sz="1401" i="1">
                <a:solidFill>
                  <a:srgbClr val="FF0000"/>
                </a:solidFill>
              </a:rPr>
              <a:t>6</a:t>
            </a:r>
            <a:r>
              <a:rPr lang="sl-SI" sz="1401" i="1">
                <a:solidFill>
                  <a:srgbClr val="FF0000"/>
                </a:solidFill>
              </a:rPr>
              <a:t>.</a:t>
            </a:r>
            <a:endParaRPr lang="sl-SI" sz="1401" i="1" dirty="0">
              <a:solidFill>
                <a:srgbClr val="FF0000"/>
              </a:solidFill>
            </a:endParaRPr>
          </a:p>
        </p:txBody>
      </p:sp>
    </p:spTree>
    <p:extLst>
      <p:ext uri="{BB962C8B-B14F-4D97-AF65-F5344CB8AC3E}">
        <p14:creationId xmlns:p14="http://schemas.microsoft.com/office/powerpoint/2010/main" val="4238500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txBox="1">
            <a:spLocks/>
          </p:cNvSpPr>
          <p:nvPr/>
        </p:nvSpPr>
        <p:spPr>
          <a:xfrm>
            <a:off x="1025499" y="1101606"/>
            <a:ext cx="10203334" cy="552444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4000" b="1" dirty="0" err="1">
                <a:solidFill>
                  <a:srgbClr val="FF0000"/>
                </a:solidFill>
                <a:latin typeface="Calibri Light" panose="020F0302020204030204" pitchFamily="34" charset="0"/>
                <a:cs typeface="Calibri Light" panose="020F0302020204030204" pitchFamily="34" charset="0"/>
              </a:rPr>
              <a:t>Struktura</a:t>
            </a:r>
            <a:r>
              <a:rPr lang="en-US" sz="4000" b="1" dirty="0">
                <a:solidFill>
                  <a:srgbClr val="FF0000"/>
                </a:solidFill>
                <a:latin typeface="Calibri Light" panose="020F0302020204030204" pitchFamily="34" charset="0"/>
                <a:cs typeface="Calibri Light" panose="020F0302020204030204" pitchFamily="34" charset="0"/>
              </a:rPr>
              <a:t> in </a:t>
            </a:r>
            <a:r>
              <a:rPr lang="en-US" sz="4000" b="1" dirty="0" err="1">
                <a:solidFill>
                  <a:srgbClr val="FF0000"/>
                </a:solidFill>
                <a:latin typeface="Calibri Light" panose="020F0302020204030204" pitchFamily="34" charset="0"/>
                <a:cs typeface="Calibri Light" panose="020F0302020204030204" pitchFamily="34" charset="0"/>
              </a:rPr>
              <a:t>kreditno</a:t>
            </a:r>
            <a:r>
              <a:rPr lang="en-US" sz="4000" b="1" dirty="0">
                <a:solidFill>
                  <a:srgbClr val="FF0000"/>
                </a:solidFill>
                <a:latin typeface="Calibri Light" panose="020F0302020204030204" pitchFamily="34" charset="0"/>
                <a:cs typeface="Calibri Light" panose="020F0302020204030204" pitchFamily="34" charset="0"/>
              </a:rPr>
              <a:t> </a:t>
            </a:r>
            <a:r>
              <a:rPr lang="en-US" sz="4000" b="1" dirty="0" err="1">
                <a:solidFill>
                  <a:srgbClr val="FF0000"/>
                </a:solidFill>
                <a:latin typeface="Calibri Light" panose="020F0302020204030204" pitchFamily="34" charset="0"/>
                <a:cs typeface="Calibri Light" panose="020F0302020204030204" pitchFamily="34" charset="0"/>
              </a:rPr>
              <a:t>ovrednotenje</a:t>
            </a:r>
            <a:r>
              <a:rPr lang="sl-SI" sz="4000" b="1" dirty="0">
                <a:solidFill>
                  <a:srgbClr val="FF0000"/>
                </a:solidFill>
                <a:latin typeface="Calibri Light" panose="020F0302020204030204" pitchFamily="34" charset="0"/>
                <a:cs typeface="Calibri Light" panose="020F0302020204030204" pitchFamily="34" charset="0"/>
              </a:rPr>
              <a:t>.</a:t>
            </a:r>
          </a:p>
          <a:p>
            <a:pPr>
              <a:defRPr/>
            </a:pPr>
            <a:endParaRPr lang="sl-SI" sz="4000" b="1" dirty="0">
              <a:solidFill>
                <a:srgbClr val="FF0000"/>
              </a:solidFill>
              <a:latin typeface="Calibri Light" panose="020F0302020204030204" pitchFamily="34" charset="0"/>
              <a:cs typeface="Calibri Light" panose="020F0302020204030204" pitchFamily="34" charset="0"/>
            </a:endParaRPr>
          </a:p>
        </p:txBody>
      </p:sp>
      <p:sp>
        <p:nvSpPr>
          <p:cNvPr id="4" name="Označba mesta vsebine 1"/>
          <p:cNvSpPr txBox="1">
            <a:spLocks/>
          </p:cNvSpPr>
          <p:nvPr/>
        </p:nvSpPr>
        <p:spPr>
          <a:xfrm>
            <a:off x="3890356" y="2012954"/>
            <a:ext cx="8229600"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9529" indent="0">
              <a:buNone/>
              <a:defRPr/>
            </a:pPr>
            <a:endParaRPr lang="sl-SI" dirty="0"/>
          </a:p>
        </p:txBody>
      </p:sp>
      <p:graphicFrame>
        <p:nvGraphicFramePr>
          <p:cNvPr id="5" name="Tabela 4"/>
          <p:cNvGraphicFramePr>
            <a:graphicFrameLocks noGrp="1"/>
          </p:cNvGraphicFramePr>
          <p:nvPr>
            <p:extLst>
              <p:ext uri="{D42A27DB-BD31-4B8C-83A1-F6EECF244321}">
                <p14:modId xmlns:p14="http://schemas.microsoft.com/office/powerpoint/2010/main" val="1854318569"/>
              </p:ext>
            </p:extLst>
          </p:nvPr>
        </p:nvGraphicFramePr>
        <p:xfrm>
          <a:off x="1170780" y="1751895"/>
          <a:ext cx="9921678" cy="4332727"/>
        </p:xfrm>
        <a:graphic>
          <a:graphicData uri="http://schemas.openxmlformats.org/drawingml/2006/table">
            <a:tbl>
              <a:tblPr firstRow="1" firstCol="1" bandRow="1">
                <a:tableStyleId>{5C22544A-7EE6-4342-B048-85BDC9FD1C3A}</a:tableStyleId>
              </a:tblPr>
              <a:tblGrid>
                <a:gridCol w="1357999">
                  <a:extLst>
                    <a:ext uri="{9D8B030D-6E8A-4147-A177-3AD203B41FA5}">
                      <a16:colId xmlns:a16="http://schemas.microsoft.com/office/drawing/2014/main" val="2631279252"/>
                    </a:ext>
                  </a:extLst>
                </a:gridCol>
                <a:gridCol w="543199">
                  <a:extLst>
                    <a:ext uri="{9D8B030D-6E8A-4147-A177-3AD203B41FA5}">
                      <a16:colId xmlns:a16="http://schemas.microsoft.com/office/drawing/2014/main" val="613333075"/>
                    </a:ext>
                  </a:extLst>
                </a:gridCol>
                <a:gridCol w="686421">
                  <a:extLst>
                    <a:ext uri="{9D8B030D-6E8A-4147-A177-3AD203B41FA5}">
                      <a16:colId xmlns:a16="http://schemas.microsoft.com/office/drawing/2014/main" val="2412322423"/>
                    </a:ext>
                  </a:extLst>
                </a:gridCol>
                <a:gridCol w="1421748">
                  <a:extLst>
                    <a:ext uri="{9D8B030D-6E8A-4147-A177-3AD203B41FA5}">
                      <a16:colId xmlns:a16="http://schemas.microsoft.com/office/drawing/2014/main" val="3291559259"/>
                    </a:ext>
                  </a:extLst>
                </a:gridCol>
                <a:gridCol w="579004">
                  <a:extLst>
                    <a:ext uri="{9D8B030D-6E8A-4147-A177-3AD203B41FA5}">
                      <a16:colId xmlns:a16="http://schemas.microsoft.com/office/drawing/2014/main" val="3513785376"/>
                    </a:ext>
                  </a:extLst>
                </a:gridCol>
                <a:gridCol w="639263">
                  <a:extLst>
                    <a:ext uri="{9D8B030D-6E8A-4147-A177-3AD203B41FA5}">
                      <a16:colId xmlns:a16="http://schemas.microsoft.com/office/drawing/2014/main" val="1093164354"/>
                    </a:ext>
                  </a:extLst>
                </a:gridCol>
                <a:gridCol w="1160912">
                  <a:extLst>
                    <a:ext uri="{9D8B030D-6E8A-4147-A177-3AD203B41FA5}">
                      <a16:colId xmlns:a16="http://schemas.microsoft.com/office/drawing/2014/main" val="3168416602"/>
                    </a:ext>
                  </a:extLst>
                </a:gridCol>
                <a:gridCol w="569279">
                  <a:extLst>
                    <a:ext uri="{9D8B030D-6E8A-4147-A177-3AD203B41FA5}">
                      <a16:colId xmlns:a16="http://schemas.microsoft.com/office/drawing/2014/main" val="960699682"/>
                    </a:ext>
                  </a:extLst>
                </a:gridCol>
                <a:gridCol w="465311">
                  <a:extLst>
                    <a:ext uri="{9D8B030D-6E8A-4147-A177-3AD203B41FA5}">
                      <a16:colId xmlns:a16="http://schemas.microsoft.com/office/drawing/2014/main" val="3932909266"/>
                    </a:ext>
                  </a:extLst>
                </a:gridCol>
                <a:gridCol w="1409524">
                  <a:extLst>
                    <a:ext uri="{9D8B030D-6E8A-4147-A177-3AD203B41FA5}">
                      <a16:colId xmlns:a16="http://schemas.microsoft.com/office/drawing/2014/main" val="3411076709"/>
                    </a:ext>
                  </a:extLst>
                </a:gridCol>
                <a:gridCol w="619177">
                  <a:extLst>
                    <a:ext uri="{9D8B030D-6E8A-4147-A177-3AD203B41FA5}">
                      <a16:colId xmlns:a16="http://schemas.microsoft.com/office/drawing/2014/main" val="1249298601"/>
                    </a:ext>
                  </a:extLst>
                </a:gridCol>
                <a:gridCol w="469841">
                  <a:extLst>
                    <a:ext uri="{9D8B030D-6E8A-4147-A177-3AD203B41FA5}">
                      <a16:colId xmlns:a16="http://schemas.microsoft.com/office/drawing/2014/main" val="2460281719"/>
                    </a:ext>
                  </a:extLst>
                </a:gridCol>
              </a:tblGrid>
              <a:tr h="298809">
                <a:tc gridSpan="3">
                  <a:txBody>
                    <a:bodyPr/>
                    <a:lstStyle/>
                    <a:p>
                      <a:pPr algn="ctr">
                        <a:spcAft>
                          <a:spcPts val="0"/>
                        </a:spcAft>
                      </a:pPr>
                      <a:r>
                        <a:rPr lang="sl-SI" sz="1100" dirty="0">
                          <a:solidFill>
                            <a:schemeClr val="tx1"/>
                          </a:solidFill>
                          <a:effectLst/>
                        </a:rPr>
                        <a:t>1. LETNIK</a:t>
                      </a:r>
                      <a:endParaRPr lang="sl-SI"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sl-SI"/>
                    </a:p>
                  </a:txBody>
                  <a:tcPr/>
                </a:tc>
                <a:tc hMerge="1">
                  <a:txBody>
                    <a:bodyPr/>
                    <a:lstStyle/>
                    <a:p>
                      <a:endParaRPr lang="sl-SI"/>
                    </a:p>
                  </a:txBody>
                  <a:tcPr/>
                </a:tc>
                <a:tc gridSpan="3">
                  <a:txBody>
                    <a:bodyPr/>
                    <a:lstStyle/>
                    <a:p>
                      <a:pPr algn="ctr">
                        <a:spcAft>
                          <a:spcPts val="0"/>
                        </a:spcAft>
                      </a:pPr>
                      <a:r>
                        <a:rPr lang="sl-SI" sz="1100" dirty="0">
                          <a:solidFill>
                            <a:schemeClr val="tx1"/>
                          </a:solidFill>
                          <a:effectLst/>
                        </a:rPr>
                        <a:t>2. LETNIK</a:t>
                      </a:r>
                      <a:endParaRPr lang="sl-SI"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sl-SI"/>
                    </a:p>
                  </a:txBody>
                  <a:tcPr/>
                </a:tc>
                <a:tc hMerge="1">
                  <a:txBody>
                    <a:bodyPr/>
                    <a:lstStyle/>
                    <a:p>
                      <a:endParaRPr lang="sl-SI"/>
                    </a:p>
                  </a:txBody>
                  <a:tcPr/>
                </a:tc>
                <a:tc gridSpan="3">
                  <a:txBody>
                    <a:bodyPr/>
                    <a:lstStyle/>
                    <a:p>
                      <a:pPr algn="ctr">
                        <a:spcAft>
                          <a:spcPts val="0"/>
                        </a:spcAft>
                      </a:pPr>
                      <a:r>
                        <a:rPr lang="sl-SI" sz="1100">
                          <a:solidFill>
                            <a:schemeClr val="tx1"/>
                          </a:solidFill>
                          <a:effectLst/>
                        </a:rPr>
                        <a:t>3. LETNIK</a:t>
                      </a:r>
                      <a:endParaRPr lang="sl-SI" sz="1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sl-SI"/>
                    </a:p>
                  </a:txBody>
                  <a:tcPr/>
                </a:tc>
                <a:tc hMerge="1">
                  <a:txBody>
                    <a:bodyPr/>
                    <a:lstStyle/>
                    <a:p>
                      <a:endParaRPr lang="sl-SI"/>
                    </a:p>
                  </a:txBody>
                  <a:tcPr/>
                </a:tc>
                <a:tc gridSpan="3">
                  <a:txBody>
                    <a:bodyPr/>
                    <a:lstStyle/>
                    <a:p>
                      <a:pPr algn="ctr">
                        <a:spcAft>
                          <a:spcPts val="0"/>
                        </a:spcAft>
                      </a:pPr>
                      <a:r>
                        <a:rPr lang="sl-SI" sz="1100">
                          <a:solidFill>
                            <a:schemeClr val="tx1"/>
                          </a:solidFill>
                          <a:effectLst/>
                        </a:rPr>
                        <a:t>4. LETNIK</a:t>
                      </a:r>
                      <a:endParaRPr lang="sl-SI" sz="1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sl-SI"/>
                    </a:p>
                  </a:txBody>
                  <a:tcPr/>
                </a:tc>
                <a:tc hMerge="1">
                  <a:txBody>
                    <a:bodyPr/>
                    <a:lstStyle/>
                    <a:p>
                      <a:endParaRPr lang="sl-SI"/>
                    </a:p>
                  </a:txBody>
                  <a:tcPr/>
                </a:tc>
                <a:extLst>
                  <a:ext uri="{0D108BD9-81ED-4DB2-BD59-A6C34878D82A}">
                    <a16:rowId xmlns:a16="http://schemas.microsoft.com/office/drawing/2014/main" val="1365108336"/>
                  </a:ext>
                </a:extLst>
              </a:tr>
              <a:tr h="597617">
                <a:tc>
                  <a:txBody>
                    <a:bodyPr/>
                    <a:lstStyle/>
                    <a:p>
                      <a:pPr>
                        <a:spcAft>
                          <a:spcPts val="0"/>
                        </a:spcAft>
                      </a:pPr>
                      <a:r>
                        <a:rPr lang="sl-SI" sz="1100" b="1" dirty="0">
                          <a:solidFill>
                            <a:schemeClr val="tx1"/>
                          </a:solidFill>
                          <a:effectLst/>
                        </a:rPr>
                        <a:t> 1. semester</a:t>
                      </a:r>
                      <a:endParaRPr lang="sl-SI" sz="11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sl-SI" sz="1100" b="1" dirty="0">
                          <a:solidFill>
                            <a:schemeClr val="tx1"/>
                          </a:solidFill>
                          <a:effectLst/>
                        </a:rPr>
                        <a:t>Oblika</a:t>
                      </a:r>
                      <a:endParaRPr lang="sl-SI" sz="11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sl-SI" sz="1100" b="1" dirty="0">
                          <a:solidFill>
                            <a:schemeClr val="tx1"/>
                          </a:solidFill>
                          <a:effectLst/>
                        </a:rPr>
                        <a:t>ECTS </a:t>
                      </a:r>
                      <a:endParaRPr lang="sl-SI" sz="11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spcAft>
                          <a:spcPts val="0"/>
                        </a:spcAft>
                      </a:pPr>
                      <a:r>
                        <a:rPr lang="sl-SI" sz="1100" b="1" dirty="0">
                          <a:solidFill>
                            <a:schemeClr val="tx1"/>
                          </a:solidFill>
                          <a:effectLst/>
                        </a:rPr>
                        <a:t>3. semester</a:t>
                      </a:r>
                      <a:endParaRPr lang="sl-SI" sz="11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sl-SI" sz="1100" b="1" dirty="0">
                          <a:solidFill>
                            <a:schemeClr val="tx1"/>
                          </a:solidFill>
                          <a:effectLst/>
                        </a:rPr>
                        <a:t>Oblika </a:t>
                      </a:r>
                      <a:endParaRPr lang="sl-SI" sz="11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sl-SI" sz="1100" b="1" dirty="0">
                          <a:solidFill>
                            <a:schemeClr val="tx1"/>
                          </a:solidFill>
                          <a:effectLst/>
                        </a:rPr>
                        <a:t>ECTS </a:t>
                      </a:r>
                      <a:endParaRPr lang="sl-SI" sz="11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sl-SI" sz="1100" b="1" dirty="0">
                          <a:solidFill>
                            <a:schemeClr val="tx1"/>
                          </a:solidFill>
                          <a:effectLst/>
                        </a:rPr>
                        <a:t>5. semester in </a:t>
                      </a:r>
                    </a:p>
                    <a:p>
                      <a:pPr>
                        <a:spcAft>
                          <a:spcPts val="0"/>
                        </a:spcAft>
                      </a:pPr>
                      <a:r>
                        <a:rPr lang="sl-SI" sz="1100" b="1" dirty="0">
                          <a:solidFill>
                            <a:schemeClr val="tx1"/>
                          </a:solidFill>
                          <a:effectLst/>
                        </a:rPr>
                        <a:t>6. semester</a:t>
                      </a:r>
                      <a:endParaRPr lang="sl-SI" sz="11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sl-SI" sz="1100" b="1" dirty="0">
                          <a:solidFill>
                            <a:schemeClr val="tx1"/>
                          </a:solidFill>
                          <a:effectLst/>
                        </a:rPr>
                        <a:t>Oblika</a:t>
                      </a:r>
                      <a:endParaRPr lang="sl-SI" sz="11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sl-SI" sz="1100" b="1" dirty="0">
                          <a:solidFill>
                            <a:schemeClr val="tx1"/>
                          </a:solidFill>
                          <a:effectLst/>
                        </a:rPr>
                        <a:t>ECTS </a:t>
                      </a:r>
                      <a:endParaRPr lang="sl-SI" sz="11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sl-SI" sz="1100" b="1" dirty="0">
                          <a:solidFill>
                            <a:schemeClr val="tx1"/>
                          </a:solidFill>
                          <a:effectLst/>
                        </a:rPr>
                        <a:t>7. semester</a:t>
                      </a:r>
                      <a:endParaRPr lang="sl-SI" sz="11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sl-SI" sz="1100" b="1" dirty="0">
                          <a:solidFill>
                            <a:schemeClr val="tx1"/>
                          </a:solidFill>
                          <a:effectLst/>
                        </a:rPr>
                        <a:t>Oblika</a:t>
                      </a:r>
                      <a:endParaRPr lang="sl-SI" sz="11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sl-SI" sz="1100" b="1" dirty="0">
                          <a:solidFill>
                            <a:schemeClr val="tx1"/>
                          </a:solidFill>
                          <a:effectLst/>
                        </a:rPr>
                        <a:t>ECTS</a:t>
                      </a:r>
                      <a:endParaRPr lang="sl-SI" sz="11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21196354"/>
                  </a:ext>
                </a:extLst>
              </a:tr>
              <a:tr h="298809">
                <a:tc>
                  <a:txBody>
                    <a:bodyPr/>
                    <a:lstStyle/>
                    <a:p>
                      <a:pPr>
                        <a:spcAft>
                          <a:spcPts val="0"/>
                        </a:spcAft>
                      </a:pPr>
                      <a:r>
                        <a:rPr lang="sl-SI" sz="1100" b="0" dirty="0">
                          <a:solidFill>
                            <a:schemeClr val="tx1"/>
                          </a:solidFill>
                          <a:effectLst/>
                        </a:rPr>
                        <a:t>Predmeti TIP</a:t>
                      </a:r>
                      <a:endParaRPr lang="sl-SI" sz="11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sl-SI" sz="1100">
                          <a:solidFill>
                            <a:schemeClr val="tx1"/>
                          </a:solidFill>
                          <a:effectLst/>
                        </a:rPr>
                        <a:t>ORG</a:t>
                      </a:r>
                      <a:endParaRPr lang="sl-SI" sz="1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sl-SI" sz="1100" dirty="0">
                          <a:solidFill>
                            <a:schemeClr val="tx1"/>
                          </a:solidFill>
                          <a:effectLst/>
                        </a:rPr>
                        <a:t>10</a:t>
                      </a:r>
                      <a:endParaRPr lang="sl-SI"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sl-SI" sz="1100" dirty="0">
                          <a:solidFill>
                            <a:schemeClr val="tx1"/>
                          </a:solidFill>
                          <a:effectLst/>
                        </a:rPr>
                        <a:t>Predmet IPP</a:t>
                      </a:r>
                      <a:endParaRPr lang="sl-SI"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sl-SI" sz="1100" dirty="0">
                          <a:solidFill>
                            <a:schemeClr val="tx1"/>
                          </a:solidFill>
                          <a:effectLst/>
                        </a:rPr>
                        <a:t>ORG</a:t>
                      </a:r>
                      <a:endParaRPr lang="sl-SI"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sl-SI" sz="1100" dirty="0">
                          <a:solidFill>
                            <a:schemeClr val="tx1"/>
                          </a:solidFill>
                          <a:effectLst/>
                        </a:rPr>
                        <a:t>20</a:t>
                      </a:r>
                      <a:endParaRPr lang="sl-SI"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6">
                  <a:txBody>
                    <a:bodyPr/>
                    <a:lstStyle/>
                    <a:p>
                      <a:pPr>
                        <a:spcAft>
                          <a:spcPts val="0"/>
                        </a:spcAft>
                      </a:pPr>
                      <a:r>
                        <a:rPr lang="sl-SI" sz="1100">
                          <a:solidFill>
                            <a:schemeClr val="tx1"/>
                          </a:solidFill>
                          <a:effectLst/>
                        </a:rPr>
                        <a:t>Raziskovalno delo</a:t>
                      </a:r>
                      <a:endParaRPr lang="sl-SI" sz="1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6">
                  <a:txBody>
                    <a:bodyPr/>
                    <a:lstStyle/>
                    <a:p>
                      <a:pPr algn="ctr">
                        <a:spcAft>
                          <a:spcPts val="0"/>
                        </a:spcAft>
                      </a:pPr>
                      <a:r>
                        <a:rPr lang="sl-SI" sz="1100" dirty="0">
                          <a:solidFill>
                            <a:schemeClr val="tx1"/>
                          </a:solidFill>
                          <a:effectLst/>
                        </a:rPr>
                        <a:t>IRD </a:t>
                      </a:r>
                      <a:endParaRPr lang="sl-SI"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6">
                  <a:txBody>
                    <a:bodyPr/>
                    <a:lstStyle/>
                    <a:p>
                      <a:pPr algn="ctr">
                        <a:spcAft>
                          <a:spcPts val="0"/>
                        </a:spcAft>
                      </a:pPr>
                      <a:r>
                        <a:rPr lang="sl-SI" sz="1100">
                          <a:solidFill>
                            <a:schemeClr val="tx1"/>
                          </a:solidFill>
                          <a:effectLst/>
                        </a:rPr>
                        <a:t>60 </a:t>
                      </a:r>
                      <a:endParaRPr lang="sl-SI" sz="1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spcAft>
                          <a:spcPts val="0"/>
                        </a:spcAft>
                      </a:pPr>
                      <a:r>
                        <a:rPr lang="sl-SI" sz="1100">
                          <a:solidFill>
                            <a:schemeClr val="tx1"/>
                          </a:solidFill>
                          <a:effectLst/>
                        </a:rPr>
                        <a:t>Raziskovalno delo</a:t>
                      </a:r>
                      <a:endParaRPr lang="sl-SI" sz="1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spcAft>
                          <a:spcPts val="0"/>
                        </a:spcAft>
                      </a:pPr>
                      <a:r>
                        <a:rPr lang="sl-SI" sz="1100">
                          <a:solidFill>
                            <a:schemeClr val="tx1"/>
                          </a:solidFill>
                          <a:effectLst/>
                        </a:rPr>
                        <a:t>IRD</a:t>
                      </a:r>
                      <a:endParaRPr lang="sl-SI" sz="1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spcAft>
                          <a:spcPts val="0"/>
                        </a:spcAft>
                      </a:pPr>
                      <a:r>
                        <a:rPr lang="sl-SI" sz="1100">
                          <a:solidFill>
                            <a:schemeClr val="tx1"/>
                          </a:solidFill>
                          <a:effectLst/>
                        </a:rPr>
                        <a:t>30</a:t>
                      </a:r>
                      <a:endParaRPr lang="sl-SI" sz="1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4364958"/>
                  </a:ext>
                </a:extLst>
              </a:tr>
              <a:tr h="298809">
                <a:tc>
                  <a:txBody>
                    <a:bodyPr/>
                    <a:lstStyle/>
                    <a:p>
                      <a:pPr>
                        <a:spcAft>
                          <a:spcPts val="0"/>
                        </a:spcAft>
                      </a:pPr>
                      <a:r>
                        <a:rPr lang="sl-SI" sz="1100" b="0" dirty="0">
                          <a:solidFill>
                            <a:schemeClr val="tx1"/>
                          </a:solidFill>
                          <a:effectLst/>
                        </a:rPr>
                        <a:t>Raziskovalno delo</a:t>
                      </a:r>
                      <a:endParaRPr lang="sl-SI" sz="11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sl-SI" sz="1100">
                          <a:solidFill>
                            <a:schemeClr val="tx1"/>
                          </a:solidFill>
                          <a:effectLst/>
                        </a:rPr>
                        <a:t>IRD</a:t>
                      </a:r>
                      <a:endParaRPr lang="sl-SI" sz="1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sl-SI" sz="1100">
                          <a:solidFill>
                            <a:schemeClr val="tx1"/>
                          </a:solidFill>
                          <a:effectLst/>
                        </a:rPr>
                        <a:t>20</a:t>
                      </a:r>
                      <a:endParaRPr lang="sl-SI" sz="1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sl-SI" sz="1100" dirty="0">
                          <a:solidFill>
                            <a:schemeClr val="tx1"/>
                          </a:solidFill>
                          <a:effectLst/>
                        </a:rPr>
                        <a:t>Raziskovalno delo</a:t>
                      </a:r>
                      <a:endParaRPr lang="sl-SI"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sl-SI" sz="1100" dirty="0">
                          <a:solidFill>
                            <a:schemeClr val="tx1"/>
                          </a:solidFill>
                          <a:effectLst/>
                        </a:rPr>
                        <a:t>IRD</a:t>
                      </a:r>
                      <a:endParaRPr lang="sl-SI"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sl-SI" sz="1100" dirty="0">
                          <a:solidFill>
                            <a:schemeClr val="tx1"/>
                          </a:solidFill>
                          <a:effectLst/>
                        </a:rPr>
                        <a:t>10</a:t>
                      </a:r>
                      <a:endParaRPr lang="sl-SI"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sl-SI"/>
                    </a:p>
                  </a:txBody>
                  <a:tcPr/>
                </a:tc>
                <a:tc vMerge="1">
                  <a:txBody>
                    <a:bodyPr/>
                    <a:lstStyle/>
                    <a:p>
                      <a:endParaRPr lang="sl-SI"/>
                    </a:p>
                  </a:txBody>
                  <a:tcPr/>
                </a:tc>
                <a:tc vMerge="1">
                  <a:txBody>
                    <a:bodyPr/>
                    <a:lstStyle/>
                    <a:p>
                      <a:endParaRPr lang="sl-SI"/>
                    </a:p>
                  </a:txBody>
                  <a:tcPr/>
                </a:tc>
                <a:tc vMerge="1">
                  <a:txBody>
                    <a:bodyPr/>
                    <a:lstStyle/>
                    <a:p>
                      <a:endParaRPr lang="sl-SI"/>
                    </a:p>
                  </a:txBody>
                  <a:tcPr/>
                </a:tc>
                <a:tc vMerge="1">
                  <a:txBody>
                    <a:bodyPr/>
                    <a:lstStyle/>
                    <a:p>
                      <a:endParaRPr lang="sl-SI"/>
                    </a:p>
                  </a:txBody>
                  <a:tcPr/>
                </a:tc>
                <a:tc vMerge="1">
                  <a:txBody>
                    <a:bodyPr/>
                    <a:lstStyle/>
                    <a:p>
                      <a:endParaRPr lang="sl-SI"/>
                    </a:p>
                  </a:txBody>
                  <a:tcPr/>
                </a:tc>
                <a:extLst>
                  <a:ext uri="{0D108BD9-81ED-4DB2-BD59-A6C34878D82A}">
                    <a16:rowId xmlns:a16="http://schemas.microsoft.com/office/drawing/2014/main" val="881684090"/>
                  </a:ext>
                </a:extLst>
              </a:tr>
              <a:tr h="298809">
                <a:tc>
                  <a:txBody>
                    <a:bodyPr/>
                    <a:lstStyle/>
                    <a:p>
                      <a:pPr>
                        <a:spcAft>
                          <a:spcPts val="0"/>
                        </a:spcAft>
                      </a:pPr>
                      <a:r>
                        <a:rPr lang="sl-SI" sz="1100" b="0" dirty="0">
                          <a:solidFill>
                            <a:schemeClr val="tx1"/>
                          </a:solidFill>
                          <a:effectLst/>
                        </a:rPr>
                        <a:t>2. semester</a:t>
                      </a:r>
                      <a:endParaRPr lang="sl-SI" sz="11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sl-SI" sz="1100">
                          <a:solidFill>
                            <a:schemeClr val="tx1"/>
                          </a:solidFill>
                          <a:effectLst/>
                        </a:rPr>
                        <a:t>Oblika</a:t>
                      </a:r>
                      <a:endParaRPr lang="sl-SI" sz="1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sl-SI" sz="1100" dirty="0">
                          <a:solidFill>
                            <a:schemeClr val="tx1"/>
                          </a:solidFill>
                          <a:effectLst/>
                        </a:rPr>
                        <a:t>ECTS </a:t>
                      </a:r>
                      <a:endParaRPr lang="sl-SI"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sl-SI" sz="1100" dirty="0">
                          <a:solidFill>
                            <a:schemeClr val="tx1"/>
                          </a:solidFill>
                          <a:effectLst/>
                        </a:rPr>
                        <a:t>4. semester</a:t>
                      </a:r>
                      <a:endParaRPr lang="sl-SI"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sl-SI" sz="1100" dirty="0">
                          <a:solidFill>
                            <a:schemeClr val="tx1"/>
                          </a:solidFill>
                          <a:effectLst/>
                        </a:rPr>
                        <a:t>Oblika</a:t>
                      </a:r>
                      <a:endParaRPr lang="sl-SI"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sl-SI" sz="1100" dirty="0">
                          <a:solidFill>
                            <a:schemeClr val="tx1"/>
                          </a:solidFill>
                          <a:effectLst/>
                        </a:rPr>
                        <a:t>ECTS </a:t>
                      </a:r>
                      <a:endParaRPr lang="sl-SI"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sl-SI"/>
                    </a:p>
                  </a:txBody>
                  <a:tcPr/>
                </a:tc>
                <a:tc vMerge="1">
                  <a:txBody>
                    <a:bodyPr/>
                    <a:lstStyle/>
                    <a:p>
                      <a:endParaRPr lang="sl-SI"/>
                    </a:p>
                  </a:txBody>
                  <a:tcPr/>
                </a:tc>
                <a:tc vMerge="1">
                  <a:txBody>
                    <a:bodyPr/>
                    <a:lstStyle/>
                    <a:p>
                      <a:endParaRPr lang="sl-SI"/>
                    </a:p>
                  </a:txBody>
                  <a:tcPr/>
                </a:tc>
                <a:tc>
                  <a:txBody>
                    <a:bodyPr/>
                    <a:lstStyle/>
                    <a:p>
                      <a:pPr>
                        <a:spcAft>
                          <a:spcPts val="0"/>
                        </a:spcAft>
                      </a:pPr>
                      <a:r>
                        <a:rPr lang="sl-SI" sz="1100">
                          <a:solidFill>
                            <a:schemeClr val="tx1"/>
                          </a:solidFill>
                          <a:effectLst/>
                        </a:rPr>
                        <a:t>8. semester</a:t>
                      </a:r>
                      <a:endParaRPr lang="sl-SI" sz="1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sl-SI" sz="1100">
                          <a:solidFill>
                            <a:schemeClr val="tx1"/>
                          </a:solidFill>
                          <a:effectLst/>
                        </a:rPr>
                        <a:t>Oblika</a:t>
                      </a:r>
                      <a:endParaRPr lang="sl-SI" sz="1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sl-SI" sz="1100">
                          <a:solidFill>
                            <a:schemeClr val="tx1"/>
                          </a:solidFill>
                          <a:effectLst/>
                        </a:rPr>
                        <a:t>ECTS </a:t>
                      </a:r>
                      <a:endParaRPr lang="sl-SI" sz="1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80826125"/>
                  </a:ext>
                </a:extLst>
              </a:tr>
              <a:tr h="1643447">
                <a:tc>
                  <a:txBody>
                    <a:bodyPr/>
                    <a:lstStyle/>
                    <a:p>
                      <a:pPr>
                        <a:spcAft>
                          <a:spcPts val="0"/>
                        </a:spcAft>
                      </a:pPr>
                      <a:r>
                        <a:rPr lang="sl-SI" sz="1100" b="0" dirty="0">
                          <a:solidFill>
                            <a:schemeClr val="tx1"/>
                          </a:solidFill>
                          <a:effectLst/>
                        </a:rPr>
                        <a:t>Predmeti IPO </a:t>
                      </a:r>
                    </a:p>
                    <a:p>
                      <a:pPr>
                        <a:spcAft>
                          <a:spcPts val="0"/>
                        </a:spcAft>
                      </a:pPr>
                      <a:r>
                        <a:rPr lang="sl-SI" sz="1100" b="0" dirty="0">
                          <a:solidFill>
                            <a:schemeClr val="tx1"/>
                          </a:solidFill>
                          <a:effectLst/>
                        </a:rPr>
                        <a:t>in IPR</a:t>
                      </a:r>
                      <a:endParaRPr lang="sl-SI" sz="11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sl-SI" sz="1100" dirty="0">
                          <a:solidFill>
                            <a:schemeClr val="tx1"/>
                          </a:solidFill>
                          <a:effectLst/>
                        </a:rPr>
                        <a:t>ORG</a:t>
                      </a:r>
                      <a:endParaRPr lang="sl-SI"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sl-SI" sz="1100">
                          <a:solidFill>
                            <a:schemeClr val="tx1"/>
                          </a:solidFill>
                          <a:effectLst/>
                        </a:rPr>
                        <a:t>20</a:t>
                      </a:r>
                      <a:endParaRPr lang="sl-SI" sz="1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sl-SI" sz="1100" dirty="0">
                          <a:solidFill>
                            <a:schemeClr val="tx1"/>
                          </a:solidFill>
                          <a:effectLst/>
                        </a:rPr>
                        <a:t>Priprava doktorske teze</a:t>
                      </a:r>
                      <a:endParaRPr lang="sl-SI"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sl-SI" sz="1100" dirty="0">
                          <a:solidFill>
                            <a:schemeClr val="tx1"/>
                          </a:solidFill>
                          <a:effectLst/>
                        </a:rPr>
                        <a:t>ORG</a:t>
                      </a:r>
                      <a:endParaRPr lang="sl-SI"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sl-SI" sz="1100" dirty="0">
                          <a:solidFill>
                            <a:schemeClr val="tx1"/>
                          </a:solidFill>
                          <a:effectLst/>
                        </a:rPr>
                        <a:t>5</a:t>
                      </a:r>
                      <a:endParaRPr lang="sl-SI"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sl-SI"/>
                    </a:p>
                  </a:txBody>
                  <a:tcPr/>
                </a:tc>
                <a:tc vMerge="1">
                  <a:txBody>
                    <a:bodyPr/>
                    <a:lstStyle/>
                    <a:p>
                      <a:endParaRPr lang="sl-SI"/>
                    </a:p>
                  </a:txBody>
                  <a:tcPr/>
                </a:tc>
                <a:tc vMerge="1">
                  <a:txBody>
                    <a:bodyPr/>
                    <a:lstStyle/>
                    <a:p>
                      <a:endParaRPr lang="sl-SI"/>
                    </a:p>
                  </a:txBody>
                  <a:tcPr/>
                </a:tc>
                <a:tc>
                  <a:txBody>
                    <a:bodyPr/>
                    <a:lstStyle/>
                    <a:p>
                      <a:pPr>
                        <a:spcAft>
                          <a:spcPts val="0"/>
                        </a:spcAft>
                      </a:pPr>
                      <a:r>
                        <a:rPr lang="sl-SI" sz="1100" dirty="0">
                          <a:solidFill>
                            <a:schemeClr val="tx1"/>
                          </a:solidFill>
                          <a:effectLst/>
                        </a:rPr>
                        <a:t>Doktorski seminar s predstavitvijo doktorske disertacije pred javnim zagovorom in javni zagovor</a:t>
                      </a:r>
                      <a:endParaRPr lang="sl-SI"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sl-SI" sz="1100" dirty="0">
                          <a:solidFill>
                            <a:schemeClr val="tx1"/>
                          </a:solidFill>
                          <a:effectLst/>
                        </a:rPr>
                        <a:t>ORG</a:t>
                      </a:r>
                      <a:endParaRPr lang="sl-SI"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sl-SI" sz="1100" dirty="0">
                          <a:solidFill>
                            <a:schemeClr val="tx1"/>
                          </a:solidFill>
                          <a:effectLst/>
                        </a:rPr>
                        <a:t>5</a:t>
                      </a:r>
                      <a:endParaRPr lang="sl-SI"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33393640"/>
                  </a:ext>
                </a:extLst>
              </a:tr>
              <a:tr h="298809">
                <a:tc>
                  <a:txBody>
                    <a:bodyPr/>
                    <a:lstStyle/>
                    <a:p>
                      <a:pPr>
                        <a:spcAft>
                          <a:spcPts val="0"/>
                        </a:spcAft>
                      </a:pPr>
                      <a:r>
                        <a:rPr lang="sl-SI" sz="1100" b="0" dirty="0">
                          <a:solidFill>
                            <a:schemeClr val="tx1"/>
                          </a:solidFill>
                          <a:effectLst/>
                        </a:rPr>
                        <a:t>Poročanje o RD</a:t>
                      </a:r>
                      <a:endParaRPr lang="sl-SI" sz="11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sl-SI" sz="1100">
                          <a:solidFill>
                            <a:schemeClr val="tx1"/>
                          </a:solidFill>
                          <a:effectLst/>
                        </a:rPr>
                        <a:t>ORG</a:t>
                      </a:r>
                      <a:endParaRPr lang="sl-SI" sz="1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sl-SI" sz="1100">
                          <a:solidFill>
                            <a:schemeClr val="tx1"/>
                          </a:solidFill>
                          <a:effectLst/>
                        </a:rPr>
                        <a:t>5</a:t>
                      </a:r>
                      <a:endParaRPr lang="sl-SI" sz="1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spcAft>
                          <a:spcPts val="0"/>
                        </a:spcAft>
                      </a:pPr>
                      <a:r>
                        <a:rPr lang="sl-SI" sz="1100">
                          <a:solidFill>
                            <a:schemeClr val="tx1"/>
                          </a:solidFill>
                          <a:effectLst/>
                        </a:rPr>
                        <a:t>Raziskovalno delo </a:t>
                      </a:r>
                      <a:endParaRPr lang="sl-SI" sz="1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spcAft>
                          <a:spcPts val="0"/>
                        </a:spcAft>
                      </a:pPr>
                      <a:r>
                        <a:rPr lang="sl-SI" sz="1100">
                          <a:solidFill>
                            <a:schemeClr val="tx1"/>
                          </a:solidFill>
                          <a:effectLst/>
                        </a:rPr>
                        <a:t>IRD </a:t>
                      </a:r>
                      <a:endParaRPr lang="sl-SI" sz="1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spcAft>
                          <a:spcPts val="0"/>
                        </a:spcAft>
                      </a:pPr>
                      <a:r>
                        <a:rPr lang="sl-SI" sz="1100" dirty="0">
                          <a:solidFill>
                            <a:schemeClr val="tx1"/>
                          </a:solidFill>
                          <a:effectLst/>
                        </a:rPr>
                        <a:t>25</a:t>
                      </a:r>
                      <a:endParaRPr lang="sl-SI"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sl-SI"/>
                    </a:p>
                  </a:txBody>
                  <a:tcPr/>
                </a:tc>
                <a:tc vMerge="1">
                  <a:txBody>
                    <a:bodyPr/>
                    <a:lstStyle/>
                    <a:p>
                      <a:endParaRPr lang="sl-SI"/>
                    </a:p>
                  </a:txBody>
                  <a:tcPr/>
                </a:tc>
                <a:tc vMerge="1">
                  <a:txBody>
                    <a:bodyPr/>
                    <a:lstStyle/>
                    <a:p>
                      <a:endParaRPr lang="sl-SI"/>
                    </a:p>
                  </a:txBody>
                  <a:tcPr/>
                </a:tc>
                <a:tc rowSpan="2">
                  <a:txBody>
                    <a:bodyPr/>
                    <a:lstStyle/>
                    <a:p>
                      <a:pPr>
                        <a:spcAft>
                          <a:spcPts val="0"/>
                        </a:spcAft>
                      </a:pPr>
                      <a:r>
                        <a:rPr lang="sl-SI" sz="1100" dirty="0">
                          <a:solidFill>
                            <a:schemeClr val="tx1"/>
                          </a:solidFill>
                          <a:effectLst/>
                        </a:rPr>
                        <a:t>Raziskovalno delo</a:t>
                      </a:r>
                      <a:endParaRPr lang="sl-SI"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spcAft>
                          <a:spcPts val="0"/>
                        </a:spcAft>
                      </a:pPr>
                      <a:r>
                        <a:rPr lang="sl-SI" sz="1100" dirty="0">
                          <a:solidFill>
                            <a:schemeClr val="tx1"/>
                          </a:solidFill>
                          <a:effectLst/>
                        </a:rPr>
                        <a:t>IRD </a:t>
                      </a:r>
                      <a:endParaRPr lang="sl-SI"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spcAft>
                          <a:spcPts val="0"/>
                        </a:spcAft>
                      </a:pPr>
                      <a:r>
                        <a:rPr lang="sl-SI" sz="1100" dirty="0">
                          <a:solidFill>
                            <a:schemeClr val="tx1"/>
                          </a:solidFill>
                          <a:effectLst/>
                        </a:rPr>
                        <a:t>25</a:t>
                      </a:r>
                      <a:endParaRPr lang="sl-SI"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8496163"/>
                  </a:ext>
                </a:extLst>
              </a:tr>
              <a:tr h="298809">
                <a:tc>
                  <a:txBody>
                    <a:bodyPr/>
                    <a:lstStyle/>
                    <a:p>
                      <a:pPr>
                        <a:spcAft>
                          <a:spcPts val="0"/>
                        </a:spcAft>
                      </a:pPr>
                      <a:r>
                        <a:rPr lang="sl-SI" sz="1100" b="0" dirty="0">
                          <a:solidFill>
                            <a:schemeClr val="tx1"/>
                          </a:solidFill>
                          <a:effectLst/>
                        </a:rPr>
                        <a:t>Raziskovalno delo</a:t>
                      </a:r>
                      <a:endParaRPr lang="sl-SI" sz="11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sl-SI" sz="1100">
                          <a:solidFill>
                            <a:schemeClr val="tx1"/>
                          </a:solidFill>
                          <a:effectLst/>
                        </a:rPr>
                        <a:t>IRD</a:t>
                      </a:r>
                      <a:endParaRPr lang="sl-SI" sz="1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sl-SI" sz="1100" dirty="0">
                          <a:solidFill>
                            <a:schemeClr val="tx1"/>
                          </a:solidFill>
                          <a:effectLst/>
                        </a:rPr>
                        <a:t>5</a:t>
                      </a:r>
                      <a:endParaRPr lang="sl-SI"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sl-SI"/>
                    </a:p>
                  </a:txBody>
                  <a:tcPr/>
                </a:tc>
                <a:tc vMerge="1">
                  <a:txBody>
                    <a:bodyPr/>
                    <a:lstStyle/>
                    <a:p>
                      <a:endParaRPr lang="sl-SI"/>
                    </a:p>
                  </a:txBody>
                  <a:tcPr/>
                </a:tc>
                <a:tc vMerge="1">
                  <a:txBody>
                    <a:bodyPr/>
                    <a:lstStyle/>
                    <a:p>
                      <a:endParaRPr lang="sl-SI"/>
                    </a:p>
                  </a:txBody>
                  <a:tcPr/>
                </a:tc>
                <a:tc vMerge="1">
                  <a:txBody>
                    <a:bodyPr/>
                    <a:lstStyle/>
                    <a:p>
                      <a:endParaRPr lang="sl-SI"/>
                    </a:p>
                  </a:txBody>
                  <a:tcPr/>
                </a:tc>
                <a:tc vMerge="1">
                  <a:txBody>
                    <a:bodyPr/>
                    <a:lstStyle/>
                    <a:p>
                      <a:endParaRPr lang="sl-SI"/>
                    </a:p>
                  </a:txBody>
                  <a:tcPr/>
                </a:tc>
                <a:tc vMerge="1">
                  <a:txBody>
                    <a:bodyPr/>
                    <a:lstStyle/>
                    <a:p>
                      <a:endParaRPr lang="sl-SI"/>
                    </a:p>
                  </a:txBody>
                  <a:tcPr/>
                </a:tc>
                <a:tc vMerge="1">
                  <a:txBody>
                    <a:bodyPr/>
                    <a:lstStyle/>
                    <a:p>
                      <a:endParaRPr lang="sl-SI"/>
                    </a:p>
                  </a:txBody>
                  <a:tcPr/>
                </a:tc>
                <a:tc vMerge="1">
                  <a:txBody>
                    <a:bodyPr/>
                    <a:lstStyle/>
                    <a:p>
                      <a:endParaRPr lang="sl-SI"/>
                    </a:p>
                  </a:txBody>
                  <a:tcPr/>
                </a:tc>
                <a:tc vMerge="1">
                  <a:txBody>
                    <a:bodyPr/>
                    <a:lstStyle/>
                    <a:p>
                      <a:endParaRPr lang="sl-SI"/>
                    </a:p>
                  </a:txBody>
                  <a:tcPr/>
                </a:tc>
                <a:extLst>
                  <a:ext uri="{0D108BD9-81ED-4DB2-BD59-A6C34878D82A}">
                    <a16:rowId xmlns:a16="http://schemas.microsoft.com/office/drawing/2014/main" val="4137824589"/>
                  </a:ext>
                </a:extLst>
              </a:tr>
              <a:tr h="298809">
                <a:tc>
                  <a:txBody>
                    <a:bodyPr/>
                    <a:lstStyle/>
                    <a:p>
                      <a:pPr>
                        <a:spcAft>
                          <a:spcPts val="0"/>
                        </a:spcAft>
                      </a:pPr>
                      <a:r>
                        <a:rPr lang="sl-SI" sz="1100" b="1" dirty="0">
                          <a:solidFill>
                            <a:schemeClr val="tx1"/>
                          </a:solidFill>
                          <a:effectLst/>
                        </a:rPr>
                        <a:t>Skupaj 1. letnik</a:t>
                      </a:r>
                      <a:endParaRPr lang="sl-SI" sz="11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sl-SI" sz="1100" b="1" dirty="0">
                          <a:solidFill>
                            <a:schemeClr val="tx1"/>
                          </a:solidFill>
                          <a:effectLst/>
                        </a:rPr>
                        <a:t> </a:t>
                      </a:r>
                      <a:endParaRPr lang="sl-SI" sz="11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sl-SI" sz="1100" b="1" dirty="0">
                          <a:solidFill>
                            <a:schemeClr val="tx1"/>
                          </a:solidFill>
                          <a:effectLst/>
                        </a:rPr>
                        <a:t>60</a:t>
                      </a:r>
                      <a:endParaRPr lang="sl-SI" sz="11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sl-SI" sz="1100" b="1" dirty="0">
                          <a:solidFill>
                            <a:schemeClr val="tx1"/>
                          </a:solidFill>
                          <a:effectLst/>
                        </a:rPr>
                        <a:t>Skupaj 2. letnik</a:t>
                      </a:r>
                      <a:endParaRPr lang="sl-SI" sz="11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sl-SI" sz="1100" b="1" dirty="0">
                          <a:solidFill>
                            <a:schemeClr val="tx1"/>
                          </a:solidFill>
                          <a:effectLst/>
                        </a:rPr>
                        <a:t> </a:t>
                      </a:r>
                      <a:endParaRPr lang="sl-SI" sz="11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sl-SI" sz="1100" b="1" dirty="0">
                          <a:solidFill>
                            <a:schemeClr val="tx1"/>
                          </a:solidFill>
                          <a:effectLst/>
                        </a:rPr>
                        <a:t>60</a:t>
                      </a:r>
                      <a:endParaRPr lang="sl-SI" sz="11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sl-SI" sz="1100" b="1" dirty="0">
                          <a:solidFill>
                            <a:schemeClr val="tx1"/>
                          </a:solidFill>
                          <a:effectLst/>
                        </a:rPr>
                        <a:t>Skupaj 3. letnik</a:t>
                      </a:r>
                      <a:endParaRPr lang="sl-SI" sz="11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sl-SI" sz="1100" b="1" dirty="0">
                          <a:solidFill>
                            <a:schemeClr val="tx1"/>
                          </a:solidFill>
                          <a:effectLst/>
                        </a:rPr>
                        <a:t> </a:t>
                      </a:r>
                      <a:endParaRPr lang="sl-SI" sz="11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sl-SI" sz="1100" b="1" dirty="0">
                          <a:solidFill>
                            <a:schemeClr val="tx1"/>
                          </a:solidFill>
                          <a:effectLst/>
                        </a:rPr>
                        <a:t>60</a:t>
                      </a:r>
                      <a:endParaRPr lang="sl-SI" sz="11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sl-SI" sz="1100" b="1" dirty="0">
                          <a:solidFill>
                            <a:schemeClr val="tx1"/>
                          </a:solidFill>
                          <a:effectLst/>
                        </a:rPr>
                        <a:t>Skupaj 4. letnik</a:t>
                      </a:r>
                      <a:endParaRPr lang="sl-SI" sz="11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sl-SI" sz="1100" b="1" dirty="0">
                          <a:solidFill>
                            <a:schemeClr val="tx1"/>
                          </a:solidFill>
                          <a:effectLst/>
                        </a:rPr>
                        <a:t> </a:t>
                      </a:r>
                      <a:endParaRPr lang="sl-SI" sz="11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sl-SI" sz="1100" b="1" dirty="0">
                          <a:solidFill>
                            <a:schemeClr val="tx1"/>
                          </a:solidFill>
                          <a:effectLst/>
                        </a:rPr>
                        <a:t>60</a:t>
                      </a:r>
                      <a:endParaRPr lang="sl-SI" sz="11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31216927"/>
                  </a:ext>
                </a:extLst>
              </a:tr>
            </a:tbl>
          </a:graphicData>
        </a:graphic>
      </p:graphicFrame>
      <p:sp>
        <p:nvSpPr>
          <p:cNvPr id="9" name="Pravokotnik 8"/>
          <p:cNvSpPr/>
          <p:nvPr/>
        </p:nvSpPr>
        <p:spPr>
          <a:xfrm>
            <a:off x="838200" y="0"/>
            <a:ext cx="11353800" cy="67235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11" name="Pravokotnik 10"/>
          <p:cNvSpPr/>
          <p:nvPr/>
        </p:nvSpPr>
        <p:spPr>
          <a:xfrm>
            <a:off x="0" y="672352"/>
            <a:ext cx="838200" cy="618564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Pravokotnik 12"/>
          <p:cNvSpPr/>
          <p:nvPr/>
        </p:nvSpPr>
        <p:spPr>
          <a:xfrm>
            <a:off x="10088957" y="159585"/>
            <a:ext cx="1673856"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altLang="sl-SI" sz="2000" b="0" i="1" u="none" strike="noStrike" kern="0" cap="none" spc="0" normalizeH="0" baseline="0" noProof="0" dirty="0">
                <a:ln>
                  <a:noFill/>
                </a:ln>
                <a:solidFill>
                  <a:srgbClr val="FFFFFF"/>
                </a:solidFill>
                <a:effectLst/>
                <a:uLnTx/>
                <a:uFillTx/>
                <a:ea typeface="+mn-ea"/>
                <a:cs typeface="+mn-cs"/>
              </a:rPr>
              <a:t>65 let tradicije</a:t>
            </a:r>
            <a:endParaRPr kumimoji="0" lang="en-US" sz="2000" b="0" i="1" u="none" strike="noStrike" kern="1200" cap="none" spc="0" normalizeH="0" baseline="0" noProof="0" dirty="0">
              <a:ln>
                <a:noFill/>
              </a:ln>
              <a:solidFill>
                <a:prstClr val="black"/>
              </a:solidFill>
              <a:effectLst/>
              <a:uLnTx/>
              <a:uFillTx/>
              <a:ea typeface="+mn-ea"/>
              <a:cs typeface="+mn-cs"/>
            </a:endParaRPr>
          </a:p>
        </p:txBody>
      </p:sp>
      <p:sp>
        <p:nvSpPr>
          <p:cNvPr id="6" name="Označba mesta noge 8">
            <a:extLst>
              <a:ext uri="{FF2B5EF4-FFF2-40B4-BE49-F238E27FC236}">
                <a16:creationId xmlns:a16="http://schemas.microsoft.com/office/drawing/2014/main" id="{07F05863-AFD0-F47F-FCB8-2BE765A9868B}"/>
              </a:ext>
            </a:extLst>
          </p:cNvPr>
          <p:cNvSpPr txBox="1">
            <a:spLocks/>
          </p:cNvSpPr>
          <p:nvPr/>
        </p:nvSpPr>
        <p:spPr>
          <a:xfrm>
            <a:off x="3054374" y="6092196"/>
            <a:ext cx="6437099" cy="365125"/>
          </a:xfrm>
          <a:prstGeom prst="rect">
            <a:avLst/>
          </a:prstGeom>
        </p:spPr>
        <p:txBody>
          <a:bodyPr/>
          <a:ls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l-SI" sz="1401" i="1">
                <a:solidFill>
                  <a:srgbClr val="FF0000"/>
                </a:solidFill>
              </a:rPr>
              <a:t>Informativni dan: 2</a:t>
            </a:r>
            <a:r>
              <a:rPr lang="en-US" sz="1401" i="1">
                <a:solidFill>
                  <a:srgbClr val="FF0000"/>
                </a:solidFill>
              </a:rPr>
              <a:t>8</a:t>
            </a:r>
            <a:r>
              <a:rPr lang="sl-SI" sz="1401" i="1">
                <a:solidFill>
                  <a:srgbClr val="FF0000"/>
                </a:solidFill>
              </a:rPr>
              <a:t> </a:t>
            </a:r>
            <a:r>
              <a:rPr lang="en-US" sz="1401" i="1">
                <a:solidFill>
                  <a:srgbClr val="FF0000"/>
                </a:solidFill>
              </a:rPr>
              <a:t>maj</a:t>
            </a:r>
            <a:r>
              <a:rPr lang="sl-SI" sz="1401" i="1">
                <a:solidFill>
                  <a:srgbClr val="FF0000"/>
                </a:solidFill>
              </a:rPr>
              <a:t> 202</a:t>
            </a:r>
            <a:r>
              <a:rPr lang="en-US" sz="1401" i="1">
                <a:solidFill>
                  <a:srgbClr val="FF0000"/>
                </a:solidFill>
              </a:rPr>
              <a:t>6</a:t>
            </a:r>
            <a:r>
              <a:rPr lang="sl-SI" sz="1401" i="1">
                <a:solidFill>
                  <a:srgbClr val="FF0000"/>
                </a:solidFill>
              </a:rPr>
              <a:t>.</a:t>
            </a:r>
            <a:endParaRPr lang="sl-SI" sz="1401" i="1" dirty="0">
              <a:solidFill>
                <a:srgbClr val="FF0000"/>
              </a:solidFill>
            </a:endParaRPr>
          </a:p>
        </p:txBody>
      </p:sp>
    </p:spTree>
    <p:extLst>
      <p:ext uri="{BB962C8B-B14F-4D97-AF65-F5344CB8AC3E}">
        <p14:creationId xmlns:p14="http://schemas.microsoft.com/office/powerpoint/2010/main" val="3618556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5"/>
          <p:cNvSpPr txBox="1">
            <a:spLocks/>
          </p:cNvSpPr>
          <p:nvPr/>
        </p:nvSpPr>
        <p:spPr>
          <a:xfrm>
            <a:off x="3865419" y="706904"/>
            <a:ext cx="8229600" cy="114300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endParaRPr lang="sl-SI" dirty="0">
              <a:latin typeface="Calibri Light" panose="020F0302020204030204" pitchFamily="34" charset="0"/>
              <a:cs typeface="Calibri Light" panose="020F0302020204030204" pitchFamily="34" charset="0"/>
            </a:endParaRPr>
          </a:p>
        </p:txBody>
      </p:sp>
      <p:sp>
        <p:nvSpPr>
          <p:cNvPr id="4" name="Ograda vsebine 1"/>
          <p:cNvSpPr txBox="1">
            <a:spLocks/>
          </p:cNvSpPr>
          <p:nvPr/>
        </p:nvSpPr>
        <p:spPr>
          <a:xfrm>
            <a:off x="1014155" y="1180419"/>
            <a:ext cx="10937053" cy="51676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sl-SI" sz="4000" b="1" dirty="0">
                <a:solidFill>
                  <a:srgbClr val="FF0000"/>
                </a:solidFill>
                <a:latin typeface="Calibri Light" panose="020F0302020204030204" pitchFamily="34" charset="0"/>
                <a:cs typeface="Calibri Light" panose="020F0302020204030204" pitchFamily="34" charset="0"/>
              </a:rPr>
              <a:t>Temeljni izbirni predmeti programa (TIP) – </a:t>
            </a:r>
          </a:p>
          <a:p>
            <a:pPr algn="ctr">
              <a:buNone/>
            </a:pPr>
            <a:r>
              <a:rPr lang="sl-SI" sz="4000" b="1" dirty="0">
                <a:solidFill>
                  <a:srgbClr val="FF0000"/>
                </a:solidFill>
                <a:latin typeface="Calibri Light" panose="020F0302020204030204" pitchFamily="34" charset="0"/>
                <a:cs typeface="Calibri Light" panose="020F0302020204030204" pitchFamily="34" charset="0"/>
              </a:rPr>
              <a:t>1. letnik.</a:t>
            </a:r>
          </a:p>
          <a:p>
            <a:pPr algn="just">
              <a:buNone/>
            </a:pPr>
            <a:r>
              <a:rPr lang="sl-SI" altLang="sl-SI" sz="2400" b="1" dirty="0">
                <a:cs typeface="Calibri" panose="020F0502020204030204" pitchFamily="34" charset="0"/>
              </a:rPr>
              <a:t>Študent izbere 1 predmet TIP:</a:t>
            </a:r>
          </a:p>
          <a:p>
            <a:pPr algn="just"/>
            <a:r>
              <a:rPr lang="sl-SI" altLang="sl-SI" sz="2400" dirty="0" err="1">
                <a:cs typeface="Calibri" panose="020F0502020204030204" pitchFamily="34" charset="0"/>
              </a:rPr>
              <a:t>Fuzzy</a:t>
            </a:r>
            <a:r>
              <a:rPr lang="sl-SI" altLang="sl-SI" sz="2400" dirty="0">
                <a:cs typeface="Calibri" panose="020F0502020204030204" pitchFamily="34" charset="0"/>
              </a:rPr>
              <a:t> sistemi v pomorstvu in prometu,</a:t>
            </a:r>
            <a:endParaRPr lang="sl-SI" altLang="sl-SI" sz="2400" b="1" dirty="0">
              <a:cs typeface="Calibri" panose="020F0502020204030204" pitchFamily="34" charset="0"/>
            </a:endParaRPr>
          </a:p>
          <a:p>
            <a:pPr algn="just"/>
            <a:r>
              <a:rPr lang="it-IT" altLang="sl-SI" sz="2400" dirty="0" err="1">
                <a:cs typeface="Calibri" panose="020F0502020204030204" pitchFamily="34" charset="0"/>
              </a:rPr>
              <a:t>Modeli</a:t>
            </a:r>
            <a:r>
              <a:rPr lang="it-IT" altLang="sl-SI" sz="2400" dirty="0">
                <a:cs typeface="Calibri" panose="020F0502020204030204" pitchFamily="34" charset="0"/>
              </a:rPr>
              <a:t> in </a:t>
            </a:r>
            <a:r>
              <a:rPr lang="it-IT" altLang="sl-SI" sz="2400" dirty="0" err="1">
                <a:cs typeface="Calibri" panose="020F0502020204030204" pitchFamily="34" charset="0"/>
              </a:rPr>
              <a:t>simulacije</a:t>
            </a:r>
            <a:r>
              <a:rPr lang="it-IT" altLang="sl-SI" sz="2400" dirty="0">
                <a:cs typeface="Calibri" panose="020F0502020204030204" pitchFamily="34" charset="0"/>
              </a:rPr>
              <a:t> v </a:t>
            </a:r>
            <a:r>
              <a:rPr lang="it-IT" altLang="sl-SI" sz="2400" dirty="0" err="1">
                <a:cs typeface="Calibri" panose="020F0502020204030204" pitchFamily="34" charset="0"/>
              </a:rPr>
              <a:t>prometu</a:t>
            </a:r>
            <a:r>
              <a:rPr lang="sl-SI" altLang="sl-SI" sz="2400" dirty="0">
                <a:cs typeface="Calibri" panose="020F0502020204030204" pitchFamily="34" charset="0"/>
              </a:rPr>
              <a:t>,</a:t>
            </a:r>
          </a:p>
          <a:p>
            <a:pPr algn="just"/>
            <a:r>
              <a:rPr lang="sl-SI" altLang="sl-SI" sz="2400" dirty="0">
                <a:cs typeface="Calibri" panose="020F0502020204030204" pitchFamily="34" charset="0"/>
              </a:rPr>
              <a:t>Matematične metode v pomorstvu in prometu,</a:t>
            </a:r>
          </a:p>
          <a:p>
            <a:pPr algn="just"/>
            <a:r>
              <a:rPr lang="sv-SE" altLang="sl-SI" sz="2400" dirty="0">
                <a:cs typeface="Calibri" panose="020F0502020204030204" pitchFamily="34" charset="0"/>
              </a:rPr>
              <a:t>Projektiranje inteligentnih pomorskih in prometnih sistemov</a:t>
            </a:r>
            <a:r>
              <a:rPr lang="sl-SI" altLang="sl-SI" sz="2400" dirty="0">
                <a:cs typeface="Calibri" panose="020F0502020204030204" pitchFamily="34" charset="0"/>
              </a:rPr>
              <a:t>.</a:t>
            </a:r>
            <a:endParaRPr lang="sl-SI" altLang="sl-SI" sz="2400" b="1" dirty="0">
              <a:cs typeface="Calibri" panose="020F0502020204030204" pitchFamily="34" charset="0"/>
            </a:endParaRPr>
          </a:p>
          <a:p>
            <a:pPr>
              <a:buFont typeface="Wingdings 3" panose="05040102010807070707" pitchFamily="18" charset="2"/>
              <a:buNone/>
            </a:pPr>
            <a:endParaRPr lang="sl-SI" altLang="sl-SI" u="sng" dirty="0"/>
          </a:p>
        </p:txBody>
      </p:sp>
      <p:sp>
        <p:nvSpPr>
          <p:cNvPr id="9" name="Pravokotnik 8"/>
          <p:cNvSpPr/>
          <p:nvPr/>
        </p:nvSpPr>
        <p:spPr>
          <a:xfrm>
            <a:off x="838200" y="0"/>
            <a:ext cx="11353800" cy="67235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11" name="Pravokotnik 10"/>
          <p:cNvSpPr/>
          <p:nvPr/>
        </p:nvSpPr>
        <p:spPr>
          <a:xfrm>
            <a:off x="0" y="672352"/>
            <a:ext cx="838200" cy="618564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Pravokotnik 13"/>
          <p:cNvSpPr/>
          <p:nvPr/>
        </p:nvSpPr>
        <p:spPr>
          <a:xfrm>
            <a:off x="10088957" y="159585"/>
            <a:ext cx="1673856"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altLang="sl-SI" sz="2000" b="0" i="1" u="none" strike="noStrike" kern="0" cap="none" spc="0" normalizeH="0" baseline="0" noProof="0" dirty="0">
                <a:ln>
                  <a:noFill/>
                </a:ln>
                <a:solidFill>
                  <a:srgbClr val="FFFFFF"/>
                </a:solidFill>
                <a:effectLst/>
                <a:uLnTx/>
                <a:uFillTx/>
                <a:ea typeface="+mn-ea"/>
                <a:cs typeface="+mn-cs"/>
              </a:rPr>
              <a:t>65 let tradicije</a:t>
            </a:r>
            <a:endParaRPr kumimoji="0" lang="en-US" sz="2000" b="0" i="1" u="none" strike="noStrike" kern="1200" cap="none" spc="0" normalizeH="0" baseline="0" noProof="0" dirty="0">
              <a:ln>
                <a:noFill/>
              </a:ln>
              <a:solidFill>
                <a:prstClr val="black"/>
              </a:solidFill>
              <a:effectLst/>
              <a:uLnTx/>
              <a:uFillTx/>
              <a:ea typeface="+mn-ea"/>
              <a:cs typeface="+mn-cs"/>
            </a:endParaRPr>
          </a:p>
        </p:txBody>
      </p:sp>
      <p:sp>
        <p:nvSpPr>
          <p:cNvPr id="5" name="Označba mesta noge 8">
            <a:extLst>
              <a:ext uri="{FF2B5EF4-FFF2-40B4-BE49-F238E27FC236}">
                <a16:creationId xmlns:a16="http://schemas.microsoft.com/office/drawing/2014/main" id="{45BF52F4-1C8B-AA5F-AE0D-55404F025C2C}"/>
              </a:ext>
            </a:extLst>
          </p:cNvPr>
          <p:cNvSpPr txBox="1">
            <a:spLocks/>
          </p:cNvSpPr>
          <p:nvPr/>
        </p:nvSpPr>
        <p:spPr>
          <a:xfrm>
            <a:off x="3054374" y="6092196"/>
            <a:ext cx="6437099" cy="365125"/>
          </a:xfrm>
          <a:prstGeom prst="rect">
            <a:avLst/>
          </a:prstGeom>
        </p:spPr>
        <p:txBody>
          <a:bodyPr/>
          <a:ls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l-SI" sz="1401" i="1">
                <a:solidFill>
                  <a:srgbClr val="FF0000"/>
                </a:solidFill>
              </a:rPr>
              <a:t>Informativni dan: 2</a:t>
            </a:r>
            <a:r>
              <a:rPr lang="en-US" sz="1401" i="1">
                <a:solidFill>
                  <a:srgbClr val="FF0000"/>
                </a:solidFill>
              </a:rPr>
              <a:t>8</a:t>
            </a:r>
            <a:r>
              <a:rPr lang="sl-SI" sz="1401" i="1">
                <a:solidFill>
                  <a:srgbClr val="FF0000"/>
                </a:solidFill>
              </a:rPr>
              <a:t> </a:t>
            </a:r>
            <a:r>
              <a:rPr lang="en-US" sz="1401" i="1">
                <a:solidFill>
                  <a:srgbClr val="FF0000"/>
                </a:solidFill>
              </a:rPr>
              <a:t>maj</a:t>
            </a:r>
            <a:r>
              <a:rPr lang="sl-SI" sz="1401" i="1">
                <a:solidFill>
                  <a:srgbClr val="FF0000"/>
                </a:solidFill>
              </a:rPr>
              <a:t> 202</a:t>
            </a:r>
            <a:r>
              <a:rPr lang="en-US" sz="1401" i="1">
                <a:solidFill>
                  <a:srgbClr val="FF0000"/>
                </a:solidFill>
              </a:rPr>
              <a:t>6</a:t>
            </a:r>
            <a:r>
              <a:rPr lang="sl-SI" sz="1401" i="1">
                <a:solidFill>
                  <a:srgbClr val="FF0000"/>
                </a:solidFill>
              </a:rPr>
              <a:t>.</a:t>
            </a:r>
            <a:endParaRPr lang="sl-SI" sz="1401" i="1" dirty="0">
              <a:solidFill>
                <a:srgbClr val="FF0000"/>
              </a:solidFill>
            </a:endParaRPr>
          </a:p>
        </p:txBody>
      </p:sp>
    </p:spTree>
    <p:extLst>
      <p:ext uri="{BB962C8B-B14F-4D97-AF65-F5344CB8AC3E}">
        <p14:creationId xmlns:p14="http://schemas.microsoft.com/office/powerpoint/2010/main" val="165483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5"/>
          <p:cNvSpPr txBox="1">
            <a:spLocks/>
          </p:cNvSpPr>
          <p:nvPr/>
        </p:nvSpPr>
        <p:spPr>
          <a:xfrm>
            <a:off x="3801703" y="665346"/>
            <a:ext cx="8936183" cy="200223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endParaRPr lang="sl-SI" dirty="0">
              <a:latin typeface="Calibri Light" panose="020F0302020204030204" pitchFamily="34" charset="0"/>
              <a:cs typeface="Calibri Light" panose="020F0302020204030204" pitchFamily="34" charset="0"/>
            </a:endParaRPr>
          </a:p>
        </p:txBody>
      </p:sp>
      <p:sp>
        <p:nvSpPr>
          <p:cNvPr id="4" name="Ograda vsebine 1"/>
          <p:cNvSpPr txBox="1">
            <a:spLocks/>
          </p:cNvSpPr>
          <p:nvPr/>
        </p:nvSpPr>
        <p:spPr>
          <a:xfrm>
            <a:off x="1097280" y="1155479"/>
            <a:ext cx="10835640" cy="519256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sl-SI" sz="4000" b="1" dirty="0">
                <a:solidFill>
                  <a:srgbClr val="FF0000"/>
                </a:solidFill>
                <a:latin typeface="Calibri Light" panose="020F0302020204030204" pitchFamily="34" charset="0"/>
                <a:cs typeface="Calibri Light" panose="020F0302020204030204" pitchFamily="34" charset="0"/>
              </a:rPr>
              <a:t>Izbirni predmeti področja Pomorstvo (IPO) – </a:t>
            </a:r>
          </a:p>
          <a:p>
            <a:pPr algn="ctr">
              <a:buNone/>
            </a:pPr>
            <a:r>
              <a:rPr lang="sl-SI" sz="4000" b="1" dirty="0">
                <a:solidFill>
                  <a:srgbClr val="FF0000"/>
                </a:solidFill>
                <a:latin typeface="Calibri Light" panose="020F0302020204030204" pitchFamily="34" charset="0"/>
                <a:cs typeface="Calibri Light" panose="020F0302020204030204" pitchFamily="34" charset="0"/>
              </a:rPr>
              <a:t>1. letnik.</a:t>
            </a:r>
          </a:p>
          <a:p>
            <a:pPr algn="just">
              <a:buFont typeface="Wingdings 3" panose="05040102010807070707" pitchFamily="18" charset="2"/>
              <a:buNone/>
            </a:pPr>
            <a:r>
              <a:rPr lang="sl-SI" altLang="sl-SI" sz="2400" b="1" dirty="0">
                <a:latin typeface="Calibri" panose="020F0502020204030204" pitchFamily="34" charset="0"/>
                <a:cs typeface="Calibri" panose="020F0502020204030204" pitchFamily="34" charset="0"/>
              </a:rPr>
              <a:t>Š</a:t>
            </a:r>
            <a:r>
              <a:rPr lang="nl-NL" altLang="sl-SI" sz="2400" b="1" dirty="0">
                <a:latin typeface="Calibri" panose="020F0502020204030204" pitchFamily="34" charset="0"/>
                <a:cs typeface="Calibri" panose="020F0502020204030204" pitchFamily="34" charset="0"/>
              </a:rPr>
              <a:t>tudent izbere 1 predmet IPO</a:t>
            </a:r>
            <a:r>
              <a:rPr lang="sl-SI" altLang="sl-SI" sz="2400" b="1" dirty="0">
                <a:latin typeface="Calibri" panose="020F0502020204030204" pitchFamily="34" charset="0"/>
                <a:cs typeface="Calibri" panose="020F0502020204030204" pitchFamily="34" charset="0"/>
              </a:rPr>
              <a:t>:</a:t>
            </a:r>
          </a:p>
          <a:p>
            <a:pPr algn="just"/>
            <a:r>
              <a:rPr lang="sl-SI" altLang="sl-SI" sz="2400" dirty="0">
                <a:latin typeface="Calibri" panose="020F0502020204030204" pitchFamily="34" charset="0"/>
                <a:cs typeface="Calibri" panose="020F0502020204030204" pitchFamily="34" charset="0"/>
              </a:rPr>
              <a:t>Izbrane vsebine navtičnih znanosti,</a:t>
            </a:r>
          </a:p>
          <a:p>
            <a:pPr algn="just"/>
            <a:r>
              <a:rPr lang="sl-SI" altLang="sl-SI" sz="2400" dirty="0">
                <a:latin typeface="Calibri" panose="020F0502020204030204" pitchFamily="34" charset="0"/>
                <a:cs typeface="Calibri" panose="020F0502020204030204" pitchFamily="34" charset="0"/>
              </a:rPr>
              <a:t>Pomorsko inženirstvo,</a:t>
            </a:r>
          </a:p>
          <a:p>
            <a:pPr algn="just"/>
            <a:r>
              <a:rPr lang="sl-SI" altLang="sl-SI" sz="2400" dirty="0">
                <a:latin typeface="Calibri" panose="020F0502020204030204" pitchFamily="34" charset="0"/>
                <a:cs typeface="Calibri" panose="020F0502020204030204" pitchFamily="34" charset="0"/>
              </a:rPr>
              <a:t>Pomorski sistemi,</a:t>
            </a:r>
          </a:p>
          <a:p>
            <a:pPr algn="just"/>
            <a:r>
              <a:rPr lang="sl-SI" altLang="sl-SI" sz="2400" dirty="0">
                <a:latin typeface="Calibri" panose="020F0502020204030204" pitchFamily="34" charset="0"/>
                <a:cs typeface="Calibri" panose="020F0502020204030204" pitchFamily="34" charset="0"/>
              </a:rPr>
              <a:t>Moderne metode v oceanografiji.</a:t>
            </a:r>
            <a:endParaRPr lang="sl-SI" altLang="sl-SI" sz="2400" b="1" dirty="0">
              <a:latin typeface="Calibri" panose="020F0502020204030204" pitchFamily="34" charset="0"/>
              <a:cs typeface="Calibri" panose="020F0502020204030204" pitchFamily="34" charset="0"/>
            </a:endParaRPr>
          </a:p>
          <a:p>
            <a:pPr>
              <a:buFont typeface="Wingdings 3" panose="05040102010807070707" pitchFamily="18" charset="2"/>
              <a:buNone/>
            </a:pPr>
            <a:endParaRPr lang="sl-SI" altLang="sl-SI" dirty="0"/>
          </a:p>
        </p:txBody>
      </p:sp>
      <p:sp>
        <p:nvSpPr>
          <p:cNvPr id="9" name="Pravokotnik 8"/>
          <p:cNvSpPr/>
          <p:nvPr/>
        </p:nvSpPr>
        <p:spPr>
          <a:xfrm>
            <a:off x="838200" y="0"/>
            <a:ext cx="11353800" cy="67235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11" name="Pravokotnik 10"/>
          <p:cNvSpPr/>
          <p:nvPr/>
        </p:nvSpPr>
        <p:spPr>
          <a:xfrm>
            <a:off x="0" y="672352"/>
            <a:ext cx="838200" cy="618564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Pravokotnik 13"/>
          <p:cNvSpPr/>
          <p:nvPr/>
        </p:nvSpPr>
        <p:spPr>
          <a:xfrm>
            <a:off x="10088957" y="159585"/>
            <a:ext cx="1673856"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altLang="sl-SI" sz="2000" b="0" i="1" u="none" strike="noStrike" kern="0" cap="none" spc="0" normalizeH="0" baseline="0" noProof="0" dirty="0">
                <a:ln>
                  <a:noFill/>
                </a:ln>
                <a:solidFill>
                  <a:srgbClr val="FFFFFF"/>
                </a:solidFill>
                <a:effectLst/>
                <a:uLnTx/>
                <a:uFillTx/>
                <a:ea typeface="+mn-ea"/>
                <a:cs typeface="+mn-cs"/>
              </a:rPr>
              <a:t>65 let tradicije</a:t>
            </a:r>
            <a:endParaRPr kumimoji="0" lang="en-US" sz="2000" b="0" i="1" u="none" strike="noStrike" kern="1200" cap="none" spc="0" normalizeH="0" baseline="0" noProof="0" dirty="0">
              <a:ln>
                <a:noFill/>
              </a:ln>
              <a:solidFill>
                <a:prstClr val="black"/>
              </a:solidFill>
              <a:effectLst/>
              <a:uLnTx/>
              <a:uFillTx/>
              <a:ea typeface="+mn-ea"/>
              <a:cs typeface="+mn-cs"/>
            </a:endParaRPr>
          </a:p>
        </p:txBody>
      </p:sp>
      <p:sp>
        <p:nvSpPr>
          <p:cNvPr id="5" name="Označba mesta noge 8">
            <a:extLst>
              <a:ext uri="{FF2B5EF4-FFF2-40B4-BE49-F238E27FC236}">
                <a16:creationId xmlns:a16="http://schemas.microsoft.com/office/drawing/2014/main" id="{ACFA94C4-91BC-211C-D504-0E076AEA5247}"/>
              </a:ext>
            </a:extLst>
          </p:cNvPr>
          <p:cNvSpPr txBox="1">
            <a:spLocks/>
          </p:cNvSpPr>
          <p:nvPr/>
        </p:nvSpPr>
        <p:spPr>
          <a:xfrm>
            <a:off x="3054374" y="6092196"/>
            <a:ext cx="6437099" cy="365125"/>
          </a:xfrm>
          <a:prstGeom prst="rect">
            <a:avLst/>
          </a:prstGeom>
        </p:spPr>
        <p:txBody>
          <a:bodyPr/>
          <a:ls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l-SI" sz="1401" i="1">
                <a:solidFill>
                  <a:srgbClr val="FF0000"/>
                </a:solidFill>
              </a:rPr>
              <a:t>Informativni dan: 2</a:t>
            </a:r>
            <a:r>
              <a:rPr lang="en-US" sz="1401" i="1">
                <a:solidFill>
                  <a:srgbClr val="FF0000"/>
                </a:solidFill>
              </a:rPr>
              <a:t>8</a:t>
            </a:r>
            <a:r>
              <a:rPr lang="sl-SI" sz="1401" i="1">
                <a:solidFill>
                  <a:srgbClr val="FF0000"/>
                </a:solidFill>
              </a:rPr>
              <a:t> </a:t>
            </a:r>
            <a:r>
              <a:rPr lang="en-US" sz="1401" i="1">
                <a:solidFill>
                  <a:srgbClr val="FF0000"/>
                </a:solidFill>
              </a:rPr>
              <a:t>maj</a:t>
            </a:r>
            <a:r>
              <a:rPr lang="sl-SI" sz="1401" i="1">
                <a:solidFill>
                  <a:srgbClr val="FF0000"/>
                </a:solidFill>
              </a:rPr>
              <a:t> 202</a:t>
            </a:r>
            <a:r>
              <a:rPr lang="en-US" sz="1401" i="1">
                <a:solidFill>
                  <a:srgbClr val="FF0000"/>
                </a:solidFill>
              </a:rPr>
              <a:t>6</a:t>
            </a:r>
            <a:r>
              <a:rPr lang="sl-SI" sz="1401" i="1">
                <a:solidFill>
                  <a:srgbClr val="FF0000"/>
                </a:solidFill>
              </a:rPr>
              <a:t>.</a:t>
            </a:r>
            <a:endParaRPr lang="sl-SI" sz="1401" i="1" dirty="0">
              <a:solidFill>
                <a:srgbClr val="FF0000"/>
              </a:solidFill>
            </a:endParaRPr>
          </a:p>
        </p:txBody>
      </p:sp>
    </p:spTree>
    <p:extLst>
      <p:ext uri="{BB962C8B-B14F-4D97-AF65-F5344CB8AC3E}">
        <p14:creationId xmlns:p14="http://schemas.microsoft.com/office/powerpoint/2010/main" val="166624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5"/>
          <p:cNvSpPr txBox="1">
            <a:spLocks/>
          </p:cNvSpPr>
          <p:nvPr/>
        </p:nvSpPr>
        <p:spPr>
          <a:xfrm>
            <a:off x="3882055" y="681970"/>
            <a:ext cx="8404167" cy="171420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endParaRPr lang="sl-SI" dirty="0">
              <a:latin typeface="Calibri Light" panose="020F0302020204030204" pitchFamily="34" charset="0"/>
              <a:ea typeface="Cambria" panose="02040503050406030204" pitchFamily="18" charset="0"/>
              <a:cs typeface="Calibri Light" panose="020F0302020204030204" pitchFamily="34" charset="0"/>
            </a:endParaRPr>
          </a:p>
        </p:txBody>
      </p:sp>
      <p:sp>
        <p:nvSpPr>
          <p:cNvPr id="5" name="Ograda vsebine 1"/>
          <p:cNvSpPr txBox="1">
            <a:spLocks/>
          </p:cNvSpPr>
          <p:nvPr/>
        </p:nvSpPr>
        <p:spPr>
          <a:xfrm>
            <a:off x="978408" y="999867"/>
            <a:ext cx="10917936" cy="50676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sl-SI" sz="4000" b="1" dirty="0">
                <a:solidFill>
                  <a:srgbClr val="FF0000"/>
                </a:solidFill>
                <a:latin typeface="Calibri Light" panose="020F0302020204030204" pitchFamily="34" charset="0"/>
                <a:cs typeface="Calibri Light" panose="020F0302020204030204" pitchFamily="34" charset="0"/>
              </a:rPr>
              <a:t>Izbirni predmeti področja </a:t>
            </a:r>
            <a:r>
              <a:rPr lang="sl-SI" sz="4000" b="1" dirty="0">
                <a:solidFill>
                  <a:srgbClr val="FF0000"/>
                </a:solidFill>
                <a:latin typeface="Calibri Light" panose="020F0302020204030204" pitchFamily="34" charset="0"/>
                <a:ea typeface="Cambria" panose="02040503050406030204" pitchFamily="18" charset="0"/>
                <a:cs typeface="Calibri Light" panose="020F0302020204030204" pitchFamily="34" charset="0"/>
              </a:rPr>
              <a:t>Promet (IPR) – </a:t>
            </a:r>
          </a:p>
          <a:p>
            <a:pPr algn="ctr">
              <a:buNone/>
            </a:pPr>
            <a:r>
              <a:rPr lang="sl-SI" sz="4000" b="1" dirty="0">
                <a:solidFill>
                  <a:srgbClr val="FF0000"/>
                </a:solidFill>
                <a:latin typeface="Calibri Light" panose="020F0302020204030204" pitchFamily="34" charset="0"/>
                <a:ea typeface="Cambria" panose="02040503050406030204" pitchFamily="18" charset="0"/>
                <a:cs typeface="Calibri Light" panose="020F0302020204030204" pitchFamily="34" charset="0"/>
              </a:rPr>
              <a:t>1. letnik.</a:t>
            </a:r>
          </a:p>
          <a:p>
            <a:pPr>
              <a:buFont typeface="Wingdings 3" panose="05040102010807070707" pitchFamily="18" charset="2"/>
              <a:buNone/>
            </a:pPr>
            <a:r>
              <a:rPr lang="sl-SI" altLang="sl-SI" sz="2400" b="1" dirty="0">
                <a:latin typeface="Calibri" panose="020F0502020204030204" pitchFamily="34" charset="0"/>
                <a:cs typeface="Calibri" panose="020F0502020204030204" pitchFamily="34" charset="0"/>
              </a:rPr>
              <a:t>Študent izbere 1 predmet IPR:</a:t>
            </a:r>
          </a:p>
          <a:p>
            <a:r>
              <a:rPr lang="sl-SI" altLang="sl-SI" sz="2400" dirty="0">
                <a:latin typeface="Calibri" panose="020F0502020204030204" pitchFamily="34" charset="0"/>
                <a:cs typeface="Calibri" panose="020F0502020204030204" pitchFamily="34" charset="0"/>
              </a:rPr>
              <a:t>Prometne tehnologije, </a:t>
            </a:r>
          </a:p>
          <a:p>
            <a:r>
              <a:rPr lang="sl-SI" altLang="sl-SI" sz="2400" dirty="0">
                <a:latin typeface="Calibri" panose="020F0502020204030204" pitchFamily="34" charset="0"/>
                <a:cs typeface="Calibri" panose="020F0502020204030204" pitchFamily="34" charset="0"/>
              </a:rPr>
              <a:t>Transportna logistika,</a:t>
            </a:r>
          </a:p>
          <a:p>
            <a:r>
              <a:rPr lang="sl-SI" altLang="sl-SI" sz="2400" dirty="0">
                <a:latin typeface="Calibri" panose="020F0502020204030204" pitchFamily="34" charset="0"/>
                <a:cs typeface="Calibri" panose="020F0502020204030204" pitchFamily="34" charset="0"/>
              </a:rPr>
              <a:t>Prometna varnost, </a:t>
            </a:r>
          </a:p>
          <a:p>
            <a:r>
              <a:rPr lang="sl-SI" altLang="sl-SI" sz="2400" dirty="0">
                <a:latin typeface="Calibri" panose="020F0502020204030204" pitchFamily="34" charset="0"/>
                <a:cs typeface="Calibri" panose="020F0502020204030204" pitchFamily="34" charset="0"/>
              </a:rPr>
              <a:t>Celostna prometna politika.</a:t>
            </a:r>
            <a:endParaRPr lang="sl-SI" altLang="sl-SI" sz="2400" b="1" dirty="0">
              <a:latin typeface="Calibri" panose="020F0502020204030204" pitchFamily="34" charset="0"/>
              <a:cs typeface="Calibri" panose="020F0502020204030204" pitchFamily="34" charset="0"/>
            </a:endParaRPr>
          </a:p>
          <a:p>
            <a:pPr>
              <a:buFont typeface="Wingdings 3" panose="05040102010807070707" pitchFamily="18" charset="2"/>
              <a:buNone/>
            </a:pPr>
            <a:endParaRPr lang="sl-SI" altLang="sl-SI" b="1" dirty="0"/>
          </a:p>
        </p:txBody>
      </p:sp>
      <p:sp>
        <p:nvSpPr>
          <p:cNvPr id="10" name="Pravokotnik 9"/>
          <p:cNvSpPr/>
          <p:nvPr/>
        </p:nvSpPr>
        <p:spPr>
          <a:xfrm>
            <a:off x="838200" y="0"/>
            <a:ext cx="11353800" cy="67235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12" name="Pravokotnik 11"/>
          <p:cNvSpPr/>
          <p:nvPr/>
        </p:nvSpPr>
        <p:spPr>
          <a:xfrm>
            <a:off x="0" y="672352"/>
            <a:ext cx="838200" cy="618564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Pravokotnik 13"/>
          <p:cNvSpPr/>
          <p:nvPr/>
        </p:nvSpPr>
        <p:spPr>
          <a:xfrm>
            <a:off x="10088957" y="159585"/>
            <a:ext cx="1673856"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altLang="sl-SI" sz="2000" b="0" i="1" u="none" strike="noStrike" kern="0" cap="none" spc="0" normalizeH="0" baseline="0" noProof="0" dirty="0">
                <a:ln>
                  <a:noFill/>
                </a:ln>
                <a:solidFill>
                  <a:srgbClr val="FFFFFF"/>
                </a:solidFill>
                <a:effectLst/>
                <a:uLnTx/>
                <a:uFillTx/>
                <a:ea typeface="+mn-ea"/>
                <a:cs typeface="+mn-cs"/>
              </a:rPr>
              <a:t>65 let tradicije</a:t>
            </a:r>
            <a:endParaRPr kumimoji="0" lang="en-US" sz="2000" b="0" i="1" u="none" strike="noStrike" kern="1200" cap="none" spc="0" normalizeH="0" baseline="0" noProof="0" dirty="0">
              <a:ln>
                <a:noFill/>
              </a:ln>
              <a:solidFill>
                <a:prstClr val="black"/>
              </a:solidFill>
              <a:effectLst/>
              <a:uLnTx/>
              <a:uFillTx/>
              <a:ea typeface="+mn-ea"/>
              <a:cs typeface="+mn-cs"/>
            </a:endParaRPr>
          </a:p>
        </p:txBody>
      </p:sp>
      <p:sp>
        <p:nvSpPr>
          <p:cNvPr id="4" name="Označba mesta noge 8">
            <a:extLst>
              <a:ext uri="{FF2B5EF4-FFF2-40B4-BE49-F238E27FC236}">
                <a16:creationId xmlns:a16="http://schemas.microsoft.com/office/drawing/2014/main" id="{D2EBBEFE-90A6-8C6F-EF86-DD63B3413E1E}"/>
              </a:ext>
            </a:extLst>
          </p:cNvPr>
          <p:cNvSpPr txBox="1">
            <a:spLocks/>
          </p:cNvSpPr>
          <p:nvPr/>
        </p:nvSpPr>
        <p:spPr>
          <a:xfrm>
            <a:off x="3054374" y="6092196"/>
            <a:ext cx="6437099" cy="365125"/>
          </a:xfrm>
          <a:prstGeom prst="rect">
            <a:avLst/>
          </a:prstGeom>
        </p:spPr>
        <p:txBody>
          <a:bodyPr/>
          <a:ls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l-SI" sz="1401" i="1">
                <a:solidFill>
                  <a:srgbClr val="FF0000"/>
                </a:solidFill>
              </a:rPr>
              <a:t>Informativni dan: 2</a:t>
            </a:r>
            <a:r>
              <a:rPr lang="en-US" sz="1401" i="1">
                <a:solidFill>
                  <a:srgbClr val="FF0000"/>
                </a:solidFill>
              </a:rPr>
              <a:t>8</a:t>
            </a:r>
            <a:r>
              <a:rPr lang="sl-SI" sz="1401" i="1">
                <a:solidFill>
                  <a:srgbClr val="FF0000"/>
                </a:solidFill>
              </a:rPr>
              <a:t> </a:t>
            </a:r>
            <a:r>
              <a:rPr lang="en-US" sz="1401" i="1">
                <a:solidFill>
                  <a:srgbClr val="FF0000"/>
                </a:solidFill>
              </a:rPr>
              <a:t>maj</a:t>
            </a:r>
            <a:r>
              <a:rPr lang="sl-SI" sz="1401" i="1">
                <a:solidFill>
                  <a:srgbClr val="FF0000"/>
                </a:solidFill>
              </a:rPr>
              <a:t> 202</a:t>
            </a:r>
            <a:r>
              <a:rPr lang="en-US" sz="1401" i="1">
                <a:solidFill>
                  <a:srgbClr val="FF0000"/>
                </a:solidFill>
              </a:rPr>
              <a:t>6</a:t>
            </a:r>
            <a:r>
              <a:rPr lang="sl-SI" sz="1401" i="1">
                <a:solidFill>
                  <a:srgbClr val="FF0000"/>
                </a:solidFill>
              </a:rPr>
              <a:t>.</a:t>
            </a:r>
            <a:endParaRPr lang="sl-SI" sz="1401" i="1" dirty="0">
              <a:solidFill>
                <a:srgbClr val="FF0000"/>
              </a:solidFill>
            </a:endParaRPr>
          </a:p>
        </p:txBody>
      </p:sp>
    </p:spTree>
    <p:extLst>
      <p:ext uri="{BB962C8B-B14F-4D97-AF65-F5344CB8AC3E}">
        <p14:creationId xmlns:p14="http://schemas.microsoft.com/office/powerpoint/2010/main" val="960595286"/>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467</TotalTime>
  <Words>2066</Words>
  <Application>Microsoft Office PowerPoint</Application>
  <PresentationFormat>Widescreen</PresentationFormat>
  <Paragraphs>322</Paragraphs>
  <Slides>32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Calibri Light</vt:lpstr>
      <vt:lpstr>Times New Roman</vt:lpstr>
      <vt:lpstr>Wingdings</vt:lpstr>
      <vt:lpstr>Wingdings 3</vt:lpstr>
      <vt:lpstr>Officeova tema</vt:lpstr>
      <vt:lpstr>Doktorski študijski program  3. stopnje 2026 / 2027  POMORSTVO IN PROMET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Magister, Pavla</dc:creator>
  <cp:lastModifiedBy>Magister, Pavla</cp:lastModifiedBy>
  <cp:revision>71</cp:revision>
  <dcterms:created xsi:type="dcterms:W3CDTF">2019-04-05T11:40:35Z</dcterms:created>
  <dcterms:modified xsi:type="dcterms:W3CDTF">2026-05-22T07:47:00Z</dcterms:modified>
</cp:coreProperties>
</file>