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10" r:id="rId3"/>
    <p:sldId id="283" r:id="rId4"/>
    <p:sldId id="284" r:id="rId5"/>
    <p:sldId id="286" r:id="rId6"/>
    <p:sldId id="288" r:id="rId7"/>
    <p:sldId id="289" r:id="rId8"/>
    <p:sldId id="290" r:id="rId9"/>
    <p:sldId id="291" r:id="rId10"/>
    <p:sldId id="292" r:id="rId11"/>
    <p:sldId id="293" r:id="rId12"/>
    <p:sldId id="309"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280" r:id="rId29"/>
    <p:sldId id="282" r:id="rId30"/>
    <p:sldId id="311" r:id="rId3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2743D0-2BCA-473B-9640-791895346D31}" type="datetimeFigureOut">
              <a:rPr lang="sl-SI" smtClean="0"/>
              <a:t>1.06.2023</a:t>
            </a:fld>
            <a:endParaRPr lang="sl-SI"/>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89BB07-83A7-421D-9CC1-6A895C93DA3A}" type="slidenum">
              <a:rPr lang="sl-SI" smtClean="0"/>
              <a:t>‹#›</a:t>
            </a:fld>
            <a:endParaRPr lang="sl-SI"/>
          </a:p>
        </p:txBody>
      </p:sp>
    </p:spTree>
    <p:extLst>
      <p:ext uri="{BB962C8B-B14F-4D97-AF65-F5344CB8AC3E}">
        <p14:creationId xmlns:p14="http://schemas.microsoft.com/office/powerpoint/2010/main" val="7907069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DC8AA-C6E1-4045-99C7-1B1429C80231}" type="datetimeFigureOut">
              <a:rPr lang="sl-SI" smtClean="0"/>
              <a:t>1.06.2023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5449B-4884-4D03-9791-099EAA123631}" type="slidenum">
              <a:rPr lang="sl-SI" smtClean="0"/>
              <a:t>‹#›</a:t>
            </a:fld>
            <a:endParaRPr lang="sl-SI"/>
          </a:p>
        </p:txBody>
      </p:sp>
    </p:spTree>
    <p:extLst>
      <p:ext uri="{BB962C8B-B14F-4D97-AF65-F5344CB8AC3E}">
        <p14:creationId xmlns:p14="http://schemas.microsoft.com/office/powerpoint/2010/main" val="323518174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4962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a:xfrm>
            <a:off x="838200" y="6356354"/>
            <a:ext cx="2743200" cy="365125"/>
          </a:xfrm>
          <a:prstGeom prst="rect">
            <a:avLst/>
          </a:prstGeom>
        </p:spPr>
        <p:txBody>
          <a:bodyPr/>
          <a:lstStyle/>
          <a:p>
            <a:fld id="{D7838235-0D81-4806-9CA4-691DC2FE15A4}" type="datetime1">
              <a:rPr lang="sl-SI" smtClean="0"/>
              <a:t>1.06.2023</a:t>
            </a:fld>
            <a:endParaRPr lang="sl-SI"/>
          </a:p>
        </p:txBody>
      </p:sp>
      <p:sp>
        <p:nvSpPr>
          <p:cNvPr id="6" name="Označba mesta številke diapozitiva 5"/>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19678136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2"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2"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a:xfrm>
            <a:off x="838200" y="6356354"/>
            <a:ext cx="2743200" cy="365125"/>
          </a:xfrm>
          <a:prstGeom prst="rect">
            <a:avLst/>
          </a:prstGeom>
        </p:spPr>
        <p:txBody>
          <a:bodyPr/>
          <a:lstStyle/>
          <a:p>
            <a:fld id="{C0393848-1D5F-46B2-851F-46295FC89388}" type="datetime1">
              <a:rPr lang="sl-SI" smtClean="0"/>
              <a:t>1.06.2023</a:t>
            </a:fld>
            <a:endParaRPr lang="sl-SI"/>
          </a:p>
        </p:txBody>
      </p:sp>
      <p:sp>
        <p:nvSpPr>
          <p:cNvPr id="6" name="Označba mesta številke diapozitiva 5"/>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6988681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Uredite slog naslova matrice</a:t>
            </a:r>
            <a:endParaRPr lang="sl-SI" dirty="0"/>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a:xfrm>
            <a:off x="838200" y="6356354"/>
            <a:ext cx="2743200" cy="365125"/>
          </a:xfrm>
          <a:prstGeom prst="rect">
            <a:avLst/>
          </a:prstGeom>
        </p:spPr>
        <p:txBody>
          <a:bodyPr/>
          <a:lstStyle/>
          <a:p>
            <a:fld id="{37435FD9-7637-4CEE-B0B6-EC532C6B2E94}" type="datetime1">
              <a:rPr lang="sl-SI" smtClean="0"/>
              <a:t>1.06.2023</a:t>
            </a:fld>
            <a:endParaRPr lang="sl-SI"/>
          </a:p>
        </p:txBody>
      </p:sp>
      <p:sp>
        <p:nvSpPr>
          <p:cNvPr id="6" name="Označba mesta številke diapozitiva 5"/>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pic>
        <p:nvPicPr>
          <p:cNvPr id="7" name="Slik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
            <a:ext cx="4319919" cy="2159959"/>
          </a:xfrm>
          <a:prstGeom prst="rect">
            <a:avLst/>
          </a:prstGeom>
        </p:spPr>
      </p:pic>
    </p:spTree>
    <p:extLst>
      <p:ext uri="{BB962C8B-B14F-4D97-AF65-F5344CB8AC3E}">
        <p14:creationId xmlns:p14="http://schemas.microsoft.com/office/powerpoint/2010/main" val="1608221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1" y="1709742"/>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a:xfrm>
            <a:off x="838200" y="6356354"/>
            <a:ext cx="2743200" cy="365125"/>
          </a:xfrm>
          <a:prstGeom prst="rect">
            <a:avLst/>
          </a:prstGeom>
        </p:spPr>
        <p:txBody>
          <a:bodyPr/>
          <a:lstStyle/>
          <a:p>
            <a:fld id="{7B7DAD26-F27B-4A66-AA3D-2E2BC784615B}" type="datetime1">
              <a:rPr lang="sl-SI" smtClean="0"/>
              <a:t>1.06.2023</a:t>
            </a:fld>
            <a:endParaRPr lang="sl-SI"/>
          </a:p>
        </p:txBody>
      </p:sp>
      <p:sp>
        <p:nvSpPr>
          <p:cNvPr id="6" name="Označba mesta številke diapozitiva 5"/>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2431968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a:xfrm>
            <a:off x="838200" y="6356354"/>
            <a:ext cx="2743200" cy="365125"/>
          </a:xfrm>
          <a:prstGeom prst="rect">
            <a:avLst/>
          </a:prstGeom>
        </p:spPr>
        <p:txBody>
          <a:bodyPr/>
          <a:lstStyle/>
          <a:p>
            <a:fld id="{CD3A3856-39D5-4CC9-976A-71751663890B}" type="datetime1">
              <a:rPr lang="sl-SI" smtClean="0"/>
              <a:t>1.06.2023</a:t>
            </a:fld>
            <a:endParaRPr lang="sl-SI"/>
          </a:p>
        </p:txBody>
      </p:sp>
      <p:sp>
        <p:nvSpPr>
          <p:cNvPr id="7" name="Označba mesta številke diapozitiva 6"/>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31322960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9"/>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9"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2"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a:xfrm>
            <a:off x="838200" y="6356354"/>
            <a:ext cx="2743200" cy="365125"/>
          </a:xfrm>
          <a:prstGeom prst="rect">
            <a:avLst/>
          </a:prstGeom>
        </p:spPr>
        <p:txBody>
          <a:bodyPr/>
          <a:lstStyle/>
          <a:p>
            <a:fld id="{5A207198-7B68-4BB0-B744-4C30CCF492A4}" type="datetime1">
              <a:rPr lang="sl-SI" smtClean="0"/>
              <a:t>1.06.2023</a:t>
            </a:fld>
            <a:endParaRPr lang="sl-SI"/>
          </a:p>
        </p:txBody>
      </p:sp>
      <p:sp>
        <p:nvSpPr>
          <p:cNvPr id="9" name="Označba mesta številke diapozitiva 8"/>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4839930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a:xfrm>
            <a:off x="838200" y="6356354"/>
            <a:ext cx="2743200" cy="365125"/>
          </a:xfrm>
          <a:prstGeom prst="rect">
            <a:avLst/>
          </a:prstGeom>
        </p:spPr>
        <p:txBody>
          <a:bodyPr/>
          <a:lstStyle/>
          <a:p>
            <a:fld id="{99AFE251-EDFE-4220-A4A6-FA8200818BD5}" type="datetime1">
              <a:rPr lang="sl-SI" smtClean="0"/>
              <a:t>1.06.2023</a:t>
            </a:fld>
            <a:endParaRPr lang="sl-SI"/>
          </a:p>
        </p:txBody>
      </p:sp>
      <p:sp>
        <p:nvSpPr>
          <p:cNvPr id="5" name="Označba mesta številke diapozitiva 4"/>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34039835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a:xfrm>
            <a:off x="838200" y="6356354"/>
            <a:ext cx="2743200" cy="365125"/>
          </a:xfrm>
          <a:prstGeom prst="rect">
            <a:avLst/>
          </a:prstGeom>
        </p:spPr>
        <p:txBody>
          <a:bodyPr/>
          <a:lstStyle/>
          <a:p>
            <a:fld id="{5CE2D914-1909-4D47-9525-EA7FBF19DFCD}" type="datetime1">
              <a:rPr lang="sl-SI" smtClean="0"/>
              <a:t>1.06.2023</a:t>
            </a:fld>
            <a:endParaRPr lang="sl-SI"/>
          </a:p>
        </p:txBody>
      </p:sp>
      <p:sp>
        <p:nvSpPr>
          <p:cNvPr id="4" name="Označba mesta številke diapozitiva 3"/>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17113632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l-SI" smtClean="0"/>
              <a:t>Uredite sloge besedila matrice</a:t>
            </a:r>
          </a:p>
        </p:txBody>
      </p:sp>
      <p:sp>
        <p:nvSpPr>
          <p:cNvPr id="5" name="Označba mesta datuma 4"/>
          <p:cNvSpPr>
            <a:spLocks noGrp="1"/>
          </p:cNvSpPr>
          <p:nvPr>
            <p:ph type="dt" sz="half" idx="10"/>
          </p:nvPr>
        </p:nvSpPr>
        <p:spPr>
          <a:xfrm>
            <a:off x="838200" y="6356354"/>
            <a:ext cx="2743200" cy="365125"/>
          </a:xfrm>
          <a:prstGeom prst="rect">
            <a:avLst/>
          </a:prstGeom>
        </p:spPr>
        <p:txBody>
          <a:bodyPr/>
          <a:lstStyle/>
          <a:p>
            <a:fld id="{7E91E0CE-29A0-41ED-BC5D-59F93EE86C60}" type="datetime1">
              <a:rPr lang="sl-SI" smtClean="0"/>
              <a:t>1.06.2023</a:t>
            </a:fld>
            <a:endParaRPr lang="sl-SI"/>
          </a:p>
        </p:txBody>
      </p:sp>
      <p:sp>
        <p:nvSpPr>
          <p:cNvPr id="7" name="Označba mesta številke diapozitiva 6"/>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6893646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l-SI" smtClean="0"/>
              <a:t>Uredite sloge besedila matrice</a:t>
            </a:r>
          </a:p>
        </p:txBody>
      </p:sp>
      <p:sp>
        <p:nvSpPr>
          <p:cNvPr id="5" name="Označba mesta datuma 4"/>
          <p:cNvSpPr>
            <a:spLocks noGrp="1"/>
          </p:cNvSpPr>
          <p:nvPr>
            <p:ph type="dt" sz="half" idx="10"/>
          </p:nvPr>
        </p:nvSpPr>
        <p:spPr>
          <a:xfrm>
            <a:off x="838200" y="6356354"/>
            <a:ext cx="2743200" cy="365125"/>
          </a:xfrm>
          <a:prstGeom prst="rect">
            <a:avLst/>
          </a:prstGeom>
        </p:spPr>
        <p:txBody>
          <a:bodyPr/>
          <a:lstStyle/>
          <a:p>
            <a:fld id="{B0DBC285-BE62-40A3-B65E-133930BFFEA8}" type="datetime1">
              <a:rPr lang="sl-SI" smtClean="0"/>
              <a:t>1.06.2023</a:t>
            </a:fld>
            <a:endParaRPr lang="sl-SI"/>
          </a:p>
        </p:txBody>
      </p:sp>
      <p:sp>
        <p:nvSpPr>
          <p:cNvPr id="7" name="Označba mesta številke diapozitiva 6"/>
          <p:cNvSpPr>
            <a:spLocks noGrp="1"/>
          </p:cNvSpPr>
          <p:nvPr>
            <p:ph type="sldNum" sz="quarter" idx="12"/>
          </p:nvPr>
        </p:nvSpPr>
        <p:spPr>
          <a:xfrm>
            <a:off x="8610600" y="6356354"/>
            <a:ext cx="2743200" cy="365125"/>
          </a:xfrm>
          <a:prstGeom prst="rect">
            <a:avLst/>
          </a:prstGeom>
        </p:spPr>
        <p:txBody>
          <a:bodyPr/>
          <a:lstStyle/>
          <a:p>
            <a:fld id="{D5498C39-BEFB-4BA1-A362-46B2769568A2}" type="slidenum">
              <a:rPr lang="sl-SI" smtClean="0"/>
              <a:t>‹#›</a:t>
            </a:fld>
            <a:endParaRPr lang="sl-SI"/>
          </a:p>
        </p:txBody>
      </p:sp>
    </p:spTree>
    <p:extLst>
      <p:ext uri="{BB962C8B-B14F-4D97-AF65-F5344CB8AC3E}">
        <p14:creationId xmlns:p14="http://schemas.microsoft.com/office/powerpoint/2010/main" val="8658534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27460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www.fpp.uni-lj.si/studij/"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portal.evs.gov.si/prijava/"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fpp.uni-lj.si/mma_bin.php?id=201707251014117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idx="4294967295"/>
          </p:nvPr>
        </p:nvSpPr>
        <p:spPr bwMode="auto">
          <a:xfrm>
            <a:off x="2386583" y="1413165"/>
            <a:ext cx="9118231" cy="30590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rtlCol="0" anchor="t" anchorCtr="0" compatLnSpc="1">
            <a:prstTxWarp prst="textNoShape">
              <a:avLst/>
            </a:prstTxWarp>
            <a:normAutofit fontScale="90000"/>
          </a:bodyPr>
          <a:lstStyle/>
          <a:p>
            <a:pPr algn="ctr"/>
            <a:r>
              <a:rPr lang="sl-SI" altLang="sl-SI" dirty="0">
                <a:latin typeface="+mn-lt"/>
                <a:cs typeface="Calibri Light" panose="020F0302020204030204" pitchFamily="34" charset="0"/>
              </a:rPr>
              <a:t>Doktorski študijski program </a:t>
            </a:r>
            <a:r>
              <a:rPr lang="sl-SI" altLang="sl-SI" dirty="0" smtClean="0">
                <a:latin typeface="+mn-lt"/>
                <a:cs typeface="Calibri Light" panose="020F0302020204030204" pitchFamily="34" charset="0"/>
              </a:rPr>
              <a:t/>
            </a:r>
            <a:br>
              <a:rPr lang="sl-SI" altLang="sl-SI" dirty="0" smtClean="0">
                <a:latin typeface="+mn-lt"/>
                <a:cs typeface="Calibri Light" panose="020F0302020204030204" pitchFamily="34" charset="0"/>
              </a:rPr>
            </a:br>
            <a:r>
              <a:rPr lang="sl-SI" altLang="sl-SI" dirty="0" smtClean="0">
                <a:latin typeface="+mn-lt"/>
                <a:cs typeface="Calibri Light" panose="020F0302020204030204" pitchFamily="34" charset="0"/>
              </a:rPr>
              <a:t>3</a:t>
            </a:r>
            <a:r>
              <a:rPr lang="sl-SI" altLang="sl-SI" dirty="0">
                <a:latin typeface="+mn-lt"/>
                <a:cs typeface="Calibri Light" panose="020F0302020204030204" pitchFamily="34" charset="0"/>
              </a:rPr>
              <a:t>. stopnje</a:t>
            </a:r>
            <a:r>
              <a:rPr lang="sl-SI" altLang="sl-SI" dirty="0">
                <a:latin typeface="+mn-lt"/>
              </a:rPr>
              <a:t/>
            </a:r>
            <a:br>
              <a:rPr lang="sl-SI" altLang="sl-SI" dirty="0">
                <a:latin typeface="+mn-lt"/>
              </a:rPr>
            </a:br>
            <a:r>
              <a:rPr lang="sl-SI" altLang="sl-SI" dirty="0" smtClean="0">
                <a:latin typeface="+mn-lt"/>
              </a:rPr>
              <a:t>202</a:t>
            </a:r>
            <a:r>
              <a:rPr lang="en-US" altLang="sl-SI" dirty="0" smtClean="0">
                <a:latin typeface="+mn-lt"/>
              </a:rPr>
              <a:t>3</a:t>
            </a:r>
            <a:r>
              <a:rPr lang="sl-SI" altLang="sl-SI" dirty="0" smtClean="0">
                <a:latin typeface="+mn-lt"/>
              </a:rPr>
              <a:t> </a:t>
            </a:r>
            <a:r>
              <a:rPr lang="sl-SI" altLang="sl-SI" dirty="0" smtClean="0">
                <a:latin typeface="+mn-lt"/>
              </a:rPr>
              <a:t>/ </a:t>
            </a:r>
            <a:r>
              <a:rPr lang="sl-SI" altLang="sl-SI" dirty="0" smtClean="0">
                <a:latin typeface="+mn-lt"/>
              </a:rPr>
              <a:t>202</a:t>
            </a:r>
            <a:r>
              <a:rPr lang="en-US" altLang="sl-SI" dirty="0" smtClean="0">
                <a:latin typeface="+mn-lt"/>
              </a:rPr>
              <a:t>4</a:t>
            </a:r>
            <a:r>
              <a:rPr lang="sl-SI" altLang="sl-SI" dirty="0" smtClean="0">
                <a:latin typeface="+mn-lt"/>
              </a:rPr>
              <a:t/>
            </a:r>
            <a:br>
              <a:rPr lang="sl-SI" altLang="sl-SI" dirty="0" smtClean="0">
                <a:latin typeface="+mn-lt"/>
              </a:rPr>
            </a:br>
            <a:r>
              <a:rPr lang="sl-SI" altLang="sl-SI" dirty="0" smtClean="0">
                <a:latin typeface="+mn-lt"/>
              </a:rPr>
              <a:t/>
            </a:r>
            <a:br>
              <a:rPr lang="sl-SI" altLang="sl-SI" dirty="0" smtClean="0">
                <a:latin typeface="+mn-lt"/>
              </a:rPr>
            </a:br>
            <a:r>
              <a:rPr lang="sl-SI" altLang="sl-SI" b="1" dirty="0">
                <a:solidFill>
                  <a:srgbClr val="FF0000"/>
                </a:solidFill>
                <a:latin typeface="+mn-lt"/>
              </a:rPr>
              <a:t>POMORSTVO</a:t>
            </a:r>
            <a:r>
              <a:rPr lang="sl-SI" altLang="sl-SI" dirty="0">
                <a:solidFill>
                  <a:srgbClr val="FF0000"/>
                </a:solidFill>
                <a:latin typeface="+mn-lt"/>
              </a:rPr>
              <a:t> IN </a:t>
            </a:r>
            <a:r>
              <a:rPr lang="sl-SI" altLang="sl-SI" b="1" dirty="0">
                <a:solidFill>
                  <a:srgbClr val="FF0000"/>
                </a:solidFill>
                <a:latin typeface="+mn-lt"/>
              </a:rPr>
              <a:t>PROMET</a:t>
            </a:r>
            <a:r>
              <a:rPr lang="en-US" altLang="sl-SI" b="1" dirty="0">
                <a:solidFill>
                  <a:srgbClr val="FF0000"/>
                </a:solidFill>
              </a:rPr>
              <a:t/>
            </a:r>
            <a:br>
              <a:rPr lang="en-US" altLang="sl-SI" b="1" dirty="0">
                <a:solidFill>
                  <a:srgbClr val="FF0000"/>
                </a:solidFill>
              </a:rPr>
            </a:br>
            <a:endParaRPr lang="en-US" altLang="sl-SI" dirty="0" smtClean="0"/>
          </a:p>
        </p:txBody>
      </p:sp>
      <p:sp>
        <p:nvSpPr>
          <p:cNvPr id="9" name="Označba mesta noge 8"/>
          <p:cNvSpPr>
            <a:spLocks noGrp="1"/>
          </p:cNvSpPr>
          <p:nvPr>
            <p:ph type="ftr" sz="quarter" idx="4294967295"/>
          </p:nvPr>
        </p:nvSpPr>
        <p:spPr>
          <a:xfrm>
            <a:off x="3054374" y="6082865"/>
            <a:ext cx="6437099" cy="365125"/>
          </a:xfrm>
          <a:prstGeom prst="rect">
            <a:avLst/>
          </a:prstGeom>
        </p:spPr>
        <p:txBody>
          <a:bodyPr/>
          <a:lstStyle/>
          <a:p>
            <a:pPr algn="ctr"/>
            <a:r>
              <a:rPr lang="sl-SI" sz="1401" dirty="0">
                <a:solidFill>
                  <a:srgbClr val="FF0000"/>
                </a:solidFill>
              </a:rPr>
              <a:t>Podiplomski doktorski študijski program Pomorstvo in promet, 3. stopnja </a:t>
            </a:r>
            <a:r>
              <a:rPr lang="sl-SI" sz="1401" dirty="0" smtClean="0">
                <a:solidFill>
                  <a:srgbClr val="FF0000"/>
                </a:solidFill>
              </a:rPr>
              <a:t>202</a:t>
            </a:r>
            <a:r>
              <a:rPr lang="en-US" sz="1401" dirty="0">
                <a:solidFill>
                  <a:srgbClr val="FF0000"/>
                </a:solidFill>
              </a:rPr>
              <a:t>3</a:t>
            </a:r>
            <a:r>
              <a:rPr lang="sl-SI" sz="1401" dirty="0" smtClean="0">
                <a:solidFill>
                  <a:srgbClr val="FF0000"/>
                </a:solidFill>
              </a:rPr>
              <a:t>/202</a:t>
            </a:r>
            <a:r>
              <a:rPr lang="en-US" sz="1401" dirty="0" smtClean="0">
                <a:solidFill>
                  <a:srgbClr val="FF0000"/>
                </a:solidFill>
              </a:rPr>
              <a:t>4</a:t>
            </a:r>
            <a:r>
              <a:rPr lang="sl-SI" sz="1401" dirty="0" smtClean="0">
                <a:solidFill>
                  <a:srgbClr val="FF0000"/>
                </a:solidFill>
              </a:rPr>
              <a:t> </a:t>
            </a:r>
            <a:r>
              <a:rPr lang="sl-SI" sz="1401" i="1" dirty="0">
                <a:solidFill>
                  <a:srgbClr val="FF0000"/>
                </a:solidFill>
              </a:rPr>
              <a:t>Informativni dan: </a:t>
            </a:r>
            <a:r>
              <a:rPr lang="en-US" sz="1401" i="1" dirty="0" smtClean="0">
                <a:solidFill>
                  <a:srgbClr val="FF0000"/>
                </a:solidFill>
              </a:rPr>
              <a:t>1</a:t>
            </a:r>
            <a:r>
              <a:rPr lang="sl-SI" sz="1401" i="1" dirty="0" smtClean="0">
                <a:solidFill>
                  <a:srgbClr val="FF0000"/>
                </a:solidFill>
              </a:rPr>
              <a:t>. </a:t>
            </a:r>
            <a:r>
              <a:rPr lang="sl-SI" sz="1401" i="1" dirty="0">
                <a:solidFill>
                  <a:srgbClr val="FF0000"/>
                </a:solidFill>
              </a:rPr>
              <a:t>junij </a:t>
            </a:r>
            <a:r>
              <a:rPr lang="sl-SI" sz="1401" i="1" dirty="0" smtClean="0">
                <a:solidFill>
                  <a:srgbClr val="FF0000"/>
                </a:solidFill>
              </a:rPr>
              <a:t>202</a:t>
            </a:r>
            <a:r>
              <a:rPr lang="en-US" sz="1401" i="1" dirty="0" smtClean="0">
                <a:solidFill>
                  <a:srgbClr val="FF0000"/>
                </a:solidFill>
              </a:rPr>
              <a:t>3</a:t>
            </a:r>
            <a:r>
              <a:rPr lang="sl-SI" sz="1401" i="1" dirty="0" smtClean="0">
                <a:solidFill>
                  <a:srgbClr val="FF0000"/>
                </a:solidFill>
              </a:rPr>
              <a:t>.</a:t>
            </a:r>
            <a:endParaRPr lang="sl-SI" sz="1401" i="1" dirty="0">
              <a:solidFill>
                <a:srgbClr val="FF0000"/>
              </a:solidFill>
            </a:endParaRPr>
          </a:p>
        </p:txBody>
      </p:sp>
      <p:pic>
        <p:nvPicPr>
          <p:cNvPr id="6" name="Slika 5"/>
          <p:cNvPicPr>
            <a:picLocks noChangeAspect="1"/>
          </p:cNvPicPr>
          <p:nvPr/>
        </p:nvPicPr>
        <p:blipFill>
          <a:blip r:embed="rId2"/>
          <a:stretch>
            <a:fillRect/>
          </a:stretch>
        </p:blipFill>
        <p:spPr>
          <a:xfrm>
            <a:off x="-9647" y="9390"/>
            <a:ext cx="2208565" cy="6852160"/>
          </a:xfrm>
          <a:prstGeom prst="rect">
            <a:avLst/>
          </a:prstGeom>
        </p:spPr>
      </p:pic>
      <p:sp>
        <p:nvSpPr>
          <p:cNvPr id="8" name="Pravokotnik 7"/>
          <p:cNvSpPr/>
          <p:nvPr/>
        </p:nvSpPr>
        <p:spPr>
          <a:xfrm>
            <a:off x="78974" y="6492218"/>
            <a:ext cx="15247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1800" b="0" i="1" u="none" strike="noStrike" kern="0" cap="none" spc="0" normalizeH="0" baseline="0" noProof="0" dirty="0">
                <a:ln>
                  <a:noFill/>
                </a:ln>
                <a:solidFill>
                  <a:prstClr val="black"/>
                </a:solidFill>
                <a:effectLst/>
                <a:uLnTx/>
                <a:uFillTx/>
                <a:ea typeface="+mn-ea"/>
                <a:cs typeface="+mn-cs"/>
              </a:rPr>
              <a:t>6</a:t>
            </a:r>
            <a:r>
              <a:rPr kumimoji="0" lang="en-US" altLang="sl-SI" sz="1800" b="0" i="1" u="none" strike="noStrike" kern="0" cap="none" spc="0" normalizeH="0" baseline="0" noProof="0" dirty="0">
                <a:ln>
                  <a:noFill/>
                </a:ln>
                <a:solidFill>
                  <a:prstClr val="black"/>
                </a:solidFill>
                <a:effectLst/>
                <a:uLnTx/>
                <a:uFillTx/>
                <a:ea typeface="+mn-ea"/>
                <a:cs typeface="+mn-cs"/>
              </a:rPr>
              <a:t>2</a:t>
            </a:r>
            <a:r>
              <a:rPr kumimoji="0" lang="sl-SI" altLang="sl-SI" sz="1800" b="0" i="1" u="none" strike="noStrike" kern="0" cap="none" spc="0" normalizeH="0" baseline="0" noProof="0" dirty="0">
                <a:ln>
                  <a:noFill/>
                </a:ln>
                <a:solidFill>
                  <a:prstClr val="black"/>
                </a:solidFill>
                <a:effectLst/>
                <a:uLnTx/>
                <a:uFillTx/>
                <a:ea typeface="+mn-ea"/>
                <a:cs typeface="+mn-cs"/>
              </a:rPr>
              <a:t> let tradicije</a:t>
            </a:r>
            <a:endParaRPr kumimoji="0" lang="en-US" sz="1800" b="0" i="1"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9583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790604" y="698590"/>
            <a:ext cx="8229600" cy="11430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987552" y="999868"/>
            <a:ext cx="11032652" cy="5143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4000" b="1" dirty="0" err="1"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Izbirni</a:t>
            </a:r>
            <a:r>
              <a:rPr lang="en-US"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 </a:t>
            </a:r>
            <a:r>
              <a:rPr lang="en-US" sz="4000" b="1" dirty="0" err="1">
                <a:solidFill>
                  <a:srgbClr val="FF0000"/>
                </a:solidFill>
                <a:latin typeface="Calibri Light" panose="020F0302020204030204" pitchFamily="34" charset="0"/>
                <a:ea typeface="Cambria" panose="02040503050406030204" pitchFamily="18" charset="0"/>
                <a:cs typeface="Calibri Light" panose="020F0302020204030204" pitchFamily="34" charset="0"/>
              </a:rPr>
              <a:t>predmeti</a:t>
            </a:r>
            <a:r>
              <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 </a:t>
            </a:r>
            <a:r>
              <a:rPr lang="en-US" sz="4000" b="1" dirty="0" err="1">
                <a:solidFill>
                  <a:srgbClr val="FF0000"/>
                </a:solidFill>
                <a:latin typeface="Calibri Light" panose="020F0302020204030204" pitchFamily="34" charset="0"/>
                <a:ea typeface="Cambria" panose="02040503050406030204" pitchFamily="18" charset="0"/>
                <a:cs typeface="Calibri Light" panose="020F0302020204030204" pitchFamily="34" charset="0"/>
              </a:rPr>
              <a:t>programa</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 (IPP) – </a:t>
            </a:r>
            <a:endPar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0" indent="0" algn="ctr">
              <a:buNone/>
              <a:defRPr/>
            </a:pPr>
            <a:r>
              <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2</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 letnik</a:t>
            </a:r>
            <a:r>
              <a:rPr lang="sl-SI" sz="4000"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a:t>
            </a:r>
          </a:p>
          <a:p>
            <a:pPr>
              <a:buFont typeface="Wingdings 3" panose="05040102010807070707" pitchFamily="18" charset="2"/>
              <a:buNone/>
            </a:pPr>
            <a:r>
              <a:rPr lang="sl-SI" altLang="sl-SI" sz="2400" b="1" dirty="0" smtClean="0">
                <a:latin typeface="Calibri" panose="020F0502020204030204" pitchFamily="34" charset="0"/>
                <a:cs typeface="Calibri" panose="020F0502020204030204" pitchFamily="34" charset="0"/>
              </a:rPr>
              <a:t>Študent </a:t>
            </a:r>
            <a:r>
              <a:rPr lang="sl-SI" altLang="sl-SI" sz="2400" b="1" dirty="0">
                <a:latin typeface="Calibri" panose="020F0502020204030204" pitchFamily="34" charset="0"/>
                <a:cs typeface="Calibri" panose="020F0502020204030204" pitchFamily="34" charset="0"/>
              </a:rPr>
              <a:t>izbere 2 predmeta:</a:t>
            </a:r>
          </a:p>
          <a:p>
            <a:r>
              <a:rPr lang="sl-SI" altLang="sl-SI" sz="2400" dirty="0">
                <a:latin typeface="Calibri" panose="020F0502020204030204" pitchFamily="34" charset="0"/>
                <a:cs typeface="Calibri" panose="020F0502020204030204" pitchFamily="34" charset="0"/>
              </a:rPr>
              <a:t>Sistemi in procesi v cevovodnem transportu,</a:t>
            </a:r>
          </a:p>
          <a:p>
            <a:r>
              <a:rPr lang="sl-SI" altLang="sl-SI" sz="2400" dirty="0">
                <a:latin typeface="Calibri" panose="020F0502020204030204" pitchFamily="34" charset="0"/>
                <a:cs typeface="Calibri" panose="020F0502020204030204" pitchFamily="34" charset="0"/>
              </a:rPr>
              <a:t>Sistemi in procesi v cestnem prometu,</a:t>
            </a:r>
            <a:endParaRPr lang="sl-SI" altLang="sl-SI" sz="2400" b="1" dirty="0">
              <a:latin typeface="Calibri" panose="020F0502020204030204" pitchFamily="34" charset="0"/>
              <a:cs typeface="Calibri" panose="020F0502020204030204" pitchFamily="34" charset="0"/>
            </a:endParaRPr>
          </a:p>
          <a:p>
            <a:r>
              <a:rPr lang="sl-SI" altLang="sl-SI" sz="2400" dirty="0" smtClean="0">
                <a:latin typeface="Calibri" panose="020F0502020204030204" pitchFamily="34" charset="0"/>
                <a:cs typeface="Calibri" panose="020F0502020204030204" pitchFamily="34" charset="0"/>
              </a:rPr>
              <a:t>Metodologija </a:t>
            </a:r>
            <a:r>
              <a:rPr lang="sl-SI" altLang="sl-SI" sz="2400" dirty="0">
                <a:latin typeface="Calibri" panose="020F0502020204030204" pitchFamily="34" charset="0"/>
                <a:cs typeface="Calibri" panose="020F0502020204030204" pitchFamily="34" charset="0"/>
              </a:rPr>
              <a:t>planiranja pristaniških sistemov,</a:t>
            </a:r>
          </a:p>
          <a:p>
            <a:r>
              <a:rPr lang="sl-SI" altLang="sl-SI" sz="2400" dirty="0" smtClean="0">
                <a:latin typeface="Calibri" panose="020F0502020204030204" pitchFamily="34" charset="0"/>
                <a:cs typeface="Calibri" panose="020F0502020204030204" pitchFamily="34" charset="0"/>
              </a:rPr>
              <a:t>Ljudje </a:t>
            </a:r>
            <a:r>
              <a:rPr lang="sl-SI" altLang="sl-SI" sz="2400" dirty="0">
                <a:latin typeface="Calibri" panose="020F0502020204030204" pitchFamily="34" charset="0"/>
                <a:cs typeface="Calibri" panose="020F0502020204030204" pitchFamily="34" charset="0"/>
              </a:rPr>
              <a:t>v pomorstvu in prometu,</a:t>
            </a:r>
            <a:endParaRPr lang="sl-SI" altLang="sl-SI" sz="2400" b="1" dirty="0">
              <a:latin typeface="Calibri" panose="020F0502020204030204" pitchFamily="34" charset="0"/>
              <a:cs typeface="Calibri" panose="020F0502020204030204" pitchFamily="34" charset="0"/>
            </a:endParaRPr>
          </a:p>
          <a:p>
            <a:r>
              <a:rPr lang="sl-SI" altLang="sl-SI" sz="2400" dirty="0">
                <a:latin typeface="Calibri" panose="020F0502020204030204" pitchFamily="34" charset="0"/>
                <a:cs typeface="Calibri" panose="020F0502020204030204" pitchFamily="34" charset="0"/>
              </a:rPr>
              <a:t>Transportno ekonomske analize,</a:t>
            </a:r>
            <a:endParaRPr lang="sl-SI" altLang="sl-SI" sz="2400" b="1" dirty="0">
              <a:latin typeface="Calibri" panose="020F0502020204030204" pitchFamily="34" charset="0"/>
              <a:cs typeface="Calibri" panose="020F0502020204030204" pitchFamily="34" charset="0"/>
            </a:endParaRPr>
          </a:p>
          <a:p>
            <a:r>
              <a:rPr lang="sl-SI" altLang="sl-SI" sz="2400" dirty="0">
                <a:latin typeface="Calibri" panose="020F0502020204030204" pitchFamily="34" charset="0"/>
                <a:cs typeface="Calibri" panose="020F0502020204030204" pitchFamily="34" charset="0"/>
              </a:rPr>
              <a:t>Upravljanje oskrbovalnih verig.</a:t>
            </a: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469596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40480" y="681966"/>
            <a:ext cx="8229600" cy="11430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1005840" y="1160562"/>
            <a:ext cx="10981944" cy="47616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32" indent="-256014" algn="ctr">
              <a:lnSpc>
                <a:spcPct val="100000"/>
              </a:lnSpc>
              <a:spcBef>
                <a:spcPts val="0"/>
              </a:spcBef>
              <a:buNone/>
              <a:defRPr/>
            </a:pPr>
            <a:r>
              <a:rPr lang="en-US" sz="4000" b="1" dirty="0" err="1" smtClean="0">
                <a:solidFill>
                  <a:srgbClr val="FF0000"/>
                </a:solidFill>
                <a:latin typeface="+mj-lt"/>
                <a:cs typeface="Calibri Light" panose="020F0302020204030204" pitchFamily="34" charset="0"/>
              </a:rPr>
              <a:t>Izbirni</a:t>
            </a:r>
            <a:r>
              <a:rPr lang="en-US" sz="4000" b="1" dirty="0" smtClean="0">
                <a:solidFill>
                  <a:srgbClr val="FF0000"/>
                </a:solidFill>
                <a:latin typeface="+mj-lt"/>
                <a:cs typeface="Calibri Light" panose="020F0302020204030204" pitchFamily="34" charset="0"/>
              </a:rPr>
              <a:t> </a:t>
            </a:r>
            <a:r>
              <a:rPr lang="en-US" sz="4000" b="1" dirty="0" err="1">
                <a:solidFill>
                  <a:srgbClr val="FF0000"/>
                </a:solidFill>
                <a:latin typeface="+mj-lt"/>
                <a:cs typeface="Calibri Light" panose="020F0302020204030204" pitchFamily="34" charset="0"/>
              </a:rPr>
              <a:t>predmeti</a:t>
            </a:r>
            <a:r>
              <a:rPr lang="en-US" sz="4000" b="1" dirty="0">
                <a:solidFill>
                  <a:srgbClr val="FF0000"/>
                </a:solidFill>
                <a:latin typeface="+mj-lt"/>
                <a:cs typeface="Calibri Light" panose="020F0302020204030204" pitchFamily="34" charset="0"/>
              </a:rPr>
              <a:t> </a:t>
            </a:r>
            <a:r>
              <a:rPr lang="sl-SI" sz="4000" b="1" dirty="0">
                <a:solidFill>
                  <a:srgbClr val="FF0000"/>
                </a:solidFill>
                <a:latin typeface="+mj-lt"/>
                <a:cs typeface="Calibri Light" panose="020F0302020204030204" pitchFamily="34" charset="0"/>
              </a:rPr>
              <a:t>drugih fakultet </a:t>
            </a:r>
            <a:r>
              <a:rPr lang="sl-SI" sz="4000" b="1" dirty="0" smtClean="0">
                <a:solidFill>
                  <a:srgbClr val="FF0000"/>
                </a:solidFill>
                <a:latin typeface="+mj-lt"/>
                <a:cs typeface="Calibri Light" panose="020F0302020204030204" pitchFamily="34" charset="0"/>
              </a:rPr>
              <a:t>– </a:t>
            </a:r>
          </a:p>
          <a:p>
            <a:pPr marL="365732" indent="-256014" algn="ctr">
              <a:lnSpc>
                <a:spcPct val="100000"/>
              </a:lnSpc>
              <a:spcBef>
                <a:spcPts val="0"/>
              </a:spcBef>
              <a:buNone/>
              <a:defRPr/>
            </a:pPr>
            <a:r>
              <a:rPr lang="sl-SI" sz="4000" b="1" dirty="0" smtClean="0">
                <a:solidFill>
                  <a:srgbClr val="FF0000"/>
                </a:solidFill>
                <a:latin typeface="+mj-lt"/>
                <a:cs typeface="Calibri Light" panose="020F0302020204030204" pitchFamily="34" charset="0"/>
              </a:rPr>
              <a:t>2</a:t>
            </a:r>
            <a:r>
              <a:rPr lang="sl-SI" sz="4000" b="1" dirty="0">
                <a:solidFill>
                  <a:srgbClr val="FF0000"/>
                </a:solidFill>
                <a:latin typeface="+mj-lt"/>
                <a:cs typeface="Calibri Light" panose="020F0302020204030204" pitchFamily="34" charset="0"/>
              </a:rPr>
              <a:t>. </a:t>
            </a:r>
            <a:r>
              <a:rPr lang="sl-SI" sz="4000" b="1" dirty="0" smtClean="0">
                <a:solidFill>
                  <a:srgbClr val="FF0000"/>
                </a:solidFill>
                <a:latin typeface="+mj-lt"/>
                <a:cs typeface="Calibri Light" panose="020F0302020204030204" pitchFamily="34" charset="0"/>
              </a:rPr>
              <a:t>letnik.</a:t>
            </a:r>
          </a:p>
          <a:p>
            <a:pPr marL="365732" indent="-256014">
              <a:lnSpc>
                <a:spcPct val="100000"/>
              </a:lnSpc>
              <a:spcBef>
                <a:spcPts val="0"/>
              </a:spcBef>
              <a:buNone/>
              <a:defRPr/>
            </a:pPr>
            <a:endParaRPr lang="sl-SI" sz="2400" b="1" dirty="0" smtClean="0">
              <a:solidFill>
                <a:srgbClr val="FF0000"/>
              </a:solidFill>
              <a:latin typeface="Calibri" panose="020F0502020204030204" pitchFamily="34" charset="0"/>
              <a:cs typeface="Calibri" panose="020F0502020204030204" pitchFamily="34" charset="0"/>
            </a:endParaRPr>
          </a:p>
          <a:p>
            <a:pPr marL="230400" indent="-365125" algn="just">
              <a:lnSpc>
                <a:spcPct val="100000"/>
              </a:lnSpc>
              <a:buNone/>
              <a:defRPr/>
            </a:pPr>
            <a:r>
              <a:rPr lang="en-US" sz="2400" dirty="0" err="1" smtClean="0">
                <a:latin typeface="Calibri" panose="020F0502020204030204" pitchFamily="34" charset="0"/>
                <a:cs typeface="Calibri" panose="020F0502020204030204" pitchFamily="34" charset="0"/>
              </a:rPr>
              <a:t>Izbirni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predmeti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iz</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doktorskega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študijskega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programa</a:t>
            </a:r>
            <a:r>
              <a:rPr lang="en-US" sz="2400"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STROJNIŠTVO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Fakulteti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za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strojništvo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Univerze</a:t>
            </a:r>
            <a:r>
              <a:rPr lang="en-US" sz="2400" dirty="0" smtClean="0">
                <a:latin typeface="Calibri" panose="020F0502020204030204" pitchFamily="34" charset="0"/>
                <a:cs typeface="Calibri" panose="020F0502020204030204" pitchFamily="34" charset="0"/>
              </a:rPr>
              <a:t> v </a:t>
            </a:r>
            <a:r>
              <a:rPr lang="en-US" sz="2400" dirty="0" err="1" smtClean="0">
                <a:latin typeface="Calibri" panose="020F0502020204030204" pitchFamily="34" charset="0"/>
                <a:cs typeface="Calibri" panose="020F0502020204030204" pitchFamily="34" charset="0"/>
              </a:rPr>
              <a:t>Ljubljani</a:t>
            </a:r>
            <a:r>
              <a:rPr lang="sl-SI" sz="2400" dirty="0" smtClean="0">
                <a:latin typeface="Calibri" panose="020F0502020204030204" pitchFamily="34" charset="0"/>
                <a:cs typeface="Calibri" panose="020F0502020204030204" pitchFamily="34" charset="0"/>
              </a:rPr>
              <a:t>:</a:t>
            </a:r>
          </a:p>
          <a:p>
            <a:pPr marL="230400" indent="-457166" algn="just">
              <a:lnSpc>
                <a:spcPct val="100000"/>
              </a:lnSpc>
              <a:defRPr/>
            </a:pPr>
            <a:r>
              <a:rPr lang="sl-SI" sz="2400" dirty="0" smtClean="0">
                <a:latin typeface="Calibri" panose="020F0502020204030204" pitchFamily="34" charset="0"/>
                <a:cs typeface="Calibri" panose="020F0502020204030204" pitchFamily="34" charset="0"/>
              </a:rPr>
              <a:t>Numerične </a:t>
            </a:r>
            <a:r>
              <a:rPr lang="sl-SI" sz="2400" dirty="0">
                <a:latin typeface="Calibri" panose="020F0502020204030204" pitchFamily="34" charset="0"/>
                <a:cs typeface="Calibri" panose="020F0502020204030204" pitchFamily="34" charset="0"/>
              </a:rPr>
              <a:t>metode,</a:t>
            </a:r>
            <a:endParaRPr lang="sl-SI" sz="2400" b="1" dirty="0">
              <a:latin typeface="Calibri" panose="020F0502020204030204" pitchFamily="34" charset="0"/>
              <a:cs typeface="Calibri" panose="020F0502020204030204" pitchFamily="34" charset="0"/>
            </a:endParaRPr>
          </a:p>
          <a:p>
            <a:pPr marL="230400" indent="-457166" algn="just">
              <a:lnSpc>
                <a:spcPct val="100000"/>
              </a:lnSpc>
              <a:defRPr/>
            </a:pPr>
            <a:r>
              <a:rPr lang="sl-SI" sz="2400" dirty="0">
                <a:latin typeface="Calibri" panose="020F0502020204030204" pitchFamily="34" charset="0"/>
                <a:cs typeface="Calibri" panose="020F0502020204030204" pitchFamily="34" charset="0"/>
              </a:rPr>
              <a:t>Procesi varjenja.</a:t>
            </a:r>
          </a:p>
          <a:p>
            <a:pPr marL="230400" indent="0">
              <a:lnSpc>
                <a:spcPct val="100000"/>
              </a:lnSpc>
              <a:buNone/>
              <a:defRPr/>
            </a:pPr>
            <a:endParaRPr lang="sl-SI" sz="3100" b="1" dirty="0">
              <a:latin typeface="Calibri" panose="020F0502020204030204" pitchFamily="34" charset="0"/>
              <a:cs typeface="Calibri" panose="020F0502020204030204" pitchFamily="34" charset="0"/>
            </a:endParaRPr>
          </a:p>
          <a:p>
            <a:pPr marL="365732" indent="-256014">
              <a:buNone/>
              <a:defRPr/>
            </a:pPr>
            <a:endParaRPr 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887754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txBox="1">
            <a:spLocks/>
          </p:cNvSpPr>
          <p:nvPr/>
        </p:nvSpPr>
        <p:spPr>
          <a:xfrm>
            <a:off x="978408" y="1160562"/>
            <a:ext cx="10981944" cy="47616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32" indent="-256014" algn="ctr">
              <a:lnSpc>
                <a:spcPct val="100000"/>
              </a:lnSpc>
              <a:spcBef>
                <a:spcPts val="0"/>
              </a:spcBef>
              <a:buNone/>
              <a:defRPr/>
            </a:pPr>
            <a:r>
              <a:rPr lang="en-US" sz="4000" b="1" dirty="0" err="1" smtClean="0">
                <a:solidFill>
                  <a:srgbClr val="FF0000"/>
                </a:solidFill>
                <a:latin typeface="+mj-lt"/>
                <a:cs typeface="Calibri Light" panose="020F0302020204030204" pitchFamily="34" charset="0"/>
              </a:rPr>
              <a:t>Izbirni</a:t>
            </a:r>
            <a:r>
              <a:rPr lang="en-US" sz="4000" b="1" dirty="0" smtClean="0">
                <a:solidFill>
                  <a:srgbClr val="FF0000"/>
                </a:solidFill>
                <a:latin typeface="+mj-lt"/>
                <a:cs typeface="Calibri Light" panose="020F0302020204030204" pitchFamily="34" charset="0"/>
              </a:rPr>
              <a:t> </a:t>
            </a:r>
            <a:r>
              <a:rPr lang="en-US" sz="4000" b="1" dirty="0" err="1">
                <a:solidFill>
                  <a:srgbClr val="FF0000"/>
                </a:solidFill>
                <a:latin typeface="+mj-lt"/>
                <a:cs typeface="Calibri Light" panose="020F0302020204030204" pitchFamily="34" charset="0"/>
              </a:rPr>
              <a:t>predmeti</a:t>
            </a:r>
            <a:r>
              <a:rPr lang="en-US" sz="4000" b="1" dirty="0">
                <a:solidFill>
                  <a:srgbClr val="FF0000"/>
                </a:solidFill>
                <a:latin typeface="+mj-lt"/>
                <a:cs typeface="Calibri Light" panose="020F0302020204030204" pitchFamily="34" charset="0"/>
              </a:rPr>
              <a:t> </a:t>
            </a:r>
            <a:r>
              <a:rPr lang="sl-SI" sz="4000" b="1" dirty="0">
                <a:solidFill>
                  <a:srgbClr val="FF0000"/>
                </a:solidFill>
                <a:latin typeface="+mj-lt"/>
                <a:cs typeface="Calibri Light" panose="020F0302020204030204" pitchFamily="34" charset="0"/>
              </a:rPr>
              <a:t>drugih fakultet </a:t>
            </a:r>
            <a:r>
              <a:rPr lang="sl-SI" sz="4000" b="1" dirty="0" smtClean="0">
                <a:solidFill>
                  <a:srgbClr val="FF0000"/>
                </a:solidFill>
                <a:latin typeface="+mj-lt"/>
                <a:cs typeface="Calibri Light" panose="020F0302020204030204" pitchFamily="34" charset="0"/>
              </a:rPr>
              <a:t>– </a:t>
            </a:r>
          </a:p>
          <a:p>
            <a:pPr marL="365732" indent="-256014" algn="ctr">
              <a:lnSpc>
                <a:spcPct val="100000"/>
              </a:lnSpc>
              <a:spcBef>
                <a:spcPts val="0"/>
              </a:spcBef>
              <a:buNone/>
              <a:defRPr/>
            </a:pPr>
            <a:r>
              <a:rPr lang="sl-SI" sz="4000" b="1" dirty="0" smtClean="0">
                <a:solidFill>
                  <a:srgbClr val="FF0000"/>
                </a:solidFill>
                <a:latin typeface="+mj-lt"/>
                <a:cs typeface="Calibri Light" panose="020F0302020204030204" pitchFamily="34" charset="0"/>
              </a:rPr>
              <a:t>2</a:t>
            </a:r>
            <a:r>
              <a:rPr lang="sl-SI" sz="4000" b="1" dirty="0">
                <a:solidFill>
                  <a:srgbClr val="FF0000"/>
                </a:solidFill>
                <a:latin typeface="+mj-lt"/>
                <a:cs typeface="Calibri Light" panose="020F0302020204030204" pitchFamily="34" charset="0"/>
              </a:rPr>
              <a:t>. </a:t>
            </a:r>
            <a:r>
              <a:rPr lang="sl-SI" sz="4000" b="1" dirty="0" smtClean="0">
                <a:solidFill>
                  <a:srgbClr val="FF0000"/>
                </a:solidFill>
                <a:latin typeface="+mj-lt"/>
                <a:cs typeface="Calibri Light" panose="020F0302020204030204" pitchFamily="34" charset="0"/>
              </a:rPr>
              <a:t>letnik.</a:t>
            </a:r>
          </a:p>
          <a:p>
            <a:pPr marL="365732" indent="-256014">
              <a:lnSpc>
                <a:spcPct val="100000"/>
              </a:lnSpc>
              <a:spcBef>
                <a:spcPts val="0"/>
              </a:spcBef>
              <a:buNone/>
              <a:defRPr/>
            </a:pPr>
            <a:endParaRPr lang="sl-SI" sz="2400" b="1" dirty="0" smtClean="0">
              <a:solidFill>
                <a:srgbClr val="FF0000"/>
              </a:solidFill>
              <a:latin typeface="Calibri" panose="020F0502020204030204" pitchFamily="34" charset="0"/>
              <a:cs typeface="Calibri" panose="020F0502020204030204" pitchFamily="34" charset="0"/>
            </a:endParaRPr>
          </a:p>
          <a:p>
            <a:pPr marL="230400" algn="just">
              <a:buNone/>
            </a:pPr>
            <a:r>
              <a:rPr lang="en-US" altLang="sl-SI" sz="2400" dirty="0" err="1" smtClean="0">
                <a:latin typeface="Calibri" panose="020F0502020204030204" pitchFamily="34" charset="0"/>
                <a:cs typeface="Calibri" panose="020F0502020204030204" pitchFamily="34" charset="0"/>
              </a:rPr>
              <a:t>Izbirni</a:t>
            </a:r>
            <a:r>
              <a:rPr lang="en-US" altLang="sl-SI" sz="2400" dirty="0" smtClean="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predmeti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iz</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podiplomskega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študijskega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programa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za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pridobitev</a:t>
            </a:r>
            <a:r>
              <a:rPr lang="en-US" altLang="sl-SI" sz="2400" dirty="0">
                <a:latin typeface="Calibri" panose="020F0502020204030204" pitchFamily="34" charset="0"/>
                <a:cs typeface="Calibri" panose="020F0502020204030204" pitchFamily="34" charset="0"/>
              </a:rPr>
              <a:t> </a:t>
            </a:r>
            <a:r>
              <a:rPr lang="en-US" altLang="sl-SI" sz="2400" dirty="0" err="1" smtClean="0">
                <a:latin typeface="Calibri" panose="020F0502020204030204" pitchFamily="34" charset="0"/>
                <a:cs typeface="Calibri" panose="020F0502020204030204" pitchFamily="34" charset="0"/>
              </a:rPr>
              <a:t>doktorata</a:t>
            </a:r>
            <a:r>
              <a:rPr lang="en-US" altLang="sl-SI" sz="2400" dirty="0" smtClean="0">
                <a:latin typeface="Calibri" panose="020F0502020204030204" pitchFamily="34" charset="0"/>
                <a:cs typeface="Calibri" panose="020F0502020204030204" pitchFamily="34" charset="0"/>
              </a:rPr>
              <a:t> </a:t>
            </a:r>
            <a:r>
              <a:rPr lang="en-US" altLang="sl-SI" sz="2400" b="1" dirty="0">
                <a:latin typeface="Calibri" panose="020F0502020204030204" pitchFamily="34" charset="0"/>
                <a:cs typeface="Calibri" panose="020F0502020204030204" pitchFamily="34" charset="0"/>
              </a:rPr>
              <a:t>STATISTIKA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na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Univerzi</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Ljubljani</a:t>
            </a:r>
            <a:r>
              <a:rPr lang="sl-SI" altLang="sl-SI" sz="2400" dirty="0">
                <a:latin typeface="Calibri" panose="020F0502020204030204" pitchFamily="34" charset="0"/>
                <a:cs typeface="Calibri" panose="020F0502020204030204" pitchFamily="34" charset="0"/>
              </a:rPr>
              <a:t>:</a:t>
            </a:r>
          </a:p>
          <a:p>
            <a:pPr marL="230400" algn="just"/>
            <a:r>
              <a:rPr lang="sl-SI" altLang="sl-SI" sz="2400" dirty="0" err="1">
                <a:latin typeface="Calibri" panose="020F0502020204030204" pitchFamily="34" charset="0"/>
                <a:cs typeface="Calibri" panose="020F0502020204030204" pitchFamily="34" charset="0"/>
              </a:rPr>
              <a:t>Multivariatna</a:t>
            </a:r>
            <a:r>
              <a:rPr lang="sl-SI" altLang="sl-SI" sz="2400" dirty="0">
                <a:latin typeface="Calibri" panose="020F0502020204030204" pitchFamily="34" charset="0"/>
                <a:cs typeface="Calibri" panose="020F0502020204030204" pitchFamily="34" charset="0"/>
              </a:rPr>
              <a:t> analiza,</a:t>
            </a:r>
            <a:endParaRPr lang="sl-SI" altLang="sl-SI" sz="2400" b="1" dirty="0">
              <a:latin typeface="Calibri" panose="020F0502020204030204" pitchFamily="34" charset="0"/>
              <a:cs typeface="Calibri" panose="020F0502020204030204" pitchFamily="34" charset="0"/>
            </a:endParaRPr>
          </a:p>
          <a:p>
            <a:pPr marL="230400" algn="just"/>
            <a:r>
              <a:rPr lang="sl-SI" altLang="sl-SI" sz="2400" dirty="0">
                <a:latin typeface="Calibri" panose="020F0502020204030204" pitchFamily="34" charset="0"/>
                <a:cs typeface="Calibri" panose="020F0502020204030204" pitchFamily="34" charset="0"/>
              </a:rPr>
              <a:t>Anketna metodologija,</a:t>
            </a:r>
            <a:endParaRPr lang="sl-SI" altLang="sl-SI" sz="2400" b="1" dirty="0">
              <a:latin typeface="Calibri" panose="020F0502020204030204" pitchFamily="34" charset="0"/>
              <a:cs typeface="Calibri" panose="020F0502020204030204" pitchFamily="34" charset="0"/>
            </a:endParaRPr>
          </a:p>
          <a:p>
            <a:pPr marL="230400" algn="just"/>
            <a:r>
              <a:rPr lang="sl-SI" altLang="sl-SI" sz="2400" dirty="0">
                <a:latin typeface="Calibri" panose="020F0502020204030204" pitchFamily="34" charset="0"/>
                <a:cs typeface="Calibri" panose="020F0502020204030204" pitchFamily="34" charset="0"/>
              </a:rPr>
              <a:t>Načrtovanje in analiza poskusov.</a:t>
            </a:r>
          </a:p>
          <a:p>
            <a:pPr marL="365732" indent="-256014">
              <a:buNone/>
              <a:defRPr/>
            </a:pPr>
            <a:endParaRPr lang="sl-SI" dirty="0"/>
          </a:p>
        </p:txBody>
      </p:sp>
      <p:sp>
        <p:nvSpPr>
          <p:cNvPr id="4" name="Pravokotnik 3"/>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 name="Pravokotnik 4"/>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6" name="Pravokotnik 5"/>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Slika 6"/>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8"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294427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40480" y="681966"/>
            <a:ext cx="8229600" cy="11430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996696" y="1118408"/>
            <a:ext cx="11009376" cy="4256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sz="4000" b="1" dirty="0" err="1" smtClean="0">
                <a:solidFill>
                  <a:srgbClr val="FF0000"/>
                </a:solidFill>
                <a:latin typeface="+mj-lt"/>
                <a:cs typeface="Calibri Light" panose="020F0302020204030204" pitchFamily="34" charset="0"/>
              </a:rPr>
              <a:t>Izbirni</a:t>
            </a:r>
            <a:r>
              <a:rPr lang="en-US" sz="4000" b="1" dirty="0" smtClean="0">
                <a:solidFill>
                  <a:srgbClr val="FF0000"/>
                </a:solidFill>
                <a:latin typeface="+mj-lt"/>
                <a:cs typeface="Calibri Light" panose="020F0302020204030204" pitchFamily="34" charset="0"/>
              </a:rPr>
              <a:t> </a:t>
            </a:r>
            <a:r>
              <a:rPr lang="en-US" sz="4000" b="1" dirty="0" err="1">
                <a:solidFill>
                  <a:srgbClr val="FF0000"/>
                </a:solidFill>
                <a:latin typeface="+mj-lt"/>
                <a:cs typeface="Calibri Light" panose="020F0302020204030204" pitchFamily="34" charset="0"/>
              </a:rPr>
              <a:t>predmeti</a:t>
            </a:r>
            <a:r>
              <a:rPr lang="en-US" sz="4000" b="1" dirty="0">
                <a:solidFill>
                  <a:srgbClr val="FF0000"/>
                </a:solidFill>
                <a:latin typeface="+mj-lt"/>
                <a:cs typeface="Calibri Light" panose="020F0302020204030204" pitchFamily="34" charset="0"/>
              </a:rPr>
              <a:t> </a:t>
            </a:r>
            <a:r>
              <a:rPr lang="sl-SI" sz="4000" b="1" dirty="0">
                <a:solidFill>
                  <a:srgbClr val="FF0000"/>
                </a:solidFill>
                <a:latin typeface="+mj-lt"/>
                <a:cs typeface="Calibri Light" panose="020F0302020204030204" pitchFamily="34" charset="0"/>
              </a:rPr>
              <a:t>drugih fakultet </a:t>
            </a:r>
            <a:r>
              <a:rPr lang="sl-SI" sz="4000" b="1" dirty="0" smtClean="0">
                <a:solidFill>
                  <a:srgbClr val="FF0000"/>
                </a:solidFill>
                <a:latin typeface="+mj-lt"/>
                <a:cs typeface="Calibri Light" panose="020F0302020204030204" pitchFamily="34" charset="0"/>
              </a:rPr>
              <a:t>– </a:t>
            </a:r>
          </a:p>
          <a:p>
            <a:pPr algn="ctr">
              <a:spcBef>
                <a:spcPts val="0"/>
              </a:spcBef>
              <a:buNone/>
            </a:pPr>
            <a:r>
              <a:rPr lang="sl-SI" sz="4000" b="1" dirty="0" smtClean="0">
                <a:solidFill>
                  <a:srgbClr val="FF0000"/>
                </a:solidFill>
                <a:latin typeface="+mj-lt"/>
                <a:cs typeface="Calibri Light" panose="020F0302020204030204" pitchFamily="34" charset="0"/>
              </a:rPr>
              <a:t>2</a:t>
            </a:r>
            <a:r>
              <a:rPr lang="sl-SI" sz="4000" b="1" dirty="0">
                <a:solidFill>
                  <a:srgbClr val="FF0000"/>
                </a:solidFill>
                <a:latin typeface="+mj-lt"/>
                <a:cs typeface="Calibri Light" panose="020F0302020204030204" pitchFamily="34" charset="0"/>
              </a:rPr>
              <a:t>. letnik.</a:t>
            </a:r>
            <a:endParaRPr lang="sl-SI" altLang="sl-SI" sz="4000" b="1" dirty="0">
              <a:solidFill>
                <a:srgbClr val="FF0000"/>
              </a:solidFill>
              <a:latin typeface="+mj-lt"/>
              <a:cs typeface="Calibri" panose="020F0502020204030204" pitchFamily="34" charset="0"/>
            </a:endParaRPr>
          </a:p>
          <a:p>
            <a:pPr>
              <a:spcBef>
                <a:spcPts val="0"/>
              </a:spcBef>
              <a:buNone/>
            </a:pPr>
            <a:endParaRPr lang="sl-SI" altLang="sl-SI" sz="2400" dirty="0">
              <a:latin typeface="Calibri" panose="020F0502020204030204" pitchFamily="34" charset="0"/>
              <a:cs typeface="Calibri" panose="020F0502020204030204" pitchFamily="34" charset="0"/>
            </a:endParaRPr>
          </a:p>
          <a:p>
            <a:pPr algn="just">
              <a:buNone/>
            </a:pPr>
            <a:r>
              <a:rPr lang="sl-SI" altLang="sl-SI" sz="2400" dirty="0">
                <a:latin typeface="Calibri" panose="020F0502020204030204" pitchFamily="34" charset="0"/>
                <a:cs typeface="Calibri" panose="020F0502020204030204" pitchFamily="34" charset="0"/>
              </a:rPr>
              <a:t>Izbirni predmeti </a:t>
            </a:r>
            <a:r>
              <a:rPr lang="en-US" altLang="sl-SI" sz="2400" dirty="0" err="1">
                <a:latin typeface="Calibri" panose="020F0502020204030204" pitchFamily="34" charset="0"/>
                <a:cs typeface="Calibri" panose="020F0502020204030204" pitchFamily="34" charset="0"/>
              </a:rPr>
              <a:t>iz</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doktorskega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študijskega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programa</a:t>
            </a:r>
            <a:r>
              <a:rPr lang="en-US" altLang="sl-SI" sz="2400" dirty="0">
                <a:latin typeface="Calibri" panose="020F0502020204030204" pitchFamily="34" charset="0"/>
                <a:cs typeface="Calibri" panose="020F0502020204030204" pitchFamily="34" charset="0"/>
              </a:rPr>
              <a:t> </a:t>
            </a:r>
            <a:r>
              <a:rPr lang="en-US" altLang="sl-SI" sz="2400" b="1" dirty="0">
                <a:latin typeface="Calibri" panose="020F0502020204030204" pitchFamily="34" charset="0"/>
                <a:cs typeface="Calibri" panose="020F0502020204030204" pitchFamily="34" charset="0"/>
              </a:rPr>
              <a:t>VARSTVO OKOLJA </a:t>
            </a:r>
            <a:r>
              <a:rPr lang="en-US" altLang="sl-SI" sz="2400" dirty="0" err="1">
                <a:latin typeface="Calibri" panose="020F0502020204030204" pitchFamily="34" charset="0"/>
                <a:cs typeface="Calibri" panose="020F0502020204030204" pitchFamily="34" charset="0"/>
              </a:rPr>
              <a:t>na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Univerzi</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Ljubljani</a:t>
            </a:r>
            <a:r>
              <a:rPr lang="sl-SI" altLang="sl-SI" sz="2400" dirty="0">
                <a:latin typeface="Calibri" panose="020F0502020204030204" pitchFamily="34" charset="0"/>
                <a:cs typeface="Calibri" panose="020F0502020204030204" pitchFamily="34" charset="0"/>
              </a:rPr>
              <a:t>:</a:t>
            </a:r>
          </a:p>
          <a:p>
            <a:pPr algn="just"/>
            <a:r>
              <a:rPr lang="en-US" altLang="sl-SI" sz="2400" dirty="0" err="1">
                <a:latin typeface="Calibri" panose="020F0502020204030204" pitchFamily="34" charset="0"/>
                <a:cs typeface="Calibri" panose="020F0502020204030204" pitchFamily="34" charset="0"/>
              </a:rPr>
              <a:t>Požari</a:t>
            </a:r>
            <a:r>
              <a:rPr lang="en-US" altLang="sl-SI" sz="2400" dirty="0">
                <a:latin typeface="Calibri" panose="020F0502020204030204" pitchFamily="34" charset="0"/>
                <a:cs typeface="Calibri" panose="020F0502020204030204" pitchFamily="34" charset="0"/>
              </a:rPr>
              <a:t> in </a:t>
            </a:r>
            <a:r>
              <a:rPr lang="en-US" altLang="sl-SI" sz="2400" dirty="0" err="1">
                <a:latin typeface="Calibri" panose="020F0502020204030204" pitchFamily="34" charset="0"/>
                <a:cs typeface="Calibri" panose="020F0502020204030204" pitchFamily="34" charset="0"/>
              </a:rPr>
              <a:t>vplivi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na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okolje</a:t>
            </a:r>
            <a:r>
              <a:rPr lang="sl-SI" altLang="sl-SI" sz="2400" dirty="0">
                <a:latin typeface="Calibri" panose="020F0502020204030204" pitchFamily="34" charset="0"/>
                <a:cs typeface="Calibri" panose="020F0502020204030204" pitchFamily="34" charset="0"/>
              </a:rPr>
              <a:t>.</a:t>
            </a:r>
          </a:p>
          <a:p>
            <a:pPr>
              <a:spcBef>
                <a:spcPts val="0"/>
              </a:spcBef>
              <a:buNone/>
            </a:pPr>
            <a:endParaRPr lang="sl-SI" altLang="sl-SI" sz="2400" dirty="0">
              <a:latin typeface="Calibri" panose="020F0502020204030204" pitchFamily="34" charset="0"/>
              <a:cs typeface="Calibri" panose="020F0502020204030204" pitchFamily="34" charset="0"/>
            </a:endParaRP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79072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65419" y="698595"/>
            <a:ext cx="8229600" cy="6397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cs typeface="Calibri Light" panose="020F0302020204030204" pitchFamily="34" charset="0"/>
            </a:endParaRPr>
          </a:p>
        </p:txBody>
      </p:sp>
      <p:sp>
        <p:nvSpPr>
          <p:cNvPr id="4" name="Content Placeholder 2"/>
          <p:cNvSpPr txBox="1">
            <a:spLocks/>
          </p:cNvSpPr>
          <p:nvPr/>
        </p:nvSpPr>
        <p:spPr>
          <a:xfrm>
            <a:off x="1005840" y="1174655"/>
            <a:ext cx="11009376" cy="44570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0"/>
              </a:spcBef>
              <a:buNone/>
            </a:pPr>
            <a:r>
              <a:rPr lang="sl-SI" sz="4000" b="1" dirty="0" smtClean="0">
                <a:solidFill>
                  <a:srgbClr val="FF0000"/>
                </a:solidFill>
                <a:latin typeface="Calibri Light" panose="020F0302020204030204" pitchFamily="34" charset="0"/>
                <a:cs typeface="Calibri Light" panose="020F0302020204030204" pitchFamily="34" charset="0"/>
              </a:rPr>
              <a:t>1</a:t>
            </a:r>
            <a:r>
              <a:rPr lang="sl-SI" sz="4000" b="1" dirty="0">
                <a:solidFill>
                  <a:srgbClr val="FF0000"/>
                </a:solidFill>
                <a:latin typeface="Calibri Light" panose="020F0302020204030204" pitchFamily="34" charset="0"/>
                <a:cs typeface="Calibri Light" panose="020F0302020204030204" pitchFamily="34" charset="0"/>
              </a:rPr>
              <a:t>. letnik- študijske obveznosti.</a:t>
            </a:r>
            <a:endParaRPr lang="en-US" sz="4000" b="1" dirty="0">
              <a:solidFill>
                <a:srgbClr val="FF0000"/>
              </a:solidFill>
              <a:latin typeface="Calibri Light" panose="020F0302020204030204" pitchFamily="34" charset="0"/>
              <a:cs typeface="Calibri Light" panose="020F0302020204030204" pitchFamily="34" charset="0"/>
            </a:endParaRPr>
          </a:p>
          <a:p>
            <a:pPr marL="457166" lvl="1" indent="0">
              <a:spcBef>
                <a:spcPts val="0"/>
              </a:spcBef>
              <a:buNone/>
            </a:pPr>
            <a:endParaRPr lang="sl-SI" altLang="sl-SI" dirty="0">
              <a:latin typeface="Calibri" panose="020F0502020204030204" pitchFamily="34" charset="0"/>
              <a:cs typeface="Calibri" panose="020F0502020204030204" pitchFamily="34" charset="0"/>
            </a:endParaRPr>
          </a:p>
          <a:p>
            <a:pPr lvl="1" algn="just">
              <a:spcBef>
                <a:spcPts val="0"/>
              </a:spcBef>
            </a:pPr>
            <a:r>
              <a:rPr lang="sl-SI" altLang="sl-SI" dirty="0">
                <a:latin typeface="Calibri" panose="020F0502020204030204" pitchFamily="34" charset="0"/>
                <a:cs typeface="Calibri" panose="020F0502020204030204" pitchFamily="34" charset="0"/>
              </a:rPr>
              <a:t>Doktorandi izberejo 1 predmet izmed 4 izbirnih predmetov programa (TIP) - 10 ECTS.</a:t>
            </a:r>
            <a:endParaRPr lang="sl-SI" altLang="sl-SI" b="1" dirty="0">
              <a:latin typeface="Calibri" panose="020F0502020204030204" pitchFamily="34" charset="0"/>
              <a:cs typeface="Calibri" panose="020F0502020204030204" pitchFamily="34" charset="0"/>
            </a:endParaRPr>
          </a:p>
          <a:p>
            <a:pPr lvl="1" algn="just">
              <a:spcBef>
                <a:spcPts val="0"/>
              </a:spcBef>
            </a:pPr>
            <a:r>
              <a:rPr lang="sl-SI" altLang="sl-SI" dirty="0">
                <a:latin typeface="Calibri" panose="020F0502020204030204" pitchFamily="34" charset="0"/>
                <a:cs typeface="Calibri" panose="020F0502020204030204" pitchFamily="34" charset="0"/>
              </a:rPr>
              <a:t>Doktorandi izberejo 2 predmeta izmed 4 izbirnih predmetov področja področij </a:t>
            </a:r>
            <a:r>
              <a:rPr lang="sl-SI" altLang="sl-SI" i="1" dirty="0">
                <a:latin typeface="Calibri" panose="020F0502020204030204" pitchFamily="34" charset="0"/>
                <a:cs typeface="Calibri" panose="020F0502020204030204" pitchFamily="34" charset="0"/>
              </a:rPr>
              <a:t>Pomorstvo</a:t>
            </a:r>
            <a:r>
              <a:rPr lang="sl-SI" altLang="sl-SI" dirty="0">
                <a:latin typeface="Calibri" panose="020F0502020204030204" pitchFamily="34" charset="0"/>
                <a:cs typeface="Calibri" panose="020F0502020204030204" pitchFamily="34" charset="0"/>
              </a:rPr>
              <a:t> (IPO) ali </a:t>
            </a:r>
            <a:r>
              <a:rPr lang="sl-SI" altLang="sl-SI" i="1" dirty="0">
                <a:latin typeface="Calibri" panose="020F0502020204030204" pitchFamily="34" charset="0"/>
                <a:cs typeface="Calibri" panose="020F0502020204030204" pitchFamily="34" charset="0"/>
              </a:rPr>
              <a:t>Promet</a:t>
            </a:r>
            <a:r>
              <a:rPr lang="sl-SI" altLang="sl-SI" dirty="0">
                <a:latin typeface="Calibri" panose="020F0502020204030204" pitchFamily="34" charset="0"/>
                <a:cs typeface="Calibri" panose="020F0502020204030204" pitchFamily="34" charset="0"/>
              </a:rPr>
              <a:t> (IPR) - 20 ECTS.</a:t>
            </a:r>
            <a:endParaRPr lang="sl-SI" altLang="sl-SI" b="1" dirty="0">
              <a:latin typeface="Calibri" panose="020F0502020204030204" pitchFamily="34" charset="0"/>
              <a:cs typeface="Calibri" panose="020F0502020204030204" pitchFamily="34" charset="0"/>
            </a:endParaRPr>
          </a:p>
          <a:p>
            <a:pPr lvl="1" algn="just">
              <a:spcBef>
                <a:spcPts val="0"/>
              </a:spcBef>
            </a:pPr>
            <a:r>
              <a:rPr lang="sl-SI" altLang="sl-SI" dirty="0">
                <a:latin typeface="Calibri" panose="020F0502020204030204" pitchFamily="34" charset="0"/>
                <a:cs typeface="Calibri" panose="020F0502020204030204" pitchFamily="34" charset="0"/>
              </a:rPr>
              <a:t>Poročanje o raziskovalnem delu ovrednoteno - 5 ECTS.</a:t>
            </a:r>
            <a:endParaRPr lang="sl-SI" altLang="sl-SI" b="1" dirty="0">
              <a:latin typeface="Calibri" panose="020F0502020204030204" pitchFamily="34" charset="0"/>
              <a:cs typeface="Calibri" panose="020F0502020204030204" pitchFamily="34" charset="0"/>
            </a:endParaRPr>
          </a:p>
          <a:p>
            <a:pPr lvl="1" algn="just">
              <a:spcBef>
                <a:spcPts val="0"/>
              </a:spcBef>
            </a:pPr>
            <a:r>
              <a:rPr lang="sl-SI" altLang="sl-SI" dirty="0">
                <a:latin typeface="Calibri" panose="020F0502020204030204" pitchFamily="34" charset="0"/>
                <a:cs typeface="Calibri" panose="020F0502020204030204" pitchFamily="34" charset="0"/>
              </a:rPr>
              <a:t>Individualno raziskovalno delo (IRD) - 25 ECTS.</a:t>
            </a:r>
          </a:p>
          <a:p>
            <a:pPr marL="457166" lvl="1" indent="0" algn="just">
              <a:spcBef>
                <a:spcPts val="0"/>
              </a:spcBef>
              <a:buNone/>
            </a:pPr>
            <a:endParaRPr lang="sl-SI" altLang="sl-SI" b="1" dirty="0">
              <a:latin typeface="Calibri" panose="020F0502020204030204" pitchFamily="34" charset="0"/>
              <a:cs typeface="Calibri" panose="020F0502020204030204" pitchFamily="34" charset="0"/>
            </a:endParaRPr>
          </a:p>
          <a:p>
            <a:pPr algn="just">
              <a:spcBef>
                <a:spcPts val="0"/>
              </a:spcBef>
              <a:buFont typeface="Wingdings" panose="05000000000000000000" pitchFamily="2" charset="2"/>
              <a:buChar char="Ø"/>
            </a:pPr>
            <a:r>
              <a:rPr lang="sl-SI" altLang="sl-SI" sz="2400" dirty="0">
                <a:latin typeface="Calibri" panose="020F0502020204030204" pitchFamily="34" charset="0"/>
                <a:cs typeface="Calibri" panose="020F0502020204030204" pitchFamily="34" charset="0"/>
              </a:rPr>
              <a:t>Skupaj 1. letnik: </a:t>
            </a:r>
            <a:r>
              <a:rPr lang="sl-SI" altLang="sl-SI" sz="2400" b="1" dirty="0">
                <a:latin typeface="Calibri" panose="020F0502020204030204" pitchFamily="34" charset="0"/>
                <a:cs typeface="Calibri" panose="020F0502020204030204" pitchFamily="34" charset="0"/>
              </a:rPr>
              <a:t>60 ECTS.</a:t>
            </a:r>
          </a:p>
          <a:p>
            <a:pPr marL="0" indent="0">
              <a:buNone/>
            </a:pPr>
            <a:endParaRPr lang="en-US" alt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4150310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65419" y="698595"/>
            <a:ext cx="8229600" cy="6397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cs typeface="Calibri Light" panose="020F0302020204030204" pitchFamily="34" charset="0"/>
            </a:endParaRPr>
          </a:p>
        </p:txBody>
      </p:sp>
      <p:sp>
        <p:nvSpPr>
          <p:cNvPr id="4" name="Content Placeholder 2"/>
          <p:cNvSpPr txBox="1">
            <a:spLocks/>
          </p:cNvSpPr>
          <p:nvPr/>
        </p:nvSpPr>
        <p:spPr>
          <a:xfrm>
            <a:off x="1014984" y="1215521"/>
            <a:ext cx="10991088" cy="4782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1" indent="0" algn="ctr">
              <a:buNone/>
              <a:defRPr/>
            </a:pPr>
            <a:r>
              <a:rPr lang="sl-SI" sz="4000" b="1" dirty="0" smtClean="0">
                <a:solidFill>
                  <a:srgbClr val="FF0000"/>
                </a:solidFill>
                <a:latin typeface="Calibri Light" panose="020F0302020204030204" pitchFamily="34" charset="0"/>
                <a:cs typeface="Calibri Light" panose="020F0302020204030204" pitchFamily="34" charset="0"/>
              </a:rPr>
              <a:t>1</a:t>
            </a:r>
            <a:r>
              <a:rPr lang="sl-SI" sz="4000" b="1" dirty="0">
                <a:solidFill>
                  <a:srgbClr val="FF0000"/>
                </a:solidFill>
                <a:latin typeface="Calibri Light" panose="020F0302020204030204" pitchFamily="34" charset="0"/>
                <a:cs typeface="Calibri Light" panose="020F0302020204030204" pitchFamily="34" charset="0"/>
              </a:rPr>
              <a:t>. letnik- Poročanje o RD.</a:t>
            </a:r>
            <a:endParaRPr lang="en-US" sz="4000" b="1" dirty="0">
              <a:solidFill>
                <a:srgbClr val="FF0000"/>
              </a:solidFill>
              <a:latin typeface="Calibri Light" panose="020F0302020204030204" pitchFamily="34" charset="0"/>
              <a:cs typeface="Calibri Light" panose="020F0302020204030204" pitchFamily="34" charset="0"/>
            </a:endParaRPr>
          </a:p>
          <a:p>
            <a:pPr marL="109721" indent="0">
              <a:buNone/>
              <a:defRPr/>
            </a:pPr>
            <a:endParaRPr lang="sl-SI" sz="2400" dirty="0">
              <a:cs typeface="Calibri" panose="020F0502020204030204" pitchFamily="34" charset="0"/>
            </a:endParaRPr>
          </a:p>
          <a:p>
            <a:pPr marL="452594" indent="-342874" algn="just">
              <a:defRPr/>
            </a:pPr>
            <a:r>
              <a:rPr lang="sl-SI" sz="2400" dirty="0">
                <a:cs typeface="Calibri" panose="020F0502020204030204" pitchFamily="34" charset="0"/>
              </a:rPr>
              <a:t>Poročanje o raziskovalnem delu je oblika organiziranega študija, ki jo doktorand izvaja pod vodstvom svojega mentorja, rezultate dela pa pisno in ustno predstavi pred komisijo, ki jo določi senat UL FPP. </a:t>
            </a:r>
          </a:p>
          <a:p>
            <a:pPr marL="109721" indent="0" algn="just">
              <a:buNone/>
              <a:defRPr/>
            </a:pPr>
            <a:endParaRPr lang="sl-SI" sz="2400" dirty="0">
              <a:cs typeface="Calibri" panose="020F0502020204030204" pitchFamily="34" charset="0"/>
            </a:endParaRPr>
          </a:p>
          <a:p>
            <a:pPr marL="452594" indent="-342874" algn="just">
              <a:defRPr/>
            </a:pPr>
            <a:r>
              <a:rPr lang="sl-SI" sz="2400" dirty="0">
                <a:cs typeface="Calibri" panose="020F0502020204030204" pitchFamily="34" charset="0"/>
              </a:rPr>
              <a:t>Namen poročanja na koncu 2. semestra je, da doktorand opravi pregled nad ožjim področjem svojega raziskovalnega dela in obenem potrdi zahtevano znanje in sposobnost izbire in uporabe ustreznih metod in postopkov znanstvenega raziskovanja.</a:t>
            </a:r>
            <a:endParaRPr lang="en-US" sz="2400" b="1" dirty="0">
              <a:cs typeface="Calibri" panose="020F0502020204030204" pitchFamily="34" charset="0"/>
            </a:endParaRPr>
          </a:p>
          <a:p>
            <a:pPr marL="365732" indent="-256014">
              <a:buFont typeface="Wingdings 3"/>
              <a:buChar char=""/>
              <a:defRPr/>
            </a:pPr>
            <a:endParaRPr lang="en-US"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125317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941832" y="1072516"/>
            <a:ext cx="11055096" cy="3894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2</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 letnik- študijske obveznosti.</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457166" lvl="1" indent="0">
              <a:buNone/>
            </a:pPr>
            <a:endParaRPr lang="sl-SI" altLang="sl-SI" dirty="0">
              <a:latin typeface="Calibri" panose="020F0502020204030204" pitchFamily="34" charset="0"/>
              <a:ea typeface="Cambria" panose="02040503050406030204" pitchFamily="18" charset="0"/>
              <a:cs typeface="Calibri" panose="020F0502020204030204" pitchFamily="34" charset="0"/>
            </a:endParaRPr>
          </a:p>
          <a:p>
            <a:pPr lvl="1"/>
            <a:r>
              <a:rPr lang="sl-SI" altLang="sl-SI" dirty="0">
                <a:latin typeface="Calibri" panose="020F0502020204030204" pitchFamily="34" charset="0"/>
                <a:ea typeface="Cambria" panose="02040503050406030204" pitchFamily="18" charset="0"/>
                <a:cs typeface="Calibri" panose="020F0502020204030204" pitchFamily="34" charset="0"/>
              </a:rPr>
              <a:t>Doktorandi izberejo 2 izbirna predmeta programa (IPP)-20 ECTS.</a:t>
            </a:r>
            <a:endParaRPr lang="sl-SI" altLang="sl-SI" b="1" dirty="0">
              <a:latin typeface="Calibri" panose="020F0502020204030204" pitchFamily="34" charset="0"/>
              <a:ea typeface="Cambria" panose="02040503050406030204" pitchFamily="18" charset="0"/>
              <a:cs typeface="Calibri" panose="020F0502020204030204" pitchFamily="34" charset="0"/>
            </a:endParaRPr>
          </a:p>
          <a:p>
            <a:pPr lvl="1"/>
            <a:r>
              <a:rPr lang="sl-SI" altLang="sl-SI" dirty="0">
                <a:latin typeface="Calibri" panose="020F0502020204030204" pitchFamily="34" charset="0"/>
                <a:ea typeface="Cambria" panose="02040503050406030204" pitchFamily="18" charset="0"/>
                <a:cs typeface="Calibri" panose="020F0502020204030204" pitchFamily="34" charset="0"/>
              </a:rPr>
              <a:t>Priprava in zagovor doktorske teze (PDT)-5 ECTS.</a:t>
            </a:r>
            <a:endParaRPr lang="sl-SI" altLang="sl-SI" b="1" dirty="0">
              <a:latin typeface="Calibri" panose="020F0502020204030204" pitchFamily="34" charset="0"/>
              <a:ea typeface="Cambria" panose="02040503050406030204" pitchFamily="18" charset="0"/>
              <a:cs typeface="Calibri" panose="020F0502020204030204" pitchFamily="34" charset="0"/>
            </a:endParaRPr>
          </a:p>
          <a:p>
            <a:pPr lvl="1"/>
            <a:r>
              <a:rPr lang="sl-SI" altLang="sl-SI" dirty="0">
                <a:latin typeface="Calibri" panose="020F0502020204030204" pitchFamily="34" charset="0"/>
                <a:ea typeface="Cambria" panose="02040503050406030204" pitchFamily="18" charset="0"/>
                <a:cs typeface="Calibri" panose="020F0502020204030204" pitchFamily="34" charset="0"/>
              </a:rPr>
              <a:t>Individualno raziskovalno delo (IRD)-35 ECTS. </a:t>
            </a:r>
          </a:p>
          <a:p>
            <a:pPr marL="457166" lvl="1" indent="0">
              <a:buNone/>
            </a:pPr>
            <a:endParaRPr lang="sl-SI" altLang="sl-SI" b="1" dirty="0">
              <a:latin typeface="Calibri" panose="020F0502020204030204" pitchFamily="34" charset="0"/>
              <a:ea typeface="Cambria" panose="02040503050406030204" pitchFamily="18" charset="0"/>
              <a:cs typeface="Calibri" panose="020F0502020204030204" pitchFamily="34" charset="0"/>
            </a:endParaRPr>
          </a:p>
          <a:p>
            <a:pPr>
              <a:buFont typeface="Wingdings" panose="05000000000000000000" pitchFamily="2" charset="2"/>
              <a:buChar char="Ø"/>
            </a:pPr>
            <a:r>
              <a:rPr lang="sl-SI" altLang="sl-SI" sz="2400" dirty="0">
                <a:latin typeface="Calibri" panose="020F0502020204030204" pitchFamily="34" charset="0"/>
                <a:ea typeface="Cambria" panose="02040503050406030204" pitchFamily="18" charset="0"/>
                <a:cs typeface="Calibri" panose="020F0502020204030204" pitchFamily="34" charset="0"/>
              </a:rPr>
              <a:t>Skupaj 2. letnik </a:t>
            </a:r>
            <a:r>
              <a:rPr lang="sl-SI" altLang="sl-SI" sz="2400" b="1" dirty="0">
                <a:latin typeface="Calibri" panose="020F0502020204030204" pitchFamily="34" charset="0"/>
                <a:ea typeface="Cambria" panose="02040503050406030204" pitchFamily="18" charset="0"/>
                <a:cs typeface="Calibri" panose="020F0502020204030204" pitchFamily="34" charset="0"/>
              </a:rPr>
              <a:t>60 ECTS.</a:t>
            </a:r>
          </a:p>
          <a:p>
            <a:pPr>
              <a:buFont typeface="Wingdings 3" panose="05040102010807070707" pitchFamily="18" charset="2"/>
              <a:buNone/>
            </a:pPr>
            <a:endParaRPr lang="en-US" alt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743263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1034045" y="1072515"/>
            <a:ext cx="10926307" cy="4432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2</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 letnik- priprava zagovora.</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0" indent="0">
              <a:spcBef>
                <a:spcPts val="0"/>
              </a:spcBef>
              <a:buNone/>
            </a:pPr>
            <a:endParaRPr lang="sl-SI" altLang="sl-SI" sz="2400" dirty="0">
              <a:latin typeface="Calibri" panose="020F0502020204030204" pitchFamily="34" charset="0"/>
              <a:cs typeface="Calibri" panose="020F0502020204030204" pitchFamily="34" charset="0"/>
            </a:endParaRPr>
          </a:p>
          <a:p>
            <a:pPr algn="just">
              <a:spcBef>
                <a:spcPts val="0"/>
              </a:spcBef>
            </a:pPr>
            <a:r>
              <a:rPr lang="sl-SI" altLang="sl-SI" sz="2400" dirty="0">
                <a:latin typeface="Calibri" panose="020F0502020204030204" pitchFamily="34" charset="0"/>
                <a:cs typeface="Calibri" panose="020F0502020204030204" pitchFamily="34" charset="0"/>
              </a:rPr>
              <a:t>Najpozneje v 4. semestru doktorand pripravi in predstavi dispozicijo doktorske teze, pod vodstvom izbranega mentorja in se javno zagovarja pred komisijo za spremljanje doktorskega študenta, ki jo določi senat fakultete. </a:t>
            </a:r>
          </a:p>
          <a:p>
            <a:pPr marL="0" indent="0" algn="just">
              <a:spcBef>
                <a:spcPts val="0"/>
              </a:spcBef>
              <a:buNone/>
            </a:pPr>
            <a:endParaRPr lang="sl-SI" altLang="sl-SI" sz="2400" dirty="0">
              <a:latin typeface="Calibri" panose="020F0502020204030204" pitchFamily="34" charset="0"/>
              <a:cs typeface="Calibri" panose="020F0502020204030204" pitchFamily="34" charset="0"/>
            </a:endParaRPr>
          </a:p>
          <a:p>
            <a:pPr algn="just">
              <a:spcBef>
                <a:spcPts val="0"/>
              </a:spcBef>
            </a:pPr>
            <a:r>
              <a:rPr lang="sl-SI" altLang="sl-SI" sz="2400" dirty="0">
                <a:latin typeface="Calibri" panose="020F0502020204030204" pitchFamily="34" charset="0"/>
                <a:cs typeface="Calibri" panose="020F0502020204030204" pitchFamily="34" charset="0"/>
              </a:rPr>
              <a:t>Predstavitev doktorske teze mora biti ustrezno utemeljena z elementi </a:t>
            </a:r>
            <a:r>
              <a:rPr lang="sl-SI" altLang="sl-SI" sz="2400" dirty="0" err="1">
                <a:latin typeface="Calibri" panose="020F0502020204030204" pitchFamily="34" charset="0"/>
                <a:cs typeface="Calibri" panose="020F0502020204030204" pitchFamily="34" charset="0"/>
              </a:rPr>
              <a:t>disertabilnosti</a:t>
            </a:r>
            <a:r>
              <a:rPr lang="sl-SI" altLang="sl-SI" sz="2400" dirty="0">
                <a:latin typeface="Calibri" panose="020F0502020204030204" pitchFamily="34" charset="0"/>
                <a:cs typeface="Calibri" panose="020F0502020204030204" pitchFamily="34" charset="0"/>
              </a:rPr>
              <a:t> ter zanjo podana znanstvena hipoteza. </a:t>
            </a:r>
            <a:endParaRPr lang="en-US" altLang="sl-SI" sz="2400" b="1" dirty="0">
              <a:latin typeface="Calibri" panose="020F0502020204030204" pitchFamily="34" charset="0"/>
              <a:cs typeface="Calibri" panose="020F0502020204030204" pitchFamily="34" charset="0"/>
            </a:endParaRPr>
          </a:p>
          <a:p>
            <a:endParaRPr lang="en-US" alt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4184708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57105" y="740162"/>
            <a:ext cx="8229600" cy="7145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969263" y="1097438"/>
            <a:ext cx="11018521" cy="4334097"/>
          </a:xfrm>
          <a:prstGeom prst="rect">
            <a:avLst/>
          </a:prstGeom>
          <a:noFill/>
          <a:ln w="12700" cap="flat" cmpd="sng" algn="ctr">
            <a:noFill/>
            <a:prstDash val="solid"/>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365732" indent="-256014" algn="ctr">
              <a:spcBef>
                <a:spcPts val="601"/>
              </a:spcBef>
              <a:buNone/>
              <a:defRPr/>
            </a:pPr>
            <a:r>
              <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Pogoj </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za napredovanje v 3. letnik.</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365732" indent="-256014">
              <a:spcBef>
                <a:spcPts val="601"/>
              </a:spcBef>
              <a:buNone/>
              <a:defRPr/>
            </a:pPr>
            <a:endParaRPr lang="sl-SI" sz="2400" dirty="0">
              <a:latin typeface="Calibri" panose="020F0502020204030204" pitchFamily="34" charset="0"/>
              <a:cs typeface="Calibri" panose="020F0502020204030204" pitchFamily="34" charset="0"/>
            </a:endParaRPr>
          </a:p>
          <a:p>
            <a:pPr marL="365732" indent="-256014" algn="just">
              <a:spcBef>
                <a:spcPts val="601"/>
              </a:spcBef>
              <a:buNone/>
              <a:defRPr/>
            </a:pPr>
            <a:r>
              <a:rPr lang="es-ES_tradnl" sz="2400" dirty="0">
                <a:latin typeface="Calibri" panose="020F0502020204030204" pitchFamily="34" charset="0"/>
                <a:cs typeface="Calibri" panose="020F0502020204030204" pitchFamily="34" charset="0"/>
              </a:rPr>
              <a:t>so opravljene vse študijske obveznosti organiziranih oblik pouka iz 1. in 2. letnika, opravljen doktorski seminar z uspešno predstavitvijo teme doktorske disertacije ter potrditev pozitivne ocene Komisije za spremljanje doktorskega študenta o ustreznosti teme doktorske disertacije na senatu FPP</a:t>
            </a:r>
            <a:r>
              <a:rPr lang="sl-SI" sz="2400" dirty="0">
                <a:latin typeface="Calibri" panose="020F0502020204030204" pitchFamily="34" charset="0"/>
                <a:cs typeface="Calibri" panose="020F0502020204030204" pitchFamily="34" charset="0"/>
              </a:rPr>
              <a:t>.</a:t>
            </a: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dirty="0" smtClean="0">
                <a:solidFill>
                  <a:srgbClr val="FF0000"/>
                </a:solidFill>
              </a:rPr>
              <a:t>Podiplomski doktorski študijski program Pomorstvo in promet, 3. stopnja 202</a:t>
            </a:r>
            <a:r>
              <a:rPr lang="en-US" sz="1401" dirty="0" smtClean="0">
                <a:solidFill>
                  <a:srgbClr val="FF0000"/>
                </a:solidFill>
              </a:rPr>
              <a:t>3</a:t>
            </a:r>
            <a:r>
              <a:rPr lang="sl-SI" sz="1401" dirty="0" smtClean="0">
                <a:solidFill>
                  <a:srgbClr val="FF0000"/>
                </a:solidFill>
              </a:rPr>
              <a:t>/202</a:t>
            </a:r>
            <a:r>
              <a:rPr lang="en-US" sz="1401" dirty="0" smtClean="0">
                <a:solidFill>
                  <a:srgbClr val="FF0000"/>
                </a:solidFill>
              </a:rPr>
              <a:t>4</a:t>
            </a:r>
            <a:r>
              <a:rPr lang="sl-SI" sz="1401" dirty="0" smtClean="0">
                <a:solidFill>
                  <a:srgbClr val="FF0000"/>
                </a:solidFill>
              </a:rPr>
              <a:t> </a:t>
            </a:r>
            <a:r>
              <a:rPr lang="sl-SI" sz="1401" i="1" dirty="0" smtClean="0">
                <a:solidFill>
                  <a:srgbClr val="FF0000"/>
                </a:solidFill>
              </a:rPr>
              <a:t>Informativni dan: </a:t>
            </a:r>
            <a:r>
              <a:rPr lang="en-US" sz="1401" i="1" dirty="0" smtClean="0">
                <a:solidFill>
                  <a:srgbClr val="FF0000"/>
                </a:solidFill>
              </a:rPr>
              <a:t>1</a:t>
            </a:r>
            <a:r>
              <a:rPr lang="sl-SI" sz="1401" i="1" dirty="0" smtClean="0">
                <a:solidFill>
                  <a:srgbClr val="FF0000"/>
                </a:solidFill>
              </a:rPr>
              <a:t>. junij 202</a:t>
            </a:r>
            <a:r>
              <a:rPr lang="en-US" sz="1401" i="1" dirty="0" smtClean="0">
                <a:solidFill>
                  <a:srgbClr val="FF0000"/>
                </a:solidFill>
              </a:rPr>
              <a:t>3</a:t>
            </a:r>
            <a:r>
              <a:rPr lang="sl-SI" sz="1401" i="1" dirty="0"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432597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1051559" y="1033350"/>
            <a:ext cx="11010207" cy="4745658"/>
          </a:xfrm>
          <a:prstGeom prst="rect">
            <a:avLst/>
          </a:prstGeom>
          <a:noFill/>
          <a:ln w="12700" cap="flat" cmpd="sng" algn="ctr">
            <a:noFill/>
            <a:prstDash val="solid"/>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lvl="1" indent="0" algn="ctr">
              <a:spcBef>
                <a:spcPts val="601"/>
              </a:spcBef>
              <a:buNone/>
              <a:defRPr/>
            </a:pPr>
            <a:r>
              <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3</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 letnik- študijske obveznosti.</a:t>
            </a:r>
          </a:p>
          <a:p>
            <a:pPr marL="0" lvl="1" indent="0">
              <a:spcBef>
                <a:spcPts val="601"/>
              </a:spcBef>
              <a:buNone/>
              <a:defRPr/>
            </a:pPr>
            <a:endParaRPr lang="sl-SI" dirty="0">
              <a:latin typeface="Calibri" panose="020F0502020204030204" pitchFamily="34" charset="0"/>
              <a:cs typeface="Calibri" panose="020F0502020204030204" pitchFamily="34" charset="0"/>
            </a:endParaRPr>
          </a:p>
          <a:p>
            <a:pPr marL="736038" lvl="1" indent="-342874">
              <a:spcBef>
                <a:spcPts val="601"/>
              </a:spcBef>
              <a:defRPr/>
            </a:pPr>
            <a:r>
              <a:rPr lang="sl-SI" dirty="0">
                <a:latin typeface="Calibri" panose="020F0502020204030204" pitchFamily="34" charset="0"/>
                <a:cs typeface="Calibri" panose="020F0502020204030204" pitchFamily="34" charset="0"/>
              </a:rPr>
              <a:t>Individualno raziskovalno delo (IRD) - 60 ECTS.</a:t>
            </a:r>
          </a:p>
          <a:p>
            <a:pPr marL="393162" lvl="1" indent="0">
              <a:spcBef>
                <a:spcPts val="601"/>
              </a:spcBef>
              <a:buNone/>
              <a:defRPr/>
            </a:pPr>
            <a:endParaRPr lang="sl-SI" b="1" dirty="0">
              <a:latin typeface="Calibri" panose="020F0502020204030204" pitchFamily="34" charset="0"/>
              <a:cs typeface="Calibri" panose="020F0502020204030204" pitchFamily="34" charset="0"/>
            </a:endParaRPr>
          </a:p>
          <a:p>
            <a:pPr marL="452594" indent="-342874">
              <a:spcBef>
                <a:spcPts val="601"/>
              </a:spcBef>
              <a:buFont typeface="Wingdings" panose="05000000000000000000" pitchFamily="2" charset="2"/>
              <a:buChar char="Ø"/>
              <a:defRPr/>
            </a:pPr>
            <a:r>
              <a:rPr lang="sl-SI" sz="2400" dirty="0">
                <a:latin typeface="Calibri" panose="020F0502020204030204" pitchFamily="34" charset="0"/>
                <a:cs typeface="Calibri" panose="020F0502020204030204" pitchFamily="34" charset="0"/>
              </a:rPr>
              <a:t>Skupaj 3. letnik: </a:t>
            </a:r>
            <a:r>
              <a:rPr lang="sl-SI" sz="2400" b="1" dirty="0">
                <a:latin typeface="Calibri" panose="020F0502020204030204" pitchFamily="34" charset="0"/>
                <a:cs typeface="Calibri" panose="020F0502020204030204" pitchFamily="34" charset="0"/>
              </a:rPr>
              <a:t>60 ECTS.</a:t>
            </a:r>
          </a:p>
          <a:p>
            <a:pPr marL="365732" indent="-256014">
              <a:spcBef>
                <a:spcPts val="601"/>
              </a:spcBef>
              <a:buNone/>
              <a:defRPr/>
            </a:pPr>
            <a:endParaRPr lang="sl-SI" sz="2400" dirty="0">
              <a:latin typeface="Calibri" panose="020F0502020204030204" pitchFamily="34" charset="0"/>
              <a:cs typeface="Calibri" panose="020F0502020204030204" pitchFamily="34" charset="0"/>
            </a:endParaRPr>
          </a:p>
          <a:p>
            <a:pPr marL="365732" indent="-256014">
              <a:spcBef>
                <a:spcPts val="601"/>
              </a:spcBef>
              <a:buNone/>
              <a:defRPr/>
            </a:pPr>
            <a:r>
              <a:rPr lang="sl-SI" sz="2400" dirty="0">
                <a:latin typeface="Calibri" panose="020F0502020204030204" pitchFamily="34" charset="0"/>
                <a:cs typeface="Calibri" panose="020F0502020204030204" pitchFamily="34" charset="0"/>
              </a:rPr>
              <a:t>Vsebina 3. letnika se nanaša na raziskovalno delo v okviru doktorske disertacije.</a:t>
            </a:r>
          </a:p>
          <a:p>
            <a:pPr marL="365732" indent="-256014">
              <a:spcBef>
                <a:spcPts val="601"/>
              </a:spcBef>
              <a:buNone/>
              <a:defRPr/>
            </a:pPr>
            <a:endParaRPr lang="sl-SI" sz="2400" dirty="0">
              <a:latin typeface="Calibri" panose="020F0502020204030204" pitchFamily="34" charset="0"/>
              <a:cs typeface="Calibri" panose="020F0502020204030204" pitchFamily="34" charset="0"/>
            </a:endParaRP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dirty="0" smtClean="0">
                <a:solidFill>
                  <a:srgbClr val="FF0000"/>
                </a:solidFill>
              </a:rPr>
              <a:t>Podiplomski doktorski študijski program Pomorstvo in promet, 3. stopnja 202</a:t>
            </a:r>
            <a:r>
              <a:rPr lang="en-US" sz="1401" dirty="0" smtClean="0">
                <a:solidFill>
                  <a:srgbClr val="FF0000"/>
                </a:solidFill>
              </a:rPr>
              <a:t>3</a:t>
            </a:r>
            <a:r>
              <a:rPr lang="sl-SI" sz="1401" dirty="0" smtClean="0">
                <a:solidFill>
                  <a:srgbClr val="FF0000"/>
                </a:solidFill>
              </a:rPr>
              <a:t>/202</a:t>
            </a:r>
            <a:r>
              <a:rPr lang="en-US" sz="1401" dirty="0" smtClean="0">
                <a:solidFill>
                  <a:srgbClr val="FF0000"/>
                </a:solidFill>
              </a:rPr>
              <a:t>4</a:t>
            </a:r>
            <a:r>
              <a:rPr lang="sl-SI" sz="1401" dirty="0" smtClean="0">
                <a:solidFill>
                  <a:srgbClr val="FF0000"/>
                </a:solidFill>
              </a:rPr>
              <a:t> </a:t>
            </a:r>
            <a:r>
              <a:rPr lang="sl-SI" sz="1401" i="1" dirty="0" smtClean="0">
                <a:solidFill>
                  <a:srgbClr val="FF0000"/>
                </a:solidFill>
              </a:rPr>
              <a:t>Informativni dan: </a:t>
            </a:r>
            <a:r>
              <a:rPr lang="en-US" sz="1401" i="1" dirty="0" smtClean="0">
                <a:solidFill>
                  <a:srgbClr val="FF0000"/>
                </a:solidFill>
              </a:rPr>
              <a:t>1</a:t>
            </a:r>
            <a:r>
              <a:rPr lang="sl-SI" sz="1401" i="1" dirty="0" smtClean="0">
                <a:solidFill>
                  <a:srgbClr val="FF0000"/>
                </a:solidFill>
              </a:rPr>
              <a:t>. junij 202</a:t>
            </a:r>
            <a:r>
              <a:rPr lang="en-US" sz="1401" i="1" dirty="0" smtClean="0">
                <a:solidFill>
                  <a:srgbClr val="FF0000"/>
                </a:solidFill>
              </a:rPr>
              <a:t>3</a:t>
            </a:r>
            <a:r>
              <a:rPr lang="sl-SI" sz="1401" i="1" dirty="0"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814081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body of water with buildings and trees around it&#10;&#10;Description automatically generated with low confidence">
            <a:extLst>
              <a:ext uri="{FF2B5EF4-FFF2-40B4-BE49-F238E27FC236}">
                <a16:creationId xmlns:a16="http://schemas.microsoft.com/office/drawing/2014/main" id="{E1D2C6CE-F992-A8AD-E35C-6593B9CC82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9300"/>
            <a:ext cx="12192000" cy="8128000"/>
          </a:xfrm>
          <a:prstGeom prst="rect">
            <a:avLst/>
          </a:prstGeom>
        </p:spPr>
      </p:pic>
      <p:pic>
        <p:nvPicPr>
          <p:cNvPr id="3" name="Slika 2"/>
          <p:cNvPicPr>
            <a:picLocks noChangeAspect="1"/>
          </p:cNvPicPr>
          <p:nvPr/>
        </p:nvPicPr>
        <p:blipFill>
          <a:blip r:embed="rId3"/>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Tree>
    <p:extLst>
      <p:ext uri="{BB962C8B-B14F-4D97-AF65-F5344CB8AC3E}">
        <p14:creationId xmlns:p14="http://schemas.microsoft.com/office/powerpoint/2010/main" val="46124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923544" y="1033361"/>
            <a:ext cx="11018520" cy="4709071"/>
          </a:xfrm>
          <a:prstGeom prst="rect">
            <a:avLst/>
          </a:prstGeom>
          <a:noFill/>
          <a:ln w="12700" cap="flat" cmpd="sng" algn="ctr">
            <a:noFill/>
            <a:prstDash val="solid"/>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514314" lvl="1" indent="-514314" algn="ctr" defTabSz="896871">
              <a:spcBef>
                <a:spcPts val="0"/>
              </a:spcBef>
              <a:buNone/>
              <a:defRPr/>
            </a:pPr>
            <a:r>
              <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4</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 letnik- študijske obveznosti.</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514314" lvl="1" indent="-514314" defTabSz="896871">
              <a:spcBef>
                <a:spcPts val="0"/>
              </a:spcBef>
              <a:buNone/>
              <a:defRPr/>
            </a:pPr>
            <a:endParaRPr lang="sl-SI" b="1" dirty="0">
              <a:solidFill>
                <a:srgbClr val="FF0000"/>
              </a:solidFill>
              <a:latin typeface="Calibri" panose="020F0502020204030204" pitchFamily="34" charset="0"/>
              <a:cs typeface="Calibri" panose="020F0502020204030204" pitchFamily="34" charset="0"/>
            </a:endParaRPr>
          </a:p>
          <a:p>
            <a:pPr marL="514314" lvl="1" indent="-514314" defTabSz="896871">
              <a:spcBef>
                <a:spcPts val="0"/>
              </a:spcBef>
              <a:buNone/>
              <a:defRPr/>
            </a:pPr>
            <a:endParaRPr lang="sl-SI" b="1" dirty="0" smtClean="0">
              <a:solidFill>
                <a:srgbClr val="FF0000"/>
              </a:solidFill>
              <a:latin typeface="Calibri" panose="020F0502020204030204" pitchFamily="34" charset="0"/>
              <a:cs typeface="Calibri" panose="020F0502020204030204" pitchFamily="34" charset="0"/>
            </a:endParaRPr>
          </a:p>
          <a:p>
            <a:pPr marL="514314" lvl="1" indent="-514314" defTabSz="896871">
              <a:spcBef>
                <a:spcPts val="0"/>
              </a:spcBef>
              <a:buNone/>
              <a:defRPr/>
            </a:pPr>
            <a:r>
              <a:rPr lang="sl-SI" b="1" dirty="0" smtClean="0">
                <a:solidFill>
                  <a:srgbClr val="FF0000"/>
                </a:solidFill>
                <a:latin typeface="Calibri" panose="020F0502020204030204" pitchFamily="34" charset="0"/>
                <a:cs typeface="Calibri" panose="020F0502020204030204" pitchFamily="34" charset="0"/>
              </a:rPr>
              <a:t>Prehod </a:t>
            </a:r>
            <a:r>
              <a:rPr lang="sl-SI" b="1" dirty="0">
                <a:solidFill>
                  <a:srgbClr val="FF0000"/>
                </a:solidFill>
                <a:latin typeface="Calibri" panose="020F0502020204030204" pitchFamily="34" charset="0"/>
                <a:cs typeface="Calibri" panose="020F0502020204030204" pitchFamily="34" charset="0"/>
              </a:rPr>
              <a:t>v 4. letnih študija je mogoč le z odobreno temo doktorske disertacije na UL</a:t>
            </a:r>
            <a:r>
              <a:rPr lang="sl-SI" dirty="0">
                <a:solidFill>
                  <a:srgbClr val="FF0000"/>
                </a:solidFill>
                <a:latin typeface="Calibri" panose="020F0502020204030204" pitchFamily="34" charset="0"/>
                <a:cs typeface="Calibri" panose="020F0502020204030204" pitchFamily="34" charset="0"/>
              </a:rPr>
              <a:t>!</a:t>
            </a:r>
          </a:p>
          <a:p>
            <a:pPr marL="907475" lvl="1" indent="-514314">
              <a:spcBef>
                <a:spcPts val="0"/>
              </a:spcBef>
              <a:buNone/>
              <a:defRPr/>
            </a:pPr>
            <a:endParaRPr lang="sl-SI" dirty="0">
              <a:solidFill>
                <a:srgbClr val="FF0000"/>
              </a:solidFill>
              <a:latin typeface="Calibri" panose="020F0502020204030204" pitchFamily="34" charset="0"/>
              <a:cs typeface="Calibri" panose="020F0502020204030204" pitchFamily="34" charset="0"/>
            </a:endParaRPr>
          </a:p>
          <a:p>
            <a:pPr marL="736038" lvl="1" indent="-342874" algn="just">
              <a:spcBef>
                <a:spcPts val="0"/>
              </a:spcBef>
              <a:defRPr/>
            </a:pPr>
            <a:r>
              <a:rPr lang="sl-SI" dirty="0">
                <a:latin typeface="Calibri" panose="020F0502020204030204" pitchFamily="34" charset="0"/>
                <a:cs typeface="Calibri" panose="020F0502020204030204" pitchFamily="34" charset="0"/>
              </a:rPr>
              <a:t>Individualno raziskovalno delo (IRD)-55 ECTS.</a:t>
            </a:r>
            <a:endParaRPr lang="sl-SI" b="1" dirty="0">
              <a:latin typeface="Calibri" panose="020F0502020204030204" pitchFamily="34" charset="0"/>
              <a:cs typeface="Calibri" panose="020F0502020204030204" pitchFamily="34" charset="0"/>
            </a:endParaRPr>
          </a:p>
          <a:p>
            <a:pPr marL="736038" lvl="1" indent="-342874" algn="just">
              <a:spcBef>
                <a:spcPts val="0"/>
              </a:spcBef>
              <a:defRPr/>
            </a:pPr>
            <a:r>
              <a:rPr lang="sl-SI" dirty="0">
                <a:latin typeface="Calibri" panose="020F0502020204030204" pitchFamily="34" charset="0"/>
                <a:cs typeface="Calibri" panose="020F0502020204030204" pitchFamily="34" charset="0"/>
              </a:rPr>
              <a:t>Pisanje, ureditev in javni zagovor doktorske disertacije (ZDD) - 5 ECTS.</a:t>
            </a:r>
          </a:p>
          <a:p>
            <a:pPr marL="393162" lvl="1" indent="0" algn="just">
              <a:spcBef>
                <a:spcPts val="0"/>
              </a:spcBef>
              <a:buNone/>
              <a:defRPr/>
            </a:pPr>
            <a:endParaRPr lang="sl-SI" b="1" dirty="0">
              <a:latin typeface="Calibri" panose="020F0502020204030204" pitchFamily="34" charset="0"/>
              <a:cs typeface="Calibri" panose="020F0502020204030204" pitchFamily="34" charset="0"/>
            </a:endParaRPr>
          </a:p>
          <a:p>
            <a:pPr marL="452594" indent="-342874" algn="just">
              <a:spcBef>
                <a:spcPts val="0"/>
              </a:spcBef>
              <a:buFont typeface="Wingdings" panose="05000000000000000000" pitchFamily="2" charset="2"/>
              <a:buChar char="Ø"/>
              <a:defRPr/>
            </a:pPr>
            <a:r>
              <a:rPr lang="sl-SI" sz="2400" dirty="0">
                <a:latin typeface="Calibri" panose="020F0502020204030204" pitchFamily="34" charset="0"/>
                <a:cs typeface="Calibri" panose="020F0502020204030204" pitchFamily="34" charset="0"/>
              </a:rPr>
              <a:t>Skupaj 4. letnik: </a:t>
            </a:r>
            <a:r>
              <a:rPr lang="sl-SI" sz="2400" b="1" dirty="0">
                <a:latin typeface="Calibri" panose="020F0502020204030204" pitchFamily="34" charset="0"/>
                <a:cs typeface="Calibri" panose="020F0502020204030204" pitchFamily="34" charset="0"/>
              </a:rPr>
              <a:t>60 ECTS.</a:t>
            </a:r>
          </a:p>
          <a:p>
            <a:pPr marL="365732" indent="-256014" algn="just">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spcBef>
                <a:spcPts val="0"/>
              </a:spcBef>
              <a:buNone/>
              <a:defRPr/>
            </a:pPr>
            <a:r>
              <a:rPr lang="sl-SI" sz="2400" dirty="0">
                <a:latin typeface="Calibri" panose="020F0502020204030204" pitchFamily="34" charset="0"/>
                <a:cs typeface="Calibri" panose="020F0502020204030204" pitchFamily="34" charset="0"/>
              </a:rPr>
              <a:t>Vsebina 4. letnika se nanaša na raziskovalno delo v okviru doktorske disertacije ter pisanje, urejanje in javni zagovor doktorske disertacije.</a:t>
            </a: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3613799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941832" y="1072510"/>
            <a:ext cx="11027664" cy="460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SCI </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članek.</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a:spcBef>
                <a:spcPts val="0"/>
              </a:spcBef>
              <a:buNone/>
            </a:pPr>
            <a:endParaRPr lang="sl-SI" altLang="sl-SI" sz="2400" dirty="0">
              <a:latin typeface="Calibri" panose="020F0502020204030204" pitchFamily="34" charset="0"/>
              <a:cs typeface="Calibri" panose="020F0502020204030204" pitchFamily="34" charset="0"/>
            </a:endParaRPr>
          </a:p>
          <a:p>
            <a:pPr algn="just">
              <a:spcBef>
                <a:spcPts val="0"/>
              </a:spcBef>
              <a:buNone/>
            </a:pPr>
            <a:r>
              <a:rPr lang="en-US" altLang="sl-SI" sz="2400" dirty="0" err="1">
                <a:latin typeface="Calibri" panose="020F0502020204030204" pitchFamily="34" charset="0"/>
                <a:cs typeface="Calibri" panose="020F0502020204030204" pitchFamily="34" charset="0"/>
              </a:rPr>
              <a:t>Raziskovalno</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delo</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za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doktorsko</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disertacijo</a:t>
            </a:r>
            <a:r>
              <a:rPr lang="en-US" altLang="sl-SI" sz="2400" dirty="0">
                <a:latin typeface="Calibri" panose="020F0502020204030204" pitchFamily="34" charset="0"/>
                <a:cs typeface="Calibri" panose="020F0502020204030204" pitchFamily="34" charset="0"/>
              </a:rPr>
              <a:t> mora </a:t>
            </a:r>
            <a:r>
              <a:rPr lang="en-US" altLang="sl-SI" sz="2400" dirty="0" err="1">
                <a:latin typeface="Calibri" panose="020F0502020204030204" pitchFamily="34" charset="0"/>
                <a:cs typeface="Calibri" panose="020F0502020204030204" pitchFamily="34" charset="0"/>
              </a:rPr>
              <a:t>biti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zaključeno</a:t>
            </a:r>
            <a:r>
              <a:rPr lang="en-US" altLang="sl-SI" sz="2400" dirty="0">
                <a:latin typeface="Calibri" panose="020F0502020204030204" pitchFamily="34" charset="0"/>
                <a:cs typeface="Calibri" panose="020F0502020204030204" pitchFamily="34" charset="0"/>
              </a:rPr>
              <a:t> z </a:t>
            </a:r>
            <a:r>
              <a:rPr lang="en-US" altLang="sl-SI" sz="2400" dirty="0" err="1">
                <a:latin typeface="Calibri" panose="020F0502020204030204" pitchFamily="34" charset="0"/>
                <a:cs typeface="Calibri" panose="020F0502020204030204" pitchFamily="34" charset="0"/>
              </a:rPr>
              <a:t>najmanj</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enim</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znanstvenim</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člankom</a:t>
            </a:r>
            <a:r>
              <a:rPr lang="en-US" altLang="sl-SI" sz="2400" dirty="0">
                <a:latin typeface="Calibri" panose="020F0502020204030204" pitchFamily="34" charset="0"/>
                <a:cs typeface="Calibri" panose="020F0502020204030204" pitchFamily="34" charset="0"/>
              </a:rPr>
              <a:t> s </a:t>
            </a:r>
            <a:r>
              <a:rPr lang="en-US" altLang="sl-SI" sz="2400" dirty="0" err="1">
                <a:latin typeface="Calibri" panose="020F0502020204030204" pitchFamily="34" charset="0"/>
                <a:cs typeface="Calibri" panose="020F0502020204030204" pitchFamily="34" charset="0"/>
              </a:rPr>
              <a:t>področja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obravanavanega</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področja</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doktorski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disertaciji</a:t>
            </a:r>
            <a:r>
              <a:rPr lang="en-US" altLang="sl-SI" sz="2400" dirty="0">
                <a:latin typeface="Calibri" panose="020F0502020204030204" pitchFamily="34" charset="0"/>
                <a:cs typeface="Calibri" panose="020F0502020204030204" pitchFamily="34" charset="0"/>
              </a:rPr>
              <a:t>. </a:t>
            </a:r>
            <a:endParaRPr lang="sl-SI" altLang="sl-SI" sz="2400" dirty="0">
              <a:latin typeface="Calibri" panose="020F0502020204030204" pitchFamily="34" charset="0"/>
              <a:cs typeface="Calibri" panose="020F0502020204030204" pitchFamily="34" charset="0"/>
            </a:endParaRPr>
          </a:p>
          <a:p>
            <a:pPr algn="just">
              <a:spcBef>
                <a:spcPts val="0"/>
              </a:spcBef>
              <a:buNone/>
            </a:pPr>
            <a:endParaRPr lang="sl-SI" altLang="sl-SI" sz="2400" dirty="0">
              <a:latin typeface="Calibri" panose="020F0502020204030204" pitchFamily="34" charset="0"/>
              <a:cs typeface="Calibri" panose="020F0502020204030204" pitchFamily="34" charset="0"/>
            </a:endParaRPr>
          </a:p>
          <a:p>
            <a:pPr algn="just">
              <a:spcBef>
                <a:spcPts val="0"/>
              </a:spcBef>
              <a:buNone/>
            </a:pPr>
            <a:r>
              <a:rPr lang="en-US" altLang="sl-SI" sz="2400" dirty="0" err="1">
                <a:solidFill>
                  <a:srgbClr val="FF0000"/>
                </a:solidFill>
                <a:latin typeface="Calibri" panose="020F0502020204030204" pitchFamily="34" charset="0"/>
                <a:cs typeface="Calibri" panose="020F0502020204030204" pitchFamily="34" charset="0"/>
              </a:rPr>
              <a:t>Članek</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katerem</a:t>
            </a:r>
            <a:r>
              <a:rPr lang="en-US" altLang="sl-SI" sz="2400" dirty="0">
                <a:latin typeface="Calibri" panose="020F0502020204030204" pitchFamily="34" charset="0"/>
                <a:cs typeface="Calibri" panose="020F0502020204030204" pitchFamily="34" charset="0"/>
              </a:rPr>
              <a:t> je </a:t>
            </a:r>
            <a:r>
              <a:rPr lang="en-US" altLang="sl-SI" sz="2400" dirty="0" err="1">
                <a:latin typeface="Calibri" panose="020F0502020204030204" pitchFamily="34" charset="0"/>
                <a:cs typeface="Calibri" panose="020F0502020204030204" pitchFamily="34" charset="0"/>
              </a:rPr>
              <a:t>kandidat</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prvi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avtor</a:t>
            </a:r>
            <a:r>
              <a:rPr lang="en-US" altLang="sl-SI" sz="2400" dirty="0">
                <a:latin typeface="Calibri" panose="020F0502020204030204" pitchFamily="34" charset="0"/>
                <a:cs typeface="Calibri" panose="020F0502020204030204" pitchFamily="34" charset="0"/>
              </a:rPr>
              <a:t>, mora </a:t>
            </a:r>
            <a:r>
              <a:rPr lang="en-US" altLang="sl-SI" sz="2400" dirty="0" err="1">
                <a:latin typeface="Calibri" panose="020F0502020204030204" pitchFamily="34" charset="0"/>
                <a:cs typeface="Calibri" panose="020F0502020204030204" pitchFamily="34" charset="0"/>
              </a:rPr>
              <a:t>biti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objavljen</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ali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sprejet</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objavo</a:t>
            </a:r>
            <a:r>
              <a:rPr lang="en-US" altLang="sl-SI" sz="2400" dirty="0">
                <a:latin typeface="Calibri" panose="020F0502020204030204" pitchFamily="34" charset="0"/>
                <a:cs typeface="Calibri" panose="020F0502020204030204" pitchFamily="34" charset="0"/>
              </a:rPr>
              <a:t> v </a:t>
            </a:r>
            <a:r>
              <a:rPr lang="en-US" altLang="sl-SI" sz="2400" dirty="0" err="1">
                <a:latin typeface="Calibri" panose="020F0502020204030204" pitchFamily="34" charset="0"/>
                <a:cs typeface="Calibri" panose="020F0502020204030204" pitchFamily="34" charset="0"/>
              </a:rPr>
              <a:t>mednarodno</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priznani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reviji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ki</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jih</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indeksira</a:t>
            </a:r>
            <a:r>
              <a:rPr lang="en-US" altLang="sl-SI" sz="2400" dirty="0">
                <a:latin typeface="Calibri" panose="020F0502020204030204" pitchFamily="34" charset="0"/>
                <a:cs typeface="Calibri" panose="020F0502020204030204" pitchFamily="34" charset="0"/>
              </a:rPr>
              <a:t> </a:t>
            </a:r>
            <a:r>
              <a:rPr lang="en-US" altLang="sl-SI" sz="2400" dirty="0">
                <a:solidFill>
                  <a:srgbClr val="FF0000"/>
                </a:solidFill>
                <a:latin typeface="Calibri" panose="020F0502020204030204" pitchFamily="34" charset="0"/>
                <a:cs typeface="Calibri" panose="020F0502020204030204" pitchFamily="34" charset="0"/>
              </a:rPr>
              <a:t>SCI</a:t>
            </a:r>
            <a:r>
              <a:rPr lang="en-US" altLang="sl-SI" sz="2400" dirty="0">
                <a:latin typeface="Calibri" panose="020F0502020204030204" pitchFamily="34" charset="0"/>
                <a:cs typeface="Calibri" panose="020F0502020204030204" pitchFamily="34" charset="0"/>
              </a:rPr>
              <a:t> in to </a:t>
            </a:r>
            <a:r>
              <a:rPr lang="en-US" altLang="sl-SI" sz="2400" dirty="0" err="1">
                <a:latin typeface="Calibri" panose="020F0502020204030204" pitchFamily="34" charset="0"/>
                <a:cs typeface="Calibri" panose="020F0502020204030204" pitchFamily="34" charset="0"/>
              </a:rPr>
              <a:t>pred</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zagovorom</a:t>
            </a:r>
            <a:r>
              <a:rPr lang="en-US" altLang="sl-SI" sz="2400" dirty="0">
                <a:latin typeface="Calibri" panose="020F0502020204030204" pitchFamily="34" charset="0"/>
                <a:cs typeface="Calibri" panose="020F0502020204030204" pitchFamily="34" charset="0"/>
              </a:rPr>
              <a:t> </a:t>
            </a:r>
            <a:r>
              <a:rPr lang="en-US" altLang="sl-SI" sz="2400" dirty="0" err="1">
                <a:latin typeface="Calibri" panose="020F0502020204030204" pitchFamily="34" charset="0"/>
                <a:cs typeface="Calibri" panose="020F0502020204030204" pitchFamily="34" charset="0"/>
              </a:rPr>
              <a:t>disertacije</a:t>
            </a:r>
            <a:r>
              <a:rPr lang="sl-SI" altLang="sl-SI" sz="2400" dirty="0">
                <a:latin typeface="Calibri" panose="020F0502020204030204" pitchFamily="34" charset="0"/>
                <a:cs typeface="Calibri" panose="020F0502020204030204" pitchFamily="34" charset="0"/>
              </a:rPr>
              <a:t>.</a:t>
            </a:r>
            <a:endParaRPr lang="en-US" altLang="sl-SI" sz="2400" dirty="0">
              <a:latin typeface="Calibri" panose="020F0502020204030204" pitchFamily="34" charset="0"/>
              <a:cs typeface="Calibri" panose="020F0502020204030204" pitchFamily="34" charset="0"/>
            </a:endParaRPr>
          </a:p>
          <a:p>
            <a:endParaRPr lang="sl-SI" alt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903005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932687" y="1072515"/>
            <a:ext cx="11129079" cy="44672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32" indent="-256014" algn="ctr">
              <a:lnSpc>
                <a:spcPct val="100000"/>
              </a:lnSpc>
              <a:spcBef>
                <a:spcPts val="0"/>
              </a:spcBef>
              <a:buNone/>
              <a:defRPr/>
            </a:pPr>
            <a:r>
              <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Raziskovalno </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delo.</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365732" indent="-256014" algn="just">
              <a:lnSpc>
                <a:spcPct val="100000"/>
              </a:lnSpc>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r>
              <a:rPr lang="en-US" sz="2400" dirty="0" err="1">
                <a:latin typeface="Calibri" panose="020F0502020204030204" pitchFamily="34" charset="0"/>
                <a:cs typeface="Calibri" panose="020F0502020204030204" pitchFamily="34" charset="0"/>
              </a:rPr>
              <a:t>Raziskovalno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delo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za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doktorsko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disertacijo</a:t>
            </a:r>
            <a:r>
              <a:rPr lang="en-US" sz="2400" dirty="0">
                <a:latin typeface="Calibri" panose="020F0502020204030204" pitchFamily="34" charset="0"/>
                <a:cs typeface="Calibri" panose="020F0502020204030204" pitchFamily="34" charset="0"/>
              </a:rPr>
              <a:t> je </a:t>
            </a:r>
            <a:r>
              <a:rPr lang="en-US" sz="2400" dirty="0" err="1">
                <a:latin typeface="Calibri" panose="020F0502020204030204" pitchFamily="34" charset="0"/>
                <a:cs typeface="Calibri" panose="020F0502020204030204" pitchFamily="34" charset="0"/>
              </a:rPr>
              <a:t>praviloma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individualno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raziskovalno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delo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usmerja</a:t>
            </a:r>
            <a:r>
              <a:rPr lang="en-US" sz="2400" dirty="0">
                <a:latin typeface="Calibri" panose="020F0502020204030204" pitchFamily="34" charset="0"/>
                <a:cs typeface="Calibri" panose="020F0502020204030204" pitchFamily="34" charset="0"/>
              </a:rPr>
              <a:t> mentor. </a:t>
            </a: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r>
              <a:rPr lang="en-US" sz="2400" dirty="0">
                <a:latin typeface="Calibri" panose="020F0502020204030204" pitchFamily="34" charset="0"/>
                <a:cs typeface="Calibri" panose="020F0502020204030204" pitchFamily="34" charset="0"/>
              </a:rPr>
              <a:t>V </a:t>
            </a:r>
            <a:r>
              <a:rPr lang="en-US" sz="2400" dirty="0" err="1">
                <a:latin typeface="Calibri" panose="020F0502020204030204" pitchFamily="34" charset="0"/>
                <a:cs typeface="Calibri" panose="020F0502020204030204" pitchFamily="34" charset="0"/>
              </a:rPr>
              <a:t>okviru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raziskovalnega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dela</a:t>
            </a:r>
            <a:r>
              <a:rPr lang="en-US" sz="2400" dirty="0">
                <a:latin typeface="Calibri" panose="020F0502020204030204" pitchFamily="34" charset="0"/>
                <a:cs typeface="Calibri" panose="020F0502020204030204" pitchFamily="34" charset="0"/>
              </a:rPr>
              <a:t> se od </a:t>
            </a:r>
            <a:r>
              <a:rPr lang="en-US" sz="2400" dirty="0" err="1">
                <a:latin typeface="Calibri" panose="020F0502020204030204" pitchFamily="34" charset="0"/>
                <a:cs typeface="Calibri" panose="020F0502020204030204" pitchFamily="34" charset="0"/>
              </a:rPr>
              <a:t>doktoranda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pričakuje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aktivno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udeleževanje</a:t>
            </a:r>
            <a:r>
              <a:rPr lang="en-US" sz="2400" dirty="0">
                <a:latin typeface="Calibri" panose="020F0502020204030204" pitchFamily="34" charset="0"/>
                <a:cs typeface="Calibri" panose="020F0502020204030204" pitchFamily="34" charset="0"/>
              </a:rPr>
              <a:t> z </a:t>
            </a:r>
            <a:r>
              <a:rPr lang="en-US" sz="2400" dirty="0" err="1">
                <a:latin typeface="Calibri" panose="020F0502020204030204" pitchFamily="34" charset="0"/>
                <a:cs typeface="Calibri" panose="020F0502020204030204" pitchFamily="34" charset="0"/>
              </a:rPr>
              <a:t>referati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domačih</a:t>
            </a:r>
            <a:r>
              <a:rPr lang="en-US" sz="2400" dirty="0">
                <a:latin typeface="Calibri" panose="020F0502020204030204" pitchFamily="34" charset="0"/>
                <a:cs typeface="Calibri" panose="020F0502020204030204" pitchFamily="34" charset="0"/>
              </a:rPr>
              <a:t> in </a:t>
            </a:r>
            <a:r>
              <a:rPr lang="en-US" sz="2400" dirty="0" err="1">
                <a:latin typeface="Calibri" panose="020F0502020204030204" pitchFamily="34" charset="0"/>
                <a:cs typeface="Calibri" panose="020F0502020204030204" pitchFamily="34" charset="0"/>
              </a:rPr>
              <a:t>mednarodnih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delavnicah</a:t>
            </a:r>
            <a:r>
              <a:rPr lang="en-US" sz="2400" dirty="0">
                <a:latin typeface="Calibri" panose="020F0502020204030204" pitchFamily="34" charset="0"/>
                <a:cs typeface="Calibri" panose="020F0502020204030204" pitchFamily="34" charset="0"/>
              </a:rPr>
              <a:t> in </a:t>
            </a:r>
            <a:r>
              <a:rPr lang="en-US" sz="2400" dirty="0" err="1">
                <a:latin typeface="Calibri" panose="020F0502020204030204" pitchFamily="34" charset="0"/>
                <a:cs typeface="Calibri" panose="020F0502020204030204" pitchFamily="34" charset="0"/>
              </a:rPr>
              <a:t>znanstvenih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konferencah</a:t>
            </a:r>
            <a:r>
              <a:rPr lang="en-US" sz="2400" dirty="0">
                <a:latin typeface="Calibri" panose="020F0502020204030204" pitchFamily="34" charset="0"/>
                <a:cs typeface="Calibri" panose="020F0502020204030204" pitchFamily="34" charset="0"/>
              </a:rPr>
              <a:t>. </a:t>
            </a: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lnSpc>
                <a:spcPct val="100000"/>
              </a:lnSpc>
              <a:spcBef>
                <a:spcPts val="0"/>
              </a:spcBef>
              <a:buNone/>
              <a:defRPr/>
            </a:pPr>
            <a:r>
              <a:rPr lang="en-US" sz="2400" dirty="0" err="1">
                <a:latin typeface="Calibri" panose="020F0502020204030204" pitchFamily="34" charset="0"/>
                <a:cs typeface="Calibri" panose="020F0502020204030204" pitchFamily="34" charset="0"/>
              </a:rPr>
              <a:t>Doktorandova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obveznost</a:t>
            </a:r>
            <a:r>
              <a:rPr lang="en-US" sz="2400" dirty="0">
                <a:latin typeface="Calibri" panose="020F0502020204030204" pitchFamily="34" charset="0"/>
                <a:cs typeface="Calibri" panose="020F0502020204030204" pitchFamily="34" charset="0"/>
              </a:rPr>
              <a:t> je </a:t>
            </a:r>
            <a:r>
              <a:rPr lang="en-US" sz="2400" dirty="0" err="1">
                <a:latin typeface="Calibri" panose="020F0502020204030204" pitchFamily="34" charset="0"/>
                <a:cs typeface="Calibri" panose="020F0502020204030204" pitchFamily="34" charset="0"/>
              </a:rPr>
              <a:t>tudi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objava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ustreznega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znanstvenega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članka</a:t>
            </a:r>
            <a:r>
              <a:rPr lang="en-US" sz="2400" dirty="0">
                <a:latin typeface="Calibri" panose="020F0502020204030204" pitchFamily="34" charset="0"/>
                <a:cs typeface="Calibri" panose="020F0502020204030204" pitchFamily="34" charset="0"/>
              </a:rPr>
              <a:t> z </a:t>
            </a:r>
            <a:r>
              <a:rPr lang="en-US" sz="2400" dirty="0" err="1">
                <a:latin typeface="Calibri" panose="020F0502020204030204" pitchFamily="34" charset="0"/>
                <a:cs typeface="Calibri" panose="020F0502020204030204" pitchFamily="34" charset="0"/>
              </a:rPr>
              <a:t>vsebinami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lastnega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raziskovanja</a:t>
            </a:r>
            <a:r>
              <a:rPr lang="en-US" sz="2400" dirty="0">
                <a:latin typeface="Calibri" panose="020F0502020204030204" pitchFamily="34" charset="0"/>
                <a:cs typeface="Calibri" panose="020F0502020204030204" pitchFamily="34" charset="0"/>
              </a:rPr>
              <a:t> v </a:t>
            </a:r>
            <a:r>
              <a:rPr lang="en-US" sz="2400" dirty="0" err="1">
                <a:latin typeface="Calibri" panose="020F0502020204030204" pitchFamily="34" charset="0"/>
                <a:cs typeface="Calibri" panose="020F0502020204030204" pitchFamily="34" charset="0"/>
              </a:rPr>
              <a:t>mednarodno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priznani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reviji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jih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indeksira</a:t>
            </a:r>
            <a:r>
              <a:rPr lang="en-US" sz="2400" dirty="0">
                <a:latin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cs typeface="Calibri" panose="020F0502020204030204" pitchFamily="34" charset="0"/>
              </a:rPr>
              <a:t>SCI</a:t>
            </a:r>
            <a:r>
              <a:rPr lang="sl-SI" sz="2400" dirty="0">
                <a:latin typeface="Calibri" panose="020F0502020204030204" pitchFamily="34" charset="0"/>
                <a:cs typeface="Calibri" panose="020F0502020204030204" pitchFamily="34" charset="0"/>
              </a:rPr>
              <a:t>.</a:t>
            </a:r>
            <a:endParaRPr lang="en-US" sz="2400" dirty="0">
              <a:solidFill>
                <a:srgbClr val="FF0000"/>
              </a:solidFill>
              <a:latin typeface="Calibri" panose="020F0502020204030204" pitchFamily="34" charset="0"/>
              <a:cs typeface="Calibri" panose="020F0502020204030204" pitchFamily="34" charset="0"/>
            </a:endParaRP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246892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Content Placeholder 2"/>
          <p:cNvSpPr txBox="1">
            <a:spLocks/>
          </p:cNvSpPr>
          <p:nvPr/>
        </p:nvSpPr>
        <p:spPr>
          <a:xfrm>
            <a:off x="1005839" y="1072510"/>
            <a:ext cx="11000233" cy="538812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32" indent="-256014" algn="ctr">
              <a:lnSpc>
                <a:spcPct val="120000"/>
              </a:lnSpc>
              <a:spcBef>
                <a:spcPts val="0"/>
              </a:spcBef>
              <a:buNone/>
              <a:defRPr/>
            </a:pPr>
            <a:r>
              <a:rPr lang="sl-SI" sz="16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Mentorstvo</a:t>
            </a:r>
            <a:r>
              <a:rPr lang="sl-SI" sz="16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a:t>
            </a:r>
            <a:endParaRPr lang="en-US" sz="16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365732" indent="-256014">
              <a:lnSpc>
                <a:spcPct val="120000"/>
              </a:lnSpc>
              <a:spcBef>
                <a:spcPts val="0"/>
              </a:spcBef>
              <a:buNone/>
              <a:defRPr/>
            </a:pPr>
            <a:endParaRPr lang="sl-SI" sz="9600" dirty="0">
              <a:latin typeface="Calibri" panose="020F0502020204030204" pitchFamily="34" charset="0"/>
              <a:cs typeface="Calibri" panose="020F0502020204030204" pitchFamily="34" charset="0"/>
            </a:endParaRPr>
          </a:p>
          <a:p>
            <a:pPr marL="365732" indent="-256014" algn="just">
              <a:lnSpc>
                <a:spcPct val="120000"/>
              </a:lnSpc>
              <a:spcBef>
                <a:spcPts val="0"/>
              </a:spcBef>
              <a:buNone/>
              <a:defRPr/>
            </a:pPr>
            <a:r>
              <a:rPr lang="sl-SI" sz="9600" dirty="0">
                <a:latin typeface="Calibri" panose="020F0502020204030204" pitchFamily="34" charset="0"/>
                <a:cs typeface="Calibri" panose="020F0502020204030204" pitchFamily="34" charset="0"/>
              </a:rPr>
              <a:t>Mentor je oseba, ki ima ustrezen naziv visokošolskega učitelja </a:t>
            </a:r>
            <a:r>
              <a:rPr lang="sl-SI" sz="9600" b="1" dirty="0">
                <a:latin typeface="Calibri" panose="020F0502020204030204" pitchFamily="34" charset="0"/>
                <a:cs typeface="Calibri" panose="020F0502020204030204" pitchFamily="34" charset="0"/>
              </a:rPr>
              <a:t>(docent, izredni profesor in redni profesor) </a:t>
            </a:r>
            <a:r>
              <a:rPr lang="sl-SI" sz="9600" dirty="0">
                <a:latin typeface="Calibri" panose="020F0502020204030204" pitchFamily="34" charset="0"/>
                <a:cs typeface="Calibri" panose="020F0502020204030204" pitchFamily="34" charset="0"/>
              </a:rPr>
              <a:t>oziroma znanstvenega delavca in ima izkazano raziskovalno aktivnost z ustrezno znanstveno bibliografijo s področja teme doktorske disertacije </a:t>
            </a:r>
            <a:r>
              <a:rPr lang="sl-SI" sz="9600" b="1" dirty="0">
                <a:latin typeface="Calibri" panose="020F0502020204030204" pitchFamily="34" charset="0"/>
                <a:cs typeface="Calibri" panose="020F0502020204030204" pitchFamily="34" charset="0"/>
              </a:rPr>
              <a:t>(najmanj tri SCI članke).</a:t>
            </a:r>
          </a:p>
          <a:p>
            <a:pPr marL="365732" indent="-256014" algn="just">
              <a:lnSpc>
                <a:spcPct val="120000"/>
              </a:lnSpc>
              <a:spcBef>
                <a:spcPts val="0"/>
              </a:spcBef>
              <a:buNone/>
              <a:defRPr/>
            </a:pPr>
            <a:r>
              <a:rPr lang="sl-SI" sz="9600" dirty="0" smtClean="0">
                <a:latin typeface="Calibri" panose="020F0502020204030204" pitchFamily="34" charset="0"/>
                <a:cs typeface="Calibri" panose="020F0502020204030204" pitchFamily="34" charset="0"/>
              </a:rPr>
              <a:t>Poleg </a:t>
            </a:r>
            <a:r>
              <a:rPr lang="sl-SI" sz="9600" dirty="0">
                <a:latin typeface="Calibri" panose="020F0502020204030204" pitchFamily="34" charset="0"/>
                <a:cs typeface="Calibri" panose="020F0502020204030204" pitchFamily="34" charset="0"/>
              </a:rPr>
              <a:t>osnovnih kriterijev je minimalni pogoj za izkazovanje raziskovalne aktivnosti mentorja, da v primeru temeljnih raziskav z bibliografijo v zadnjih petih letih doseže </a:t>
            </a:r>
            <a:r>
              <a:rPr lang="sl-SI" sz="9600" b="1" dirty="0">
                <a:solidFill>
                  <a:srgbClr val="FF0000"/>
                </a:solidFill>
                <a:latin typeface="Calibri" panose="020F0502020204030204" pitchFamily="34" charset="0"/>
                <a:cs typeface="Calibri" panose="020F0502020204030204" pitchFamily="34" charset="0"/>
              </a:rPr>
              <a:t>150 točk </a:t>
            </a:r>
            <a:r>
              <a:rPr lang="sl-SI" sz="9600" dirty="0">
                <a:latin typeface="Calibri" panose="020F0502020204030204" pitchFamily="34" charset="0"/>
                <a:cs typeface="Calibri" panose="020F0502020204030204" pitchFamily="34" charset="0"/>
              </a:rPr>
              <a:t>po SICRISS-u (ki se kvantitativno dokazuje po metodologiji ARRS s kazalnikom pod kategorijo Z≥100) in se uvršča v kazalec pomembnih dosežkov s </a:t>
            </a:r>
            <a:r>
              <a:rPr lang="sl-SI" sz="9600" dirty="0" err="1">
                <a:latin typeface="Calibri" panose="020F0502020204030204" pitchFamily="34" charset="0"/>
                <a:cs typeface="Calibri" panose="020F0502020204030204" pitchFamily="34" charset="0"/>
              </a:rPr>
              <a:t>kvanitativno</a:t>
            </a:r>
            <a:r>
              <a:rPr lang="sl-SI" sz="9600" dirty="0">
                <a:latin typeface="Calibri" panose="020F0502020204030204" pitchFamily="34" charset="0"/>
                <a:cs typeface="Calibri" panose="020F0502020204030204" pitchFamily="34" charset="0"/>
              </a:rPr>
              <a:t> oceno </a:t>
            </a:r>
            <a:r>
              <a:rPr lang="sl-SI" sz="9600" b="1" dirty="0">
                <a:solidFill>
                  <a:srgbClr val="FF0000"/>
                </a:solidFill>
                <a:latin typeface="Calibri" panose="020F0502020204030204" pitchFamily="34" charset="0"/>
                <a:cs typeface="Calibri" panose="020F0502020204030204" pitchFamily="34" charset="0"/>
              </a:rPr>
              <a:t>A½ več kot 0</a:t>
            </a:r>
            <a:r>
              <a:rPr lang="sl-SI" sz="9600" dirty="0">
                <a:latin typeface="Calibri" panose="020F0502020204030204" pitchFamily="34" charset="0"/>
                <a:cs typeface="Calibri" panose="020F0502020204030204" pitchFamily="34" charset="0"/>
              </a:rPr>
              <a:t> oziroma v primeru aplikativnih raziskav 40 točk in ima dokazila o uspešnosti prenosa rezultatov projektov v prakso.</a:t>
            </a:r>
          </a:p>
          <a:p>
            <a:pPr marL="365732" indent="-256014">
              <a:buFont typeface="Wingdings 3"/>
              <a:buChar char=""/>
              <a:defRPr/>
            </a:pPr>
            <a:endParaRPr lang="en-US" b="1" dirty="0"/>
          </a:p>
          <a:p>
            <a:pPr marL="365732" indent="-256014">
              <a:buNone/>
              <a:defRPr/>
            </a:pPr>
            <a:endParaRPr lang="en-US"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201714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1"/>
          <p:cNvSpPr txBox="1">
            <a:spLocks/>
          </p:cNvSpPr>
          <p:nvPr/>
        </p:nvSpPr>
        <p:spPr>
          <a:xfrm>
            <a:off x="987552" y="1077327"/>
            <a:ext cx="10923667" cy="491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32" indent="-256014" algn="ctr">
              <a:spcBef>
                <a:spcPts val="0"/>
              </a:spcBef>
              <a:buNone/>
              <a:defRPr/>
            </a:pP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Mentorstvo.</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365732" indent="-256014">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spcBef>
                <a:spcPts val="0"/>
              </a:spcBef>
              <a:buNone/>
              <a:defRPr/>
            </a:pPr>
            <a:r>
              <a:rPr lang="sl-SI" sz="2400" dirty="0">
                <a:latin typeface="Calibri" panose="020F0502020204030204" pitchFamily="34" charset="0"/>
                <a:cs typeface="Calibri" panose="020F0502020204030204" pitchFamily="34" charset="0"/>
              </a:rPr>
              <a:t>Doktorand izbere mentorja po lastni presoji in na podlagi mentorjevih raziskovalnih usmeritev ob vpisu doktorskega študija.</a:t>
            </a:r>
          </a:p>
          <a:p>
            <a:pPr marL="365732" indent="-256014" algn="just">
              <a:spcBef>
                <a:spcPts val="0"/>
              </a:spcBef>
              <a:buNone/>
              <a:defRPr/>
            </a:pPr>
            <a:endParaRPr lang="sl-SI" sz="2400" dirty="0">
              <a:latin typeface="Calibri" panose="020F0502020204030204" pitchFamily="34" charset="0"/>
              <a:cs typeface="Calibri" panose="020F0502020204030204" pitchFamily="34" charset="0"/>
            </a:endParaRPr>
          </a:p>
          <a:p>
            <a:pPr marL="365732" indent="-256014" algn="just">
              <a:spcBef>
                <a:spcPts val="0"/>
              </a:spcBef>
              <a:buNone/>
              <a:defRPr/>
            </a:pPr>
            <a:r>
              <a:rPr lang="sl-SI" sz="2400" u="sng" dirty="0">
                <a:latin typeface="Calibri" panose="020F0502020204030204" pitchFamily="34" charset="0"/>
                <a:cs typeface="Calibri" panose="020F0502020204030204" pitchFamily="34" charset="0"/>
              </a:rPr>
              <a:t>Naloga mentorja je usmerjanje študenta med študijem: </a:t>
            </a:r>
          </a:p>
          <a:p>
            <a:pPr marL="452594" indent="-342874" algn="just">
              <a:spcBef>
                <a:spcPts val="0"/>
              </a:spcBef>
              <a:defRPr/>
            </a:pPr>
            <a:r>
              <a:rPr lang="sl-SI" sz="2400" dirty="0">
                <a:latin typeface="Calibri" panose="020F0502020204030204" pitchFamily="34" charset="0"/>
                <a:cs typeface="Calibri" panose="020F0502020204030204" pitchFamily="34" charset="0"/>
              </a:rPr>
              <a:t>izbira področja študija, </a:t>
            </a:r>
          </a:p>
          <a:p>
            <a:pPr marL="452594" indent="-342874" algn="just">
              <a:spcBef>
                <a:spcPts val="0"/>
              </a:spcBef>
              <a:defRPr/>
            </a:pPr>
            <a:r>
              <a:rPr lang="sl-SI" sz="2400" dirty="0">
                <a:latin typeface="Calibri" panose="020F0502020204030204" pitchFamily="34" charset="0"/>
                <a:cs typeface="Calibri" panose="020F0502020204030204" pitchFamily="34" charset="0"/>
              </a:rPr>
              <a:t>predmetov in modulov v njih, </a:t>
            </a:r>
          </a:p>
          <a:p>
            <a:pPr marL="452594" indent="-342874" algn="just">
              <a:spcBef>
                <a:spcPts val="0"/>
              </a:spcBef>
              <a:defRPr/>
            </a:pPr>
            <a:r>
              <a:rPr lang="sl-SI" sz="2400" dirty="0">
                <a:latin typeface="Calibri" panose="020F0502020204030204" pitchFamily="34" charset="0"/>
                <a:cs typeface="Calibri" panose="020F0502020204030204" pitchFamily="34" charset="0"/>
              </a:rPr>
              <a:t>oblikovanja predloga dispozicije doktorske teze, </a:t>
            </a:r>
          </a:p>
          <a:p>
            <a:pPr marL="452594" indent="-342874" algn="just">
              <a:spcBef>
                <a:spcPts val="0"/>
              </a:spcBef>
              <a:defRPr/>
            </a:pPr>
            <a:r>
              <a:rPr lang="sl-SI" sz="2400" dirty="0">
                <a:latin typeface="Calibri" panose="020F0502020204030204" pitchFamily="34" charset="0"/>
                <a:cs typeface="Calibri" panose="020F0502020204030204" pitchFamily="34" charset="0"/>
              </a:rPr>
              <a:t>strokovna podpora pri raziskovalnem delu ter </a:t>
            </a:r>
          </a:p>
          <a:p>
            <a:pPr marL="452594" indent="-342874" algn="just">
              <a:spcBef>
                <a:spcPts val="0"/>
              </a:spcBef>
              <a:defRPr/>
            </a:pPr>
            <a:r>
              <a:rPr lang="sl-SI" sz="2400" dirty="0">
                <a:latin typeface="Calibri" panose="020F0502020204030204" pitchFamily="34" charset="0"/>
                <a:cs typeface="Calibri" panose="020F0502020204030204" pitchFamily="34" charset="0"/>
              </a:rPr>
              <a:t>zagotavljanje pogojev za delo na raziskovalni opremi.</a:t>
            </a:r>
            <a:endParaRPr lang="en-US" sz="2400" b="1" dirty="0">
              <a:latin typeface="Calibri" panose="020F0502020204030204" pitchFamily="34" charset="0"/>
              <a:cs typeface="Calibri" panose="020F0502020204030204" pitchFamily="34" charset="0"/>
            </a:endParaRPr>
          </a:p>
          <a:p>
            <a:pPr marL="365732" indent="-256014">
              <a:buFont typeface="Wingdings 3"/>
              <a:buChar char=""/>
              <a:defRPr/>
            </a:pPr>
            <a:endParaRPr 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8"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824190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1060703" y="943620"/>
            <a:ext cx="10892541" cy="48504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1" indent="0" algn="ctr">
              <a:lnSpc>
                <a:spcPct val="110000"/>
              </a:lnSpc>
              <a:spcBef>
                <a:spcPts val="0"/>
              </a:spcBef>
              <a:buNone/>
              <a:defRPr/>
            </a:pPr>
            <a:r>
              <a:rPr lang="sl-SI" sz="4000" b="1" dirty="0" err="1">
                <a:solidFill>
                  <a:srgbClr val="FF0000"/>
                </a:solidFill>
                <a:latin typeface="Calibri Light" panose="020F0302020204030204" pitchFamily="34" charset="0"/>
                <a:ea typeface="Cambria" panose="02040503050406030204" pitchFamily="18" charset="0"/>
                <a:cs typeface="Calibri Light" panose="020F0302020204030204" pitchFamily="34" charset="0"/>
              </a:rPr>
              <a:t>Somentorstvo</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452594" indent="-342874">
              <a:lnSpc>
                <a:spcPct val="110000"/>
              </a:lnSpc>
              <a:spcBef>
                <a:spcPts val="0"/>
              </a:spcBef>
              <a:defRPr/>
            </a:pPr>
            <a:endParaRPr lang="sl-SI" sz="2400" dirty="0">
              <a:latin typeface="Calibri" panose="020F0502020204030204" pitchFamily="34" charset="0"/>
              <a:cs typeface="Calibri" panose="020F0502020204030204" pitchFamily="34" charset="0"/>
            </a:endParaRPr>
          </a:p>
          <a:p>
            <a:pPr marL="452594" indent="-342874" algn="just">
              <a:lnSpc>
                <a:spcPct val="110000"/>
              </a:lnSpc>
              <a:spcBef>
                <a:spcPts val="0"/>
              </a:spcBef>
              <a:defRPr/>
            </a:pPr>
            <a:r>
              <a:rPr lang="sl-SI" sz="2400" dirty="0" err="1">
                <a:latin typeface="Calibri" panose="020F0502020204030204" pitchFamily="34" charset="0"/>
                <a:cs typeface="Calibri" panose="020F0502020204030204" pitchFamily="34" charset="0"/>
              </a:rPr>
              <a:t>Somentorji</a:t>
            </a:r>
            <a:r>
              <a:rPr lang="sl-SI" sz="2400" dirty="0">
                <a:latin typeface="Calibri" panose="020F0502020204030204" pitchFamily="34" charset="0"/>
                <a:cs typeface="Calibri" panose="020F0502020204030204" pitchFamily="34" charset="0"/>
              </a:rPr>
              <a:t> so lahko predlagani le v primeru, če je tema doktorske disertacije interdisciplinarna.</a:t>
            </a:r>
          </a:p>
          <a:p>
            <a:pPr marL="452594" indent="-342874" algn="just">
              <a:lnSpc>
                <a:spcPct val="110000"/>
              </a:lnSpc>
              <a:spcBef>
                <a:spcPts val="0"/>
              </a:spcBef>
              <a:defRPr/>
            </a:pPr>
            <a:r>
              <a:rPr lang="sl-SI" sz="2400" dirty="0">
                <a:latin typeface="Calibri" panose="020F0502020204030204" pitchFamily="34" charset="0"/>
                <a:cs typeface="Calibri" panose="020F0502020204030204" pitchFamily="34" charset="0"/>
              </a:rPr>
              <a:t>Izjemoma je mogoče </a:t>
            </a:r>
            <a:r>
              <a:rPr lang="sl-SI" sz="2400" dirty="0" err="1">
                <a:latin typeface="Calibri" panose="020F0502020204030204" pitchFamily="34" charset="0"/>
                <a:cs typeface="Calibri" panose="020F0502020204030204" pitchFamily="34" charset="0"/>
              </a:rPr>
              <a:t>somentorja</a:t>
            </a:r>
            <a:r>
              <a:rPr lang="sl-SI" sz="2400" dirty="0">
                <a:latin typeface="Calibri" panose="020F0502020204030204" pitchFamily="34" charset="0"/>
                <a:cs typeface="Calibri" panose="020F0502020204030204" pitchFamily="34" charset="0"/>
              </a:rPr>
              <a:t> imenovati takrat, ko mentor ni redno ali dopolnilno zaposlen na UL.</a:t>
            </a:r>
          </a:p>
          <a:p>
            <a:pPr marL="452594" indent="-342874" algn="just">
              <a:lnSpc>
                <a:spcPct val="110000"/>
              </a:lnSpc>
              <a:spcBef>
                <a:spcPts val="0"/>
              </a:spcBef>
              <a:defRPr/>
            </a:pPr>
            <a:r>
              <a:rPr lang="sl-SI" sz="2400" dirty="0">
                <a:latin typeface="Calibri" panose="020F0502020204030204" pitchFamily="34" charset="0"/>
                <a:cs typeface="Calibri" panose="020F0502020204030204" pitchFamily="34" charset="0"/>
              </a:rPr>
              <a:t>V primeru, ko je doktorandu predlagan tudi </a:t>
            </a:r>
            <a:r>
              <a:rPr lang="sl-SI" sz="2400" dirty="0" err="1">
                <a:latin typeface="Calibri" panose="020F0502020204030204" pitchFamily="34" charset="0"/>
                <a:cs typeface="Calibri" panose="020F0502020204030204" pitchFamily="34" charset="0"/>
              </a:rPr>
              <a:t>somentor</a:t>
            </a:r>
            <a:r>
              <a:rPr lang="sl-SI" sz="2400" dirty="0">
                <a:latin typeface="Calibri" panose="020F0502020204030204" pitchFamily="34" charset="0"/>
                <a:cs typeface="Calibri" panose="020F0502020204030204" pitchFamily="34" charset="0"/>
              </a:rPr>
              <a:t>, mora komisija članice posebej utemeljiti: zaradi interdisciplinarnosti teme oziroma zato ker mentor ni zaposlen na UL.</a:t>
            </a:r>
          </a:p>
          <a:p>
            <a:pPr marL="452594" indent="-342874" algn="just">
              <a:lnSpc>
                <a:spcPct val="110000"/>
              </a:lnSpc>
              <a:spcBef>
                <a:spcPts val="0"/>
              </a:spcBef>
              <a:defRPr/>
            </a:pPr>
            <a:r>
              <a:rPr lang="sl-SI" sz="2400" b="1" dirty="0">
                <a:solidFill>
                  <a:srgbClr val="FF0000"/>
                </a:solidFill>
                <a:latin typeface="Calibri" panose="020F0502020204030204" pitchFamily="34" charset="0"/>
                <a:cs typeface="Calibri" panose="020F0502020204030204" pitchFamily="34" charset="0"/>
              </a:rPr>
              <a:t>150 točk in A½ več kot 0 </a:t>
            </a:r>
            <a:r>
              <a:rPr lang="sl-SI" sz="2400" dirty="0">
                <a:latin typeface="Calibri" panose="020F0502020204030204" pitchFamily="34" charset="0"/>
                <a:cs typeface="Calibri" panose="020F0502020204030204" pitchFamily="34" charset="0"/>
              </a:rPr>
              <a:t>po SICRISS-u (ki se kvantitativno dokazuje po metodologiji ARRS s kazalnikom pod kategorijo Z≥100) </a:t>
            </a:r>
            <a:r>
              <a:rPr lang="sl-SI" sz="2400" b="1" dirty="0">
                <a:latin typeface="Calibri" panose="020F0502020204030204" pitchFamily="34" charset="0"/>
                <a:cs typeface="Calibri" panose="020F0502020204030204" pitchFamily="34" charset="0"/>
              </a:rPr>
              <a:t>velja tudi za </a:t>
            </a:r>
            <a:r>
              <a:rPr lang="sl-SI" sz="2400" b="1" dirty="0" err="1">
                <a:latin typeface="Calibri" panose="020F0502020204030204" pitchFamily="34" charset="0"/>
                <a:cs typeface="Calibri" panose="020F0502020204030204" pitchFamily="34" charset="0"/>
              </a:rPr>
              <a:t>somentorje</a:t>
            </a:r>
            <a:r>
              <a:rPr lang="sl-SI" sz="2400" b="1" dirty="0">
                <a:latin typeface="Calibri" panose="020F0502020204030204" pitchFamily="34" charset="0"/>
                <a:cs typeface="Calibri" panose="020F0502020204030204" pitchFamily="34" charset="0"/>
              </a:rPr>
              <a:t>.</a:t>
            </a:r>
            <a:endParaRPr lang="sl-SI" sz="2400" dirty="0">
              <a:latin typeface="Calibri" panose="020F0502020204030204" pitchFamily="34" charset="0"/>
              <a:cs typeface="Calibri" panose="020F0502020204030204" pitchFamily="34" charset="0"/>
            </a:endParaRPr>
          </a:p>
          <a:p>
            <a:pPr marL="365732" indent="-256014">
              <a:buFont typeface="Wingdings 3"/>
              <a:buChar char=""/>
              <a:defRPr/>
            </a:pPr>
            <a:endParaRPr 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4029384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8407" y="994894"/>
            <a:ext cx="10917937" cy="47564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Napredovanje </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po programu.</a:t>
            </a:r>
            <a:endParaRPr lang="en-US"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marL="0" indent="0">
              <a:spcBef>
                <a:spcPts val="0"/>
              </a:spcBef>
              <a:buNone/>
            </a:pPr>
            <a:endParaRPr lang="sl-SI" altLang="sl-SI" sz="2400" dirty="0">
              <a:latin typeface="Calibri" panose="020F0502020204030204" pitchFamily="34" charset="0"/>
              <a:cs typeface="Calibri" panose="020F0502020204030204" pitchFamily="34" charset="0"/>
            </a:endParaRPr>
          </a:p>
          <a:p>
            <a:pPr algn="just">
              <a:spcBef>
                <a:spcPts val="0"/>
              </a:spcBef>
            </a:pPr>
            <a:r>
              <a:rPr lang="sl-SI" altLang="sl-SI" sz="2400" dirty="0">
                <a:latin typeface="Calibri" panose="020F0502020204030204" pitchFamily="34" charset="0"/>
                <a:cs typeface="Calibri" panose="020F0502020204030204" pitchFamily="34" charset="0"/>
              </a:rPr>
              <a:t>za vpis v 2. letnik doseženih najmanj 50 ECTS, od katerih najmanj 20 ECTS iz organiziranih oblik študija 1. letnika,</a:t>
            </a:r>
          </a:p>
          <a:p>
            <a:pPr marL="0" indent="0" algn="just">
              <a:spcBef>
                <a:spcPts val="0"/>
              </a:spcBef>
              <a:buNone/>
            </a:pPr>
            <a:endParaRPr lang="en-US" altLang="sl-SI" sz="2400" b="1" dirty="0">
              <a:latin typeface="Calibri" panose="020F0502020204030204" pitchFamily="34" charset="0"/>
              <a:cs typeface="Calibri" panose="020F0502020204030204" pitchFamily="34" charset="0"/>
            </a:endParaRPr>
          </a:p>
          <a:p>
            <a:pPr algn="just">
              <a:spcBef>
                <a:spcPts val="0"/>
              </a:spcBef>
            </a:pPr>
            <a:r>
              <a:rPr lang="sl-SI" altLang="sl-SI" sz="2400" dirty="0">
                <a:latin typeface="Calibri" panose="020F0502020204030204" pitchFamily="34" charset="0"/>
                <a:cs typeface="Calibri" panose="020F0502020204030204" pitchFamily="34" charset="0"/>
              </a:rPr>
              <a:t>za vpis v 3. letnik opravljene vse študijske obveznosti organiziranih oblik pouka iz 1. in 2. </a:t>
            </a:r>
            <a:r>
              <a:rPr lang="sl-SI" altLang="sl-SI" sz="2400" dirty="0" smtClean="0">
                <a:latin typeface="Calibri" panose="020F0502020204030204" pitchFamily="34" charset="0"/>
                <a:cs typeface="Calibri" panose="020F0502020204030204" pitchFamily="34" charset="0"/>
              </a:rPr>
              <a:t>letnika </a:t>
            </a:r>
            <a:r>
              <a:rPr lang="sl-SI" altLang="sl-SI" sz="2400" dirty="0">
                <a:latin typeface="Calibri" panose="020F0502020204030204" pitchFamily="34" charset="0"/>
                <a:cs typeface="Calibri" panose="020F0502020204030204" pitchFamily="34" charset="0"/>
              </a:rPr>
              <a:t>in </a:t>
            </a:r>
            <a:r>
              <a:rPr lang="sl-SI" altLang="sl-SI" sz="2400" b="1" dirty="0">
                <a:solidFill>
                  <a:srgbClr val="FF0000"/>
                </a:solidFill>
                <a:latin typeface="Calibri" panose="020F0502020204030204" pitchFamily="34" charset="0"/>
                <a:cs typeface="Calibri" panose="020F0502020204030204" pitchFamily="34" charset="0"/>
              </a:rPr>
              <a:t>odobrena tema doktorske disertacije na UL</a:t>
            </a:r>
            <a:r>
              <a:rPr lang="sl-SI" altLang="sl-SI" sz="2400" b="1" dirty="0" smtClean="0">
                <a:solidFill>
                  <a:srgbClr val="FF0000"/>
                </a:solidFill>
                <a:latin typeface="Calibri" panose="020F0502020204030204" pitchFamily="34" charset="0"/>
                <a:cs typeface="Calibri" panose="020F0502020204030204" pitchFamily="34" charset="0"/>
              </a:rPr>
              <a:t>.</a:t>
            </a:r>
            <a:endParaRPr lang="sl-SI" altLang="sl-SI" sz="2400" dirty="0">
              <a:latin typeface="Calibri" panose="020F0502020204030204" pitchFamily="34" charset="0"/>
              <a:cs typeface="Calibri" panose="020F0502020204030204" pitchFamily="34" charset="0"/>
            </a:endParaRPr>
          </a:p>
          <a:p>
            <a:pPr marL="0" indent="0" algn="just">
              <a:spcBef>
                <a:spcPts val="0"/>
              </a:spcBef>
              <a:buNone/>
            </a:pPr>
            <a:endParaRPr lang="sl-SI" altLang="sl-SI" sz="2400" b="1" dirty="0">
              <a:latin typeface="Calibri" panose="020F0502020204030204" pitchFamily="34" charset="0"/>
              <a:cs typeface="Calibri" panose="020F0502020204030204" pitchFamily="34" charset="0"/>
            </a:endParaRPr>
          </a:p>
          <a:p>
            <a:pPr algn="just">
              <a:spcBef>
                <a:spcPts val="0"/>
              </a:spcBef>
            </a:pPr>
            <a:r>
              <a:rPr lang="sl-SI" altLang="sl-SI" sz="2400" b="1" dirty="0">
                <a:latin typeface="Calibri" panose="020F0502020204030204" pitchFamily="34" charset="0"/>
                <a:cs typeface="Calibri" panose="020F0502020204030204" pitchFamily="34" charset="0"/>
              </a:rPr>
              <a:t> </a:t>
            </a:r>
            <a:r>
              <a:rPr lang="sl-SI" altLang="sl-SI" sz="2400" dirty="0">
                <a:latin typeface="Calibri" panose="020F0502020204030204" pitchFamily="34" charset="0"/>
                <a:cs typeface="Calibri" panose="020F0502020204030204" pitchFamily="34" charset="0"/>
              </a:rPr>
              <a:t>za vpis v 4. letnik opravljene vse študijske obveznosti iz 1., 2. in 3. </a:t>
            </a:r>
            <a:r>
              <a:rPr lang="sl-SI" altLang="sl-SI" sz="2400" dirty="0" smtClean="0">
                <a:latin typeface="Calibri" panose="020F0502020204030204" pitchFamily="34" charset="0"/>
                <a:cs typeface="Calibri" panose="020F0502020204030204" pitchFamily="34" charset="0"/>
              </a:rPr>
              <a:t>letnika.</a:t>
            </a:r>
            <a:endParaRPr lang="en-US" altLang="sl-SI" sz="2400" b="1" dirty="0">
              <a:latin typeface="Calibri" panose="020F0502020204030204" pitchFamily="34" charset="0"/>
              <a:cs typeface="Calibri" panose="020F0502020204030204" pitchFamily="34" charset="0"/>
            </a:endParaRP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8"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047059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2167" y="748469"/>
            <a:ext cx="8229600" cy="648075"/>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Ograda vsebine 1"/>
          <p:cNvSpPr txBox="1">
            <a:spLocks/>
          </p:cNvSpPr>
          <p:nvPr/>
        </p:nvSpPr>
        <p:spPr>
          <a:xfrm>
            <a:off x="969264" y="1072507"/>
            <a:ext cx="11000232" cy="4114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sl-SI" sz="4000" b="1" dirty="0" smtClean="0">
                <a:solidFill>
                  <a:srgbClr val="FF0000"/>
                </a:solidFill>
                <a:latin typeface="+mj-lt"/>
                <a:ea typeface="Cambria" panose="02040503050406030204" pitchFamily="18" charset="0"/>
                <a:cs typeface="Calibri Light" panose="020F0302020204030204" pitchFamily="34" charset="0"/>
              </a:rPr>
              <a:t>Dokončanje </a:t>
            </a:r>
            <a:r>
              <a:rPr lang="sl-SI" sz="4000" b="1" dirty="0">
                <a:solidFill>
                  <a:srgbClr val="FF0000"/>
                </a:solidFill>
                <a:latin typeface="+mj-lt"/>
                <a:ea typeface="Cambria" panose="02040503050406030204" pitchFamily="18" charset="0"/>
                <a:cs typeface="Calibri Light" panose="020F0302020204030204" pitchFamily="34" charset="0"/>
              </a:rPr>
              <a:t>študija.</a:t>
            </a:r>
            <a:endParaRPr lang="sl-SI" altLang="sl-SI" sz="4000" b="1" dirty="0">
              <a:solidFill>
                <a:srgbClr val="FF0000"/>
              </a:solidFill>
              <a:latin typeface="+mj-lt"/>
              <a:cs typeface="Calibri" panose="020F0502020204030204" pitchFamily="34" charset="0"/>
            </a:endParaRPr>
          </a:p>
          <a:p>
            <a:pPr>
              <a:spcBef>
                <a:spcPts val="0"/>
              </a:spcBef>
              <a:buNone/>
            </a:pPr>
            <a:endParaRPr lang="sl-SI" altLang="sl-SI" sz="2400" dirty="0">
              <a:latin typeface="Calibri" panose="020F0502020204030204" pitchFamily="34" charset="0"/>
              <a:cs typeface="Calibri" panose="020F0502020204030204" pitchFamily="34" charset="0"/>
            </a:endParaRPr>
          </a:p>
          <a:p>
            <a:pPr indent="0" algn="just">
              <a:spcBef>
                <a:spcPts val="0"/>
              </a:spcBef>
              <a:buNone/>
            </a:pPr>
            <a:r>
              <a:rPr lang="sl-SI" altLang="sl-SI" sz="2400" dirty="0">
                <a:latin typeface="Calibri" panose="020F0502020204030204" pitchFamily="34" charset="0"/>
                <a:cs typeface="Calibri" panose="020F0502020204030204" pitchFamily="34" charset="0"/>
              </a:rPr>
              <a:t>Doktorski študijski program uspešno zaključi doktorand, ki uspešno opravi:</a:t>
            </a:r>
          </a:p>
          <a:p>
            <a:pPr marL="571458" indent="-342874" algn="just">
              <a:spcBef>
                <a:spcPts val="0"/>
              </a:spcBef>
            </a:pPr>
            <a:r>
              <a:rPr lang="sl-SI" altLang="sl-SI" sz="2400" dirty="0" smtClean="0">
                <a:latin typeface="Calibri" panose="020F0502020204030204" pitchFamily="34" charset="0"/>
                <a:cs typeface="Calibri" panose="020F0502020204030204" pitchFamily="34" charset="0"/>
              </a:rPr>
              <a:t>uspešno </a:t>
            </a:r>
            <a:r>
              <a:rPr lang="sl-SI" altLang="sl-SI" sz="2400" dirty="0">
                <a:latin typeface="Calibri" panose="020F0502020204030204" pitchFamily="34" charset="0"/>
                <a:cs typeface="Calibri" panose="020F0502020204030204" pitchFamily="34" charset="0"/>
              </a:rPr>
              <a:t>opravi vse obveznosti,</a:t>
            </a:r>
          </a:p>
          <a:p>
            <a:pPr marL="571458" indent="-342874" algn="just">
              <a:spcBef>
                <a:spcPts val="0"/>
              </a:spcBef>
            </a:pPr>
            <a:r>
              <a:rPr lang="sl-SI" altLang="sl-SI" sz="2400" dirty="0" smtClean="0">
                <a:latin typeface="Calibri" panose="020F0502020204030204" pitchFamily="34" charset="0"/>
                <a:cs typeface="Calibri" panose="020F0502020204030204" pitchFamily="34" charset="0"/>
              </a:rPr>
              <a:t>objavi </a:t>
            </a:r>
            <a:r>
              <a:rPr lang="sl-SI" altLang="sl-SI" sz="2400" dirty="0">
                <a:latin typeface="Calibri" panose="020F0502020204030204" pitchFamily="34" charset="0"/>
                <a:cs typeface="Calibri" panose="020F0502020204030204" pitchFamily="34" charset="0"/>
              </a:rPr>
              <a:t>vsaj en znanstveni članek (SCI) v domači ali tuji periodični publikaciji in</a:t>
            </a:r>
          </a:p>
          <a:p>
            <a:pPr marL="571458" indent="-342874" algn="just">
              <a:spcBef>
                <a:spcPts val="0"/>
              </a:spcBef>
            </a:pPr>
            <a:r>
              <a:rPr lang="sl-SI" altLang="sl-SI" sz="2400" dirty="0" smtClean="0">
                <a:latin typeface="Calibri" panose="020F0502020204030204" pitchFamily="34" charset="0"/>
                <a:cs typeface="Calibri" panose="020F0502020204030204" pitchFamily="34" charset="0"/>
              </a:rPr>
              <a:t>predloži </a:t>
            </a:r>
            <a:r>
              <a:rPr lang="sl-SI" altLang="sl-SI" sz="2400" dirty="0">
                <a:latin typeface="Calibri" panose="020F0502020204030204" pitchFamily="34" charset="0"/>
                <a:cs typeface="Calibri" panose="020F0502020204030204" pitchFamily="34" charset="0"/>
              </a:rPr>
              <a:t>ter uspešno zagovori predloženo doktorsko disertacijo. </a:t>
            </a: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Slika 12"/>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2"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405256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068012" y="992344"/>
            <a:ext cx="1089417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b="1">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sz="2000" i="1">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sl-SI" altLang="sl-SI" sz="4000" dirty="0">
                <a:solidFill>
                  <a:srgbClr val="FF0000"/>
                </a:solidFill>
                <a:latin typeface="+mj-lt"/>
              </a:rPr>
              <a:t>ZAKLJUČEK.</a:t>
            </a:r>
            <a:endParaRPr lang="sl-SI" altLang="sl-SI" sz="4000" dirty="0">
              <a:latin typeface="+mj-lt"/>
            </a:endParaRPr>
          </a:p>
          <a:p>
            <a:pPr marL="230384">
              <a:spcBef>
                <a:spcPts val="0"/>
              </a:spcBef>
              <a:buNone/>
            </a:pPr>
            <a:endParaRPr lang="sl-SI" altLang="sl-SI" sz="2400" b="0" dirty="0">
              <a:latin typeface="+mn-lt"/>
              <a:cs typeface="Calibri" panose="020F0502020204030204" pitchFamily="34" charset="0"/>
            </a:endParaRPr>
          </a:p>
          <a:p>
            <a:pPr>
              <a:spcBef>
                <a:spcPts val="0"/>
              </a:spcBef>
              <a:buNone/>
            </a:pPr>
            <a:r>
              <a:rPr lang="sl-SI" altLang="sl-SI" sz="2400" b="0" dirty="0">
                <a:latin typeface="+mn-lt"/>
                <a:cs typeface="Calibri" panose="020F0502020204030204" pitchFamily="34" charset="0"/>
              </a:rPr>
              <a:t>Več informacij lahko pridobite tudi na spletu Fakultete: </a:t>
            </a:r>
            <a:endParaRPr lang="sl-SI" altLang="sl-SI" sz="2400" b="0" dirty="0" smtClean="0">
              <a:latin typeface="+mn-lt"/>
              <a:cs typeface="Calibri" panose="020F0502020204030204" pitchFamily="34" charset="0"/>
            </a:endParaRPr>
          </a:p>
          <a:p>
            <a:pPr>
              <a:spcBef>
                <a:spcPts val="0"/>
              </a:spcBef>
              <a:buNone/>
            </a:pPr>
            <a:r>
              <a:rPr lang="sl-SI" altLang="sl-SI" sz="2400" b="0" dirty="0" smtClean="0">
                <a:latin typeface="+mn-lt"/>
                <a:ea typeface="Calibri" panose="020F0502020204030204" pitchFamily="34" charset="0"/>
                <a:cs typeface="Arial" panose="020B0604020202020204" pitchFamily="34" charset="0"/>
              </a:rPr>
              <a:t>[</a:t>
            </a:r>
            <a:r>
              <a:rPr lang="sl-SI" sz="2400" b="0" dirty="0">
                <a:latin typeface="+mn-lt"/>
                <a:hlinkClick r:id="rId2"/>
              </a:rPr>
              <a:t>https://www.fpp.uni-lj.si/studij/</a:t>
            </a:r>
            <a:r>
              <a:rPr lang="sl-SI" altLang="sl-SI" sz="2400" b="0" dirty="0">
                <a:latin typeface="+mn-lt"/>
                <a:ea typeface="Calibri" panose="020F0502020204030204" pitchFamily="34" charset="0"/>
                <a:cs typeface="Arial" panose="020B0604020202020204" pitchFamily="34" charset="0"/>
              </a:rPr>
              <a:t>]</a:t>
            </a:r>
            <a:r>
              <a:rPr lang="sl-SI" sz="2400" b="0" dirty="0">
                <a:latin typeface="+mn-lt"/>
              </a:rPr>
              <a:t>.</a:t>
            </a:r>
          </a:p>
          <a:p>
            <a:pPr marL="230384">
              <a:spcBef>
                <a:spcPts val="0"/>
              </a:spcBef>
              <a:buNone/>
              <a:defRPr/>
            </a:pPr>
            <a:endParaRPr lang="sl-SI" altLang="sl-SI" sz="2400" b="0" kern="0" dirty="0">
              <a:latin typeface="+mn-lt"/>
              <a:ea typeface="Calibri" panose="020F0502020204030204" pitchFamily="34" charset="0"/>
              <a:cs typeface="Arial" panose="020B0604020202020204" pitchFamily="34" charset="0"/>
            </a:endParaRPr>
          </a:p>
          <a:p>
            <a:pPr>
              <a:spcBef>
                <a:spcPts val="0"/>
              </a:spcBef>
              <a:buNone/>
              <a:defRPr/>
            </a:pPr>
            <a:r>
              <a:rPr lang="sl-SI" altLang="sl-SI" sz="2400" b="0" kern="0" dirty="0">
                <a:latin typeface="+mn-lt"/>
                <a:ea typeface="Calibri" panose="020F0502020204030204" pitchFamily="34" charset="0"/>
                <a:cs typeface="Arial" panose="020B0604020202020204" pitchFamily="34" charset="0"/>
              </a:rPr>
              <a:t>Z zagovorom doktorske disertacije pridobite raven kvalifikacije:</a:t>
            </a:r>
          </a:p>
          <a:p>
            <a:pPr marL="522250" indent="-342874">
              <a:spcBef>
                <a:spcPts val="0"/>
              </a:spcBef>
              <a:defRPr/>
            </a:pPr>
            <a:r>
              <a:rPr lang="sl-SI" altLang="sl-SI" sz="2400" b="0" kern="0" dirty="0">
                <a:latin typeface="+mn-lt"/>
                <a:ea typeface="Calibri" panose="020F0502020204030204" pitchFamily="34" charset="0"/>
                <a:cs typeface="Arial" panose="020B0604020202020204" pitchFamily="34" charset="0"/>
              </a:rPr>
              <a:t>SOK 10.</a:t>
            </a:r>
          </a:p>
          <a:p>
            <a:pPr marL="522250" indent="-342874">
              <a:spcBef>
                <a:spcPts val="0"/>
              </a:spcBef>
              <a:defRPr/>
            </a:pPr>
            <a:r>
              <a:rPr lang="sl-SI" altLang="sl-SI" sz="2400" b="0" kern="0" dirty="0">
                <a:latin typeface="+mn-lt"/>
                <a:ea typeface="Calibri" panose="020F0502020204030204" pitchFamily="34" charset="0"/>
                <a:cs typeface="Arial" panose="020B0604020202020204" pitchFamily="34" charset="0"/>
              </a:rPr>
              <a:t>EOK 8.</a:t>
            </a:r>
          </a:p>
          <a:p>
            <a:pPr marL="230384">
              <a:spcBef>
                <a:spcPts val="0"/>
              </a:spcBef>
              <a:buNone/>
              <a:defRPr/>
            </a:pPr>
            <a:endParaRPr lang="sl-SI" altLang="sl-SI" sz="2400" b="0" kern="0" dirty="0">
              <a:latin typeface="+mn-lt"/>
              <a:ea typeface="Calibri" panose="020F0502020204030204" pitchFamily="34" charset="0"/>
              <a:cs typeface="Arial" panose="020B0604020202020204" pitchFamily="34" charset="0"/>
            </a:endParaRPr>
          </a:p>
          <a:p>
            <a:pPr>
              <a:spcBef>
                <a:spcPts val="0"/>
              </a:spcBef>
              <a:buNone/>
              <a:tabLst>
                <a:tab pos="358748" algn="l"/>
              </a:tabLst>
              <a:defRPr/>
            </a:pPr>
            <a:r>
              <a:rPr lang="sl-SI" altLang="sl-SI" sz="2400" b="0" kern="0" dirty="0">
                <a:latin typeface="+mn-lt"/>
                <a:ea typeface="Calibri" panose="020F0502020204030204" pitchFamily="34" charset="0"/>
                <a:cs typeface="Arial" panose="020B0604020202020204" pitchFamily="34" charset="0"/>
              </a:rPr>
              <a:t>Po dokončanju študija se pridobi znanstveni naslov, in sicer:</a:t>
            </a:r>
          </a:p>
          <a:p>
            <a:pPr marL="522250" indent="-342874">
              <a:spcBef>
                <a:spcPts val="0"/>
              </a:spcBef>
              <a:defRPr/>
            </a:pPr>
            <a:r>
              <a:rPr lang="sl-SI" altLang="sl-SI" sz="2400" b="0" kern="0" dirty="0">
                <a:latin typeface="+mn-lt"/>
                <a:ea typeface="Calibri" panose="020F0502020204030204" pitchFamily="34" charset="0"/>
                <a:cs typeface="Arial" panose="020B0604020202020204" pitchFamily="34" charset="0"/>
              </a:rPr>
              <a:t>doktor znanosti, okrajšano dr.,</a:t>
            </a:r>
          </a:p>
          <a:p>
            <a:pPr marL="522250" indent="-342874">
              <a:spcBef>
                <a:spcPts val="0"/>
              </a:spcBef>
              <a:defRPr/>
            </a:pPr>
            <a:r>
              <a:rPr lang="sl-SI" altLang="sl-SI" sz="2400" b="0" kern="0" dirty="0">
                <a:latin typeface="+mn-lt"/>
                <a:ea typeface="Calibri" panose="020F0502020204030204" pitchFamily="34" charset="0"/>
                <a:cs typeface="Arial" panose="020B0604020202020204" pitchFamily="34" charset="0"/>
              </a:rPr>
              <a:t>doktorica znanosti, okrajšano dr.</a:t>
            </a:r>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Slika 12"/>
          <p:cNvPicPr>
            <a:picLocks noChangeAspect="1"/>
          </p:cNvPicPr>
          <p:nvPr/>
        </p:nvPicPr>
        <p:blipFill>
          <a:blip r:embed="rId3"/>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8"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3554773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otnik 7"/>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9" name="Pravokotnik 8"/>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0" name="Pravokotnik 9"/>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2" descr="ULFPP_DJI_04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28" y="672351"/>
            <a:ext cx="11369172" cy="61823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txBox="1">
            <a:spLocks/>
          </p:cNvSpPr>
          <p:nvPr/>
        </p:nvSpPr>
        <p:spPr bwMode="auto">
          <a:xfrm>
            <a:off x="557605" y="785009"/>
            <a:ext cx="5605451" cy="256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Narrow" pitchFamily="34" charset="0"/>
              </a:defRPr>
            </a:lvl2pPr>
            <a:lvl3pPr marL="1143000" indent="-228600" algn="l" rtl="0" eaLnBrk="0" fontAlgn="base" hangingPunct="0">
              <a:spcBef>
                <a:spcPct val="20000"/>
              </a:spcBef>
              <a:spcAft>
                <a:spcPct val="0"/>
              </a:spcAft>
              <a:buChar char="•"/>
              <a:defRPr sz="2000" i="1">
                <a:solidFill>
                  <a:schemeClr val="tx1"/>
                </a:solidFill>
                <a:latin typeface="Arial Narrow" pitchFamily="34" charset="0"/>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r>
              <a:rPr lang="sl-SI" altLang="sl-SI" sz="4400" b="0" kern="0" dirty="0">
                <a:latin typeface="Calibri Light" panose="020F0302020204030204" pitchFamily="34" charset="0"/>
                <a:cs typeface="Calibri Light" panose="020F0302020204030204" pitchFamily="34" charset="0"/>
              </a:rPr>
              <a:t>Hvala za pozornost.</a:t>
            </a:r>
          </a:p>
          <a:p>
            <a:pPr algn="ctr">
              <a:buFontTx/>
              <a:buNone/>
              <a:defRPr/>
            </a:pPr>
            <a:r>
              <a:rPr lang="sl-SI" altLang="sl-SI" sz="4400" b="0" kern="0" dirty="0" smtClean="0">
                <a:latin typeface="Calibri Light" panose="020F0302020204030204" pitchFamily="34" charset="0"/>
                <a:cs typeface="Calibri Light" panose="020F0302020204030204" pitchFamily="34" charset="0"/>
              </a:rPr>
              <a:t>VPRAŠANJA </a:t>
            </a:r>
            <a:r>
              <a:rPr lang="sl-SI" altLang="sl-SI" sz="4400" b="0" kern="0" dirty="0">
                <a:latin typeface="Calibri Light" panose="020F0302020204030204" pitchFamily="34" charset="0"/>
                <a:cs typeface="Calibri Light" panose="020F0302020204030204" pitchFamily="34" charset="0"/>
              </a:rPr>
              <a:t>…..</a:t>
            </a:r>
          </a:p>
        </p:txBody>
      </p:sp>
      <p:pic>
        <p:nvPicPr>
          <p:cNvPr id="14" name="Slika 13"/>
          <p:cNvPicPr>
            <a:picLocks noChangeAspect="1"/>
          </p:cNvPicPr>
          <p:nvPr/>
        </p:nvPicPr>
        <p:blipFill>
          <a:blip r:embed="rId3"/>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Tree>
    <p:extLst>
      <p:ext uri="{BB962C8B-B14F-4D97-AF65-F5344CB8AC3E}">
        <p14:creationId xmlns:p14="http://schemas.microsoft.com/office/powerpoint/2010/main" val="2723024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vsebine 1"/>
          <p:cNvSpPr txBox="1">
            <a:spLocks/>
          </p:cNvSpPr>
          <p:nvPr/>
        </p:nvSpPr>
        <p:spPr>
          <a:xfrm>
            <a:off x="1042416" y="1007672"/>
            <a:ext cx="10963656" cy="47382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29" indent="0" algn="ctr">
              <a:lnSpc>
                <a:spcPct val="100000"/>
              </a:lnSpc>
              <a:spcBef>
                <a:spcPts val="0"/>
              </a:spcBef>
              <a:buNone/>
              <a:defRPr/>
            </a:pPr>
            <a:r>
              <a:rPr lang="sl-SI" sz="4000" b="1" dirty="0" smtClean="0">
                <a:solidFill>
                  <a:srgbClr val="FF0000"/>
                </a:solidFill>
                <a:latin typeface="Calibri Light" panose="020F0302020204030204" pitchFamily="34" charset="0"/>
                <a:cs typeface="Calibri Light" panose="020F0302020204030204" pitchFamily="34" charset="0"/>
              </a:rPr>
              <a:t>Prijava </a:t>
            </a:r>
            <a:r>
              <a:rPr lang="sl-SI" sz="4000" b="1" dirty="0">
                <a:solidFill>
                  <a:srgbClr val="FF0000"/>
                </a:solidFill>
                <a:latin typeface="Calibri Light" panose="020F0302020204030204" pitchFamily="34" charset="0"/>
                <a:cs typeface="Calibri Light" panose="020F0302020204030204" pitchFamily="34" charset="0"/>
              </a:rPr>
              <a:t>za vpis.</a:t>
            </a:r>
          </a:p>
          <a:p>
            <a:pPr marL="109529" indent="0" algn="ctr">
              <a:lnSpc>
                <a:spcPct val="100000"/>
              </a:lnSpc>
              <a:spcBef>
                <a:spcPts val="0"/>
              </a:spcBef>
              <a:buNone/>
              <a:defRPr/>
            </a:pPr>
            <a:endParaRPr lang="sl-SI" altLang="sl-SI" sz="2400" dirty="0">
              <a:latin typeface="Calibri" panose="020F0502020204030204" pitchFamily="34" charset="0"/>
              <a:cs typeface="Calibri" panose="020F0502020204030204" pitchFamily="34" charset="0"/>
            </a:endParaRPr>
          </a:p>
          <a:p>
            <a:pPr marL="109529" indent="0" algn="ctr">
              <a:lnSpc>
                <a:spcPct val="100000"/>
              </a:lnSpc>
              <a:spcBef>
                <a:spcPts val="0"/>
              </a:spcBef>
              <a:buNone/>
              <a:defRPr/>
            </a:pPr>
            <a:r>
              <a:rPr lang="sl-SI" altLang="sl-SI" sz="2400" dirty="0">
                <a:latin typeface="Calibri" panose="020F0502020204030204" pitchFamily="34" charset="0"/>
                <a:cs typeface="Calibri" panose="020F0502020204030204" pitchFamily="34" charset="0"/>
              </a:rPr>
              <a:t>Kandidati se prijavijo na naslednji povezavi: </a:t>
            </a:r>
            <a:endParaRPr lang="sl-SI" altLang="sl-SI" sz="2400" dirty="0" smtClean="0">
              <a:latin typeface="Calibri" panose="020F0502020204030204" pitchFamily="34" charset="0"/>
              <a:cs typeface="Calibri" panose="020F0502020204030204" pitchFamily="34" charset="0"/>
            </a:endParaRPr>
          </a:p>
          <a:p>
            <a:pPr marL="109529" indent="0" algn="ctr">
              <a:lnSpc>
                <a:spcPct val="100000"/>
              </a:lnSpc>
              <a:spcBef>
                <a:spcPts val="0"/>
              </a:spcBef>
              <a:buNone/>
              <a:defRPr/>
            </a:pPr>
            <a:r>
              <a:rPr lang="sl-SI" altLang="sl-SI" sz="2400" dirty="0" smtClean="0">
                <a:latin typeface="Calibri" panose="020F0502020204030204" pitchFamily="34" charset="0"/>
                <a:cs typeface="Calibri" panose="020F0502020204030204" pitchFamily="34" charset="0"/>
              </a:rPr>
              <a:t>[</a:t>
            </a:r>
            <a:r>
              <a:rPr lang="sl-SI" altLang="sl-SI" sz="2400" dirty="0">
                <a:solidFill>
                  <a:srgbClr val="FF0000"/>
                </a:solidFill>
                <a:latin typeface="Calibri" panose="020F0502020204030204" pitchFamily="34" charset="0"/>
                <a:cs typeface="Calibri" panose="020F0502020204030204" pitchFamily="34" charset="0"/>
                <a:hlinkClick r:id="rId2"/>
              </a:rPr>
              <a:t>https://portal.evs.gov.si/prijava/</a:t>
            </a:r>
            <a:r>
              <a:rPr lang="sl-SI" altLang="sl-SI" sz="2400" dirty="0">
                <a:latin typeface="Calibri" panose="020F0502020204030204" pitchFamily="34" charset="0"/>
                <a:cs typeface="Calibri" panose="020F0502020204030204" pitchFamily="34" charset="0"/>
              </a:rPr>
              <a:t>].</a:t>
            </a:r>
          </a:p>
          <a:p>
            <a:pPr marL="109529" indent="0" algn="ctr">
              <a:lnSpc>
                <a:spcPct val="100000"/>
              </a:lnSpc>
              <a:spcBef>
                <a:spcPts val="0"/>
              </a:spcBef>
              <a:buNone/>
              <a:defRPr/>
            </a:pPr>
            <a:endParaRPr lang="sl-SI" altLang="sl-SI" sz="2400" dirty="0">
              <a:solidFill>
                <a:srgbClr val="FF0000"/>
              </a:solidFill>
              <a:latin typeface="Calibri" panose="020F0502020204030204" pitchFamily="34" charset="0"/>
              <a:cs typeface="Calibri" panose="020F0502020204030204" pitchFamily="34" charset="0"/>
            </a:endParaRPr>
          </a:p>
        </p:txBody>
      </p:sp>
      <p:sp>
        <p:nvSpPr>
          <p:cNvPr id="10" name="Pravokotnik 9"/>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2" name="Pravokotnik 11"/>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3" name="Pravokotnik 12"/>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Slika 13"/>
          <p:cNvPicPr>
            <a:picLocks noChangeAspect="1"/>
          </p:cNvPicPr>
          <p:nvPr/>
        </p:nvPicPr>
        <p:blipFill>
          <a:blip r:embed="rId3"/>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9"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2161628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body of water with boats in it and a blue sky&#10;&#10;Description automatically generated with low confidence">
            <a:extLst>
              <a:ext uri="{FF2B5EF4-FFF2-40B4-BE49-F238E27FC236}">
                <a16:creationId xmlns:a16="http://schemas.microsoft.com/office/drawing/2014/main" id="{3119B0C4-5168-C0CE-BE9E-8816A92CE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374"/>
            <a:ext cx="12192000" cy="8128000"/>
          </a:xfrm>
          <a:prstGeom prst="rect">
            <a:avLst/>
          </a:prstGeom>
        </p:spPr>
      </p:pic>
      <p:pic>
        <p:nvPicPr>
          <p:cNvPr id="4" name="Slika 3"/>
          <p:cNvPicPr>
            <a:picLocks noChangeAspect="1"/>
          </p:cNvPicPr>
          <p:nvPr/>
        </p:nvPicPr>
        <p:blipFill>
          <a:blip r:embed="rId3"/>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Tree>
    <p:extLst>
      <p:ext uri="{BB962C8B-B14F-4D97-AF65-F5344CB8AC3E}">
        <p14:creationId xmlns:p14="http://schemas.microsoft.com/office/powerpoint/2010/main" val="256027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txBox="1">
            <a:spLocks/>
          </p:cNvSpPr>
          <p:nvPr/>
        </p:nvSpPr>
        <p:spPr>
          <a:xfrm>
            <a:off x="3890366" y="681976"/>
            <a:ext cx="8301644" cy="706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značba mesta vsebine 1"/>
          <p:cNvSpPr txBox="1">
            <a:spLocks/>
          </p:cNvSpPr>
          <p:nvPr/>
        </p:nvSpPr>
        <p:spPr>
          <a:xfrm>
            <a:off x="969264" y="1035104"/>
            <a:ext cx="10927080" cy="5835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defRPr/>
            </a:pPr>
            <a:r>
              <a:rPr lang="sl-SI" sz="4000" b="1" dirty="0" smtClean="0">
                <a:solidFill>
                  <a:srgbClr val="FF0000"/>
                </a:solidFill>
                <a:latin typeface="Calibri Light" panose="020F0302020204030204" pitchFamily="34" charset="0"/>
                <a:cs typeface="Calibri Light" panose="020F0302020204030204" pitchFamily="34" charset="0"/>
              </a:rPr>
              <a:t>Obvezne </a:t>
            </a:r>
            <a:r>
              <a:rPr lang="sl-SI" sz="4000" b="1" dirty="0">
                <a:solidFill>
                  <a:srgbClr val="FF0000"/>
                </a:solidFill>
                <a:latin typeface="Calibri Light" panose="020F0302020204030204" pitchFamily="34" charset="0"/>
                <a:cs typeface="Calibri Light" panose="020F0302020204030204" pitchFamily="34" charset="0"/>
              </a:rPr>
              <a:t>priloge</a:t>
            </a:r>
            <a:r>
              <a:rPr lang="sl-SI" sz="4000" b="1" dirty="0" smtClean="0">
                <a:solidFill>
                  <a:srgbClr val="FF0000"/>
                </a:solidFill>
                <a:latin typeface="Calibri Light" panose="020F0302020204030204" pitchFamily="34" charset="0"/>
                <a:cs typeface="Calibri Light" panose="020F0302020204030204" pitchFamily="34" charset="0"/>
              </a:rPr>
              <a:t>.</a:t>
            </a:r>
          </a:p>
          <a:p>
            <a:pPr marL="0" indent="0" algn="ctr">
              <a:spcBef>
                <a:spcPts val="0"/>
              </a:spcBef>
              <a:buNone/>
              <a:defRPr/>
            </a:pPr>
            <a:endParaRPr lang="sl-SI" sz="4000" b="1" dirty="0" smtClean="0">
              <a:solidFill>
                <a:srgbClr val="FF0000"/>
              </a:solidFill>
              <a:latin typeface="Calibri Light" panose="020F0302020204030204" pitchFamily="34" charset="0"/>
              <a:cs typeface="Calibri Light" panose="020F0302020204030204" pitchFamily="34" charset="0"/>
            </a:endParaRPr>
          </a:p>
          <a:p>
            <a:pPr algn="just">
              <a:spcBef>
                <a:spcPts val="0"/>
              </a:spcBef>
              <a:defRPr/>
            </a:pPr>
            <a:r>
              <a:rPr lang="sl-SI" sz="2400" dirty="0" smtClean="0">
                <a:latin typeface="Calibri" panose="020F0502020204030204" pitchFamily="34" charset="0"/>
                <a:cs typeface="Calibri" panose="020F0502020204030204" pitchFamily="34" charset="0"/>
              </a:rPr>
              <a:t>kratek</a:t>
            </a:r>
            <a:r>
              <a:rPr lang="sl-SI" sz="2400" dirty="0">
                <a:latin typeface="Calibri" panose="020F0502020204030204" pitchFamily="34" charset="0"/>
                <a:cs typeface="Calibri" panose="020F0502020204030204" pitchFamily="34" charset="0"/>
              </a:rPr>
              <a:t> </a:t>
            </a:r>
            <a:r>
              <a:rPr lang="sl-SI" sz="2400" b="1" dirty="0">
                <a:latin typeface="Calibri" panose="020F0502020204030204" pitchFamily="34" charset="0"/>
                <a:cs typeface="Calibri" panose="020F0502020204030204" pitchFamily="34" charset="0"/>
              </a:rPr>
              <a:t>življenjepis</a:t>
            </a:r>
            <a:r>
              <a:rPr lang="sl-SI" sz="2400" dirty="0">
                <a:latin typeface="Calibri" panose="020F0502020204030204" pitchFamily="34" charset="0"/>
                <a:cs typeface="Calibri" panose="020F0502020204030204" pitchFamily="34" charset="0"/>
              </a:rPr>
              <a:t>,</a:t>
            </a:r>
          </a:p>
          <a:p>
            <a:pPr algn="just">
              <a:spcBef>
                <a:spcPts val="0"/>
              </a:spcBef>
              <a:defRPr/>
            </a:pPr>
            <a:r>
              <a:rPr lang="sl-SI" sz="2400" dirty="0">
                <a:latin typeface="Calibri" panose="020F0502020204030204" pitchFamily="34" charset="0"/>
                <a:cs typeface="Calibri" panose="020F0502020204030204" pitchFamily="34" charset="0"/>
              </a:rPr>
              <a:t>(overjena) </a:t>
            </a:r>
            <a:r>
              <a:rPr lang="sl-SI" sz="2400" b="1" dirty="0">
                <a:latin typeface="Calibri" panose="020F0502020204030204" pitchFamily="34" charset="0"/>
                <a:cs typeface="Calibri" panose="020F0502020204030204" pitchFamily="34" charset="0"/>
              </a:rPr>
              <a:t>kopija diplomske listine</a:t>
            </a:r>
            <a:r>
              <a:rPr lang="sl-SI" sz="2400" dirty="0">
                <a:latin typeface="Calibri" panose="020F0502020204030204" pitchFamily="34" charset="0"/>
                <a:cs typeface="Calibri" panose="020F0502020204030204" pitchFamily="34" charset="0"/>
              </a:rPr>
              <a:t> (če diploma še ni </a:t>
            </a:r>
            <a:r>
              <a:rPr lang="sl-SI" sz="2400" dirty="0" err="1">
                <a:latin typeface="Calibri" panose="020F0502020204030204" pitchFamily="34" charset="0"/>
                <a:cs typeface="Calibri" panose="020F0502020204030204" pitchFamily="34" charset="0"/>
              </a:rPr>
              <a:t>buila</a:t>
            </a:r>
            <a:r>
              <a:rPr lang="sl-SI" sz="2400" dirty="0">
                <a:latin typeface="Calibri" panose="020F0502020204030204" pitchFamily="34" charset="0"/>
                <a:cs typeface="Calibri" panose="020F0502020204030204" pitchFamily="34" charset="0"/>
              </a:rPr>
              <a:t> izdana, kandidati priložijo kopijo začasnega potrdila o diplomiranju - ko prejmejo diplomsko listino, NUJNO posredujejo še kopijo le-te; *če je diploma pridobljena v tujini, kandidati priložijo tudi odločbo o priznavanju v tujini pridobljene diplome)</a:t>
            </a:r>
          </a:p>
          <a:p>
            <a:pPr algn="just">
              <a:spcBef>
                <a:spcPts val="0"/>
              </a:spcBef>
              <a:defRPr/>
            </a:pPr>
            <a:r>
              <a:rPr lang="sl-SI" sz="2400" b="1" dirty="0">
                <a:latin typeface="Calibri" panose="020F0502020204030204" pitchFamily="34" charset="0"/>
                <a:cs typeface="Calibri" panose="020F0502020204030204" pitchFamily="34" charset="0"/>
              </a:rPr>
              <a:t>kopije celotne Priloge k diplomi</a:t>
            </a:r>
            <a:r>
              <a:rPr lang="sl-SI" sz="2400" dirty="0">
                <a:latin typeface="Calibri" panose="020F0502020204030204" pitchFamily="34" charset="0"/>
                <a:cs typeface="Calibri" panose="020F0502020204030204" pitchFamily="34" charset="0"/>
              </a:rPr>
              <a:t> ali potrdilo o opravljenih izpitih na dodiplomskem oz. podiplomskem študiju z izračunano povprečno oceno študija in oceno diplome,</a:t>
            </a:r>
          </a:p>
          <a:p>
            <a:pPr algn="just">
              <a:spcBef>
                <a:spcPts val="0"/>
              </a:spcBef>
              <a:defRPr/>
            </a:pPr>
            <a:r>
              <a:rPr lang="sl-SI" sz="2400" b="1" u="sng" dirty="0">
                <a:latin typeface="Calibri" panose="020F0502020204030204" pitchFamily="34" charset="0"/>
                <a:cs typeface="Calibri" panose="020F0502020204030204" pitchFamily="34" charset="0"/>
                <a:hlinkClick r:id="rId2"/>
              </a:rPr>
              <a:t>izjava mentorja</a:t>
            </a:r>
            <a:r>
              <a:rPr lang="sl-SI" sz="2400" dirty="0">
                <a:latin typeface="Calibri" panose="020F0502020204030204" pitchFamily="34" charset="0"/>
                <a:cs typeface="Calibri" panose="020F0502020204030204" pitchFamily="34" charset="0"/>
              </a:rPr>
              <a:t>,</a:t>
            </a:r>
          </a:p>
          <a:p>
            <a:pPr algn="just">
              <a:spcBef>
                <a:spcPts val="0"/>
              </a:spcBef>
              <a:defRPr/>
            </a:pPr>
            <a:r>
              <a:rPr lang="sl-SI" sz="2400" dirty="0">
                <a:latin typeface="Calibri" panose="020F0502020204030204" pitchFamily="34" charset="0"/>
                <a:cs typeface="Calibri" panose="020F0502020204030204" pitchFamily="34" charset="0"/>
              </a:rPr>
              <a:t>predlog </a:t>
            </a:r>
            <a:r>
              <a:rPr lang="sl-SI" sz="2400" b="1" dirty="0">
                <a:latin typeface="Calibri" panose="020F0502020204030204" pitchFamily="34" charset="0"/>
                <a:cs typeface="Calibri" panose="020F0502020204030204" pitchFamily="34" charset="0"/>
              </a:rPr>
              <a:t>idejnega osnutka</a:t>
            </a:r>
            <a:r>
              <a:rPr lang="sl-SI" sz="2400" dirty="0">
                <a:latin typeface="Calibri" panose="020F0502020204030204" pitchFamily="34" charset="0"/>
                <a:cs typeface="Calibri" panose="020F0502020204030204" pitchFamily="34" charset="0"/>
              </a:rPr>
              <a:t> dispozicije doktorske teme (v obsegu do 1000 besed) z navedbo seznama temeljne literature,</a:t>
            </a:r>
          </a:p>
          <a:p>
            <a:pPr algn="just">
              <a:spcBef>
                <a:spcPts val="0"/>
              </a:spcBef>
              <a:defRPr/>
            </a:pPr>
            <a:r>
              <a:rPr lang="sl-SI" sz="2400" dirty="0">
                <a:latin typeface="Calibri" panose="020F0502020204030204" pitchFamily="34" charset="0"/>
                <a:cs typeface="Calibri" panose="020F0502020204030204" pitchFamily="34" charset="0"/>
              </a:rPr>
              <a:t>dokazila o izpolnjevanju </a:t>
            </a:r>
            <a:r>
              <a:rPr lang="sl-SI" sz="2400" b="1" dirty="0">
                <a:latin typeface="Calibri" panose="020F0502020204030204" pitchFamily="34" charset="0"/>
                <a:cs typeface="Calibri" panose="020F0502020204030204" pitchFamily="34" charset="0"/>
              </a:rPr>
              <a:t>ostalih pogojev</a:t>
            </a:r>
            <a:r>
              <a:rPr lang="sl-SI" sz="2400" dirty="0">
                <a:latin typeface="Calibri" panose="020F0502020204030204" pitchFamily="34" charset="0"/>
                <a:cs typeface="Calibri" panose="020F0502020204030204" pitchFamily="34" charset="0"/>
              </a:rPr>
              <a:t> za vpis. </a:t>
            </a:r>
          </a:p>
          <a:p>
            <a:pPr marL="109529" indent="0">
              <a:buNone/>
              <a:defRPr/>
            </a:pPr>
            <a:endParaRPr 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729735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txBox="1">
            <a:spLocks/>
          </p:cNvSpPr>
          <p:nvPr/>
        </p:nvSpPr>
        <p:spPr>
          <a:xfrm>
            <a:off x="3890366" y="681976"/>
            <a:ext cx="8301644" cy="706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značba mesta vsebine 1"/>
          <p:cNvSpPr txBox="1">
            <a:spLocks/>
          </p:cNvSpPr>
          <p:nvPr/>
        </p:nvSpPr>
        <p:spPr>
          <a:xfrm>
            <a:off x="991321" y="1035104"/>
            <a:ext cx="11005607" cy="4821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l-SI" sz="4000" b="1" dirty="0" smtClean="0">
                <a:solidFill>
                  <a:srgbClr val="FF0000"/>
                </a:solidFill>
                <a:latin typeface="+mj-lt"/>
                <a:cs typeface="Calibri Light" panose="020F0302020204030204" pitchFamily="34" charset="0"/>
              </a:rPr>
              <a:t>Prijavni </a:t>
            </a:r>
            <a:r>
              <a:rPr lang="sl-SI" sz="4000" b="1" dirty="0">
                <a:solidFill>
                  <a:srgbClr val="FF0000"/>
                </a:solidFill>
                <a:latin typeface="+mj-lt"/>
                <a:cs typeface="Calibri Light" panose="020F0302020204030204" pitchFamily="34" charset="0"/>
              </a:rPr>
              <a:t>roki.</a:t>
            </a:r>
            <a:endParaRPr lang="sl-SI" altLang="sl-SI" sz="4000" b="1" dirty="0">
              <a:solidFill>
                <a:srgbClr val="FF0000"/>
              </a:solidFill>
              <a:latin typeface="+mj-lt"/>
              <a:cs typeface="Calibri" panose="020F0502020204030204" pitchFamily="34" charset="0"/>
            </a:endParaRPr>
          </a:p>
          <a:p>
            <a:pPr marL="0" indent="0">
              <a:buNone/>
            </a:pPr>
            <a:endParaRPr lang="sl-SI" altLang="sl-SI" sz="2400" dirty="0">
              <a:latin typeface="Calibri" panose="020F0502020204030204" pitchFamily="34" charset="0"/>
              <a:cs typeface="Calibri" panose="020F0502020204030204" pitchFamily="34" charset="0"/>
            </a:endParaRPr>
          </a:p>
          <a:p>
            <a:pPr algn="just"/>
            <a:r>
              <a:rPr lang="sl-SI" altLang="sl-SI" sz="2400" dirty="0">
                <a:latin typeface="Calibri" panose="020F0502020204030204" pitchFamily="34" charset="0"/>
                <a:cs typeface="Calibri" panose="020F0502020204030204" pitchFamily="34" charset="0"/>
              </a:rPr>
              <a:t>1. prijavni rok je do </a:t>
            </a:r>
            <a:r>
              <a:rPr lang="sl-SI" altLang="sl-SI" sz="2400" b="1" dirty="0">
                <a:solidFill>
                  <a:srgbClr val="FF0000"/>
                </a:solidFill>
                <a:latin typeface="Calibri" panose="020F0502020204030204" pitchFamily="34" charset="0"/>
                <a:cs typeface="Calibri" panose="020F0502020204030204" pitchFamily="34" charset="0"/>
              </a:rPr>
              <a:t>19.08.2022. </a:t>
            </a:r>
          </a:p>
          <a:p>
            <a:pPr marL="457200" lvl="1" indent="0" algn="just">
              <a:buNone/>
            </a:pPr>
            <a:r>
              <a:rPr lang="sl-SI" altLang="sl-SI" dirty="0">
                <a:latin typeface="Calibri" panose="020F0502020204030204" pitchFamily="34" charset="0"/>
                <a:cs typeface="Calibri" panose="020F0502020204030204" pitchFamily="34" charset="0"/>
              </a:rPr>
              <a:t>Vpis do 31.08.2022.</a:t>
            </a:r>
          </a:p>
          <a:p>
            <a:pPr marL="457166" lvl="1" indent="0" algn="just">
              <a:buNone/>
            </a:pPr>
            <a:endParaRPr lang="sl-SI" altLang="sl-SI" dirty="0">
              <a:latin typeface="Calibri" panose="020F0502020204030204" pitchFamily="34" charset="0"/>
              <a:cs typeface="Calibri" panose="020F0502020204030204" pitchFamily="34" charset="0"/>
            </a:endParaRPr>
          </a:p>
          <a:p>
            <a:pPr algn="just"/>
            <a:r>
              <a:rPr lang="sl-SI" altLang="sl-SI" sz="2400" dirty="0">
                <a:latin typeface="Calibri" panose="020F0502020204030204" pitchFamily="34" charset="0"/>
                <a:cs typeface="Calibri" panose="020F0502020204030204" pitchFamily="34" charset="0"/>
              </a:rPr>
              <a:t>2. prijavni rok je od </a:t>
            </a:r>
            <a:r>
              <a:rPr lang="sl-SI" altLang="sl-SI" sz="2400" b="1" dirty="0">
                <a:solidFill>
                  <a:srgbClr val="FF0000"/>
                </a:solidFill>
                <a:latin typeface="Calibri" panose="020F0502020204030204" pitchFamily="34" charset="0"/>
                <a:cs typeface="Calibri" panose="020F0502020204030204" pitchFamily="34" charset="0"/>
              </a:rPr>
              <a:t>05.09.2022 </a:t>
            </a:r>
            <a:r>
              <a:rPr lang="sl-SI" altLang="sl-SI" sz="2400" dirty="0">
                <a:latin typeface="Calibri" panose="020F0502020204030204" pitchFamily="34" charset="0"/>
                <a:cs typeface="Calibri" panose="020F0502020204030204" pitchFamily="34" charset="0"/>
              </a:rPr>
              <a:t>do</a:t>
            </a:r>
            <a:r>
              <a:rPr lang="sl-SI" altLang="sl-SI" sz="2400" b="1" dirty="0">
                <a:solidFill>
                  <a:srgbClr val="FF0000"/>
                </a:solidFill>
                <a:latin typeface="Calibri" panose="020F0502020204030204" pitchFamily="34" charset="0"/>
                <a:cs typeface="Calibri" panose="020F0502020204030204" pitchFamily="34" charset="0"/>
              </a:rPr>
              <a:t> 06.09.2022 </a:t>
            </a:r>
            <a:r>
              <a:rPr lang="sl-SI" altLang="sl-SI" sz="2400" dirty="0">
                <a:latin typeface="Calibri" panose="020F0502020204030204" pitchFamily="34" charset="0"/>
                <a:cs typeface="Calibri" panose="020F0502020204030204" pitchFamily="34" charset="0"/>
              </a:rPr>
              <a:t>(v primeru prostih vpisnih mest)</a:t>
            </a:r>
          </a:p>
          <a:p>
            <a:pPr marL="457200" lvl="1" indent="0" algn="just">
              <a:buNone/>
            </a:pPr>
            <a:r>
              <a:rPr lang="sl-SI" altLang="sl-SI" dirty="0">
                <a:latin typeface="Calibri" panose="020F0502020204030204" pitchFamily="34" charset="0"/>
                <a:cs typeface="Calibri" panose="020F0502020204030204" pitchFamily="34" charset="0"/>
              </a:rPr>
              <a:t>Vpis do 23.09.2022.</a:t>
            </a:r>
          </a:p>
          <a:p>
            <a:pPr marL="109529" indent="0">
              <a:buNone/>
              <a:defRPr/>
            </a:pPr>
            <a:endParaRPr 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4238500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txBox="1">
            <a:spLocks/>
          </p:cNvSpPr>
          <p:nvPr/>
        </p:nvSpPr>
        <p:spPr>
          <a:xfrm>
            <a:off x="1025499" y="1101606"/>
            <a:ext cx="10203334" cy="55244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err="1">
                <a:solidFill>
                  <a:srgbClr val="FF0000"/>
                </a:solidFill>
                <a:latin typeface="Calibri Light" panose="020F0302020204030204" pitchFamily="34" charset="0"/>
                <a:cs typeface="Calibri Light" panose="020F0302020204030204" pitchFamily="34" charset="0"/>
              </a:rPr>
              <a:t>Struktura</a:t>
            </a:r>
            <a:r>
              <a:rPr lang="en-US" sz="4000" b="1" dirty="0">
                <a:solidFill>
                  <a:srgbClr val="FF0000"/>
                </a:solidFill>
                <a:latin typeface="Calibri Light" panose="020F0302020204030204" pitchFamily="34" charset="0"/>
                <a:cs typeface="Calibri Light" panose="020F0302020204030204" pitchFamily="34" charset="0"/>
              </a:rPr>
              <a:t> in </a:t>
            </a:r>
            <a:r>
              <a:rPr lang="en-US" sz="4000" b="1" dirty="0" err="1">
                <a:solidFill>
                  <a:srgbClr val="FF0000"/>
                </a:solidFill>
                <a:latin typeface="Calibri Light" panose="020F0302020204030204" pitchFamily="34" charset="0"/>
                <a:cs typeface="Calibri Light" panose="020F0302020204030204" pitchFamily="34" charset="0"/>
              </a:rPr>
              <a:t>kreditno</a:t>
            </a:r>
            <a:r>
              <a:rPr lang="en-US" sz="4000" b="1" dirty="0">
                <a:solidFill>
                  <a:srgbClr val="FF0000"/>
                </a:solidFill>
                <a:latin typeface="Calibri Light" panose="020F0302020204030204" pitchFamily="34" charset="0"/>
                <a:cs typeface="Calibri Light" panose="020F0302020204030204" pitchFamily="34" charset="0"/>
              </a:rPr>
              <a:t> </a:t>
            </a:r>
            <a:r>
              <a:rPr lang="en-US" sz="4000" b="1" dirty="0" err="1">
                <a:solidFill>
                  <a:srgbClr val="FF0000"/>
                </a:solidFill>
                <a:latin typeface="Calibri Light" panose="020F0302020204030204" pitchFamily="34" charset="0"/>
                <a:cs typeface="Calibri Light" panose="020F0302020204030204" pitchFamily="34" charset="0"/>
              </a:rPr>
              <a:t>ovrednotenje</a:t>
            </a:r>
            <a:r>
              <a:rPr lang="sl-SI" sz="4000" b="1" dirty="0">
                <a:solidFill>
                  <a:srgbClr val="FF0000"/>
                </a:solidFill>
                <a:latin typeface="Calibri Light" panose="020F0302020204030204" pitchFamily="34" charset="0"/>
                <a:cs typeface="Calibri Light" panose="020F0302020204030204" pitchFamily="34" charset="0"/>
              </a:rPr>
              <a:t>.</a:t>
            </a:r>
          </a:p>
          <a:p>
            <a:pPr>
              <a:defRPr/>
            </a:pPr>
            <a:endParaRPr lang="sl-SI" sz="4000" b="1" dirty="0">
              <a:solidFill>
                <a:srgbClr val="FF0000"/>
              </a:solidFill>
              <a:latin typeface="Calibri Light" panose="020F0302020204030204" pitchFamily="34" charset="0"/>
              <a:cs typeface="Calibri Light" panose="020F0302020204030204" pitchFamily="34" charset="0"/>
            </a:endParaRPr>
          </a:p>
        </p:txBody>
      </p:sp>
      <p:sp>
        <p:nvSpPr>
          <p:cNvPr id="4" name="Označba mesta vsebine 1"/>
          <p:cNvSpPr txBox="1">
            <a:spLocks/>
          </p:cNvSpPr>
          <p:nvPr/>
        </p:nvSpPr>
        <p:spPr>
          <a:xfrm>
            <a:off x="3890356" y="2012954"/>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29" indent="0">
              <a:buNone/>
              <a:defRPr/>
            </a:pPr>
            <a:endParaRPr lang="sl-SI" dirty="0"/>
          </a:p>
        </p:txBody>
      </p:sp>
      <p:graphicFrame>
        <p:nvGraphicFramePr>
          <p:cNvPr id="5" name="Tabela 4"/>
          <p:cNvGraphicFramePr>
            <a:graphicFrameLocks noGrp="1"/>
          </p:cNvGraphicFramePr>
          <p:nvPr>
            <p:extLst>
              <p:ext uri="{D42A27DB-BD31-4B8C-83A1-F6EECF244321}">
                <p14:modId xmlns:p14="http://schemas.microsoft.com/office/powerpoint/2010/main" val="1854318569"/>
              </p:ext>
            </p:extLst>
          </p:nvPr>
        </p:nvGraphicFramePr>
        <p:xfrm>
          <a:off x="1170780" y="1751895"/>
          <a:ext cx="9921678" cy="4332727"/>
        </p:xfrm>
        <a:graphic>
          <a:graphicData uri="http://schemas.openxmlformats.org/drawingml/2006/table">
            <a:tbl>
              <a:tblPr firstRow="1" firstCol="1" bandRow="1">
                <a:tableStyleId>{5C22544A-7EE6-4342-B048-85BDC9FD1C3A}</a:tableStyleId>
              </a:tblPr>
              <a:tblGrid>
                <a:gridCol w="1357999">
                  <a:extLst>
                    <a:ext uri="{9D8B030D-6E8A-4147-A177-3AD203B41FA5}">
                      <a16:colId xmlns:a16="http://schemas.microsoft.com/office/drawing/2014/main" val="2631279252"/>
                    </a:ext>
                  </a:extLst>
                </a:gridCol>
                <a:gridCol w="543199">
                  <a:extLst>
                    <a:ext uri="{9D8B030D-6E8A-4147-A177-3AD203B41FA5}">
                      <a16:colId xmlns:a16="http://schemas.microsoft.com/office/drawing/2014/main" val="613333075"/>
                    </a:ext>
                  </a:extLst>
                </a:gridCol>
                <a:gridCol w="686421">
                  <a:extLst>
                    <a:ext uri="{9D8B030D-6E8A-4147-A177-3AD203B41FA5}">
                      <a16:colId xmlns:a16="http://schemas.microsoft.com/office/drawing/2014/main" val="2412322423"/>
                    </a:ext>
                  </a:extLst>
                </a:gridCol>
                <a:gridCol w="1421748">
                  <a:extLst>
                    <a:ext uri="{9D8B030D-6E8A-4147-A177-3AD203B41FA5}">
                      <a16:colId xmlns:a16="http://schemas.microsoft.com/office/drawing/2014/main" val="3291559259"/>
                    </a:ext>
                  </a:extLst>
                </a:gridCol>
                <a:gridCol w="579004">
                  <a:extLst>
                    <a:ext uri="{9D8B030D-6E8A-4147-A177-3AD203B41FA5}">
                      <a16:colId xmlns:a16="http://schemas.microsoft.com/office/drawing/2014/main" val="3513785376"/>
                    </a:ext>
                  </a:extLst>
                </a:gridCol>
                <a:gridCol w="639263">
                  <a:extLst>
                    <a:ext uri="{9D8B030D-6E8A-4147-A177-3AD203B41FA5}">
                      <a16:colId xmlns:a16="http://schemas.microsoft.com/office/drawing/2014/main" val="1093164354"/>
                    </a:ext>
                  </a:extLst>
                </a:gridCol>
                <a:gridCol w="1160912">
                  <a:extLst>
                    <a:ext uri="{9D8B030D-6E8A-4147-A177-3AD203B41FA5}">
                      <a16:colId xmlns:a16="http://schemas.microsoft.com/office/drawing/2014/main" val="3168416602"/>
                    </a:ext>
                  </a:extLst>
                </a:gridCol>
                <a:gridCol w="569279">
                  <a:extLst>
                    <a:ext uri="{9D8B030D-6E8A-4147-A177-3AD203B41FA5}">
                      <a16:colId xmlns:a16="http://schemas.microsoft.com/office/drawing/2014/main" val="960699682"/>
                    </a:ext>
                  </a:extLst>
                </a:gridCol>
                <a:gridCol w="465311">
                  <a:extLst>
                    <a:ext uri="{9D8B030D-6E8A-4147-A177-3AD203B41FA5}">
                      <a16:colId xmlns:a16="http://schemas.microsoft.com/office/drawing/2014/main" val="3932909266"/>
                    </a:ext>
                  </a:extLst>
                </a:gridCol>
                <a:gridCol w="1409524">
                  <a:extLst>
                    <a:ext uri="{9D8B030D-6E8A-4147-A177-3AD203B41FA5}">
                      <a16:colId xmlns:a16="http://schemas.microsoft.com/office/drawing/2014/main" val="3411076709"/>
                    </a:ext>
                  </a:extLst>
                </a:gridCol>
                <a:gridCol w="619177">
                  <a:extLst>
                    <a:ext uri="{9D8B030D-6E8A-4147-A177-3AD203B41FA5}">
                      <a16:colId xmlns:a16="http://schemas.microsoft.com/office/drawing/2014/main" val="1249298601"/>
                    </a:ext>
                  </a:extLst>
                </a:gridCol>
                <a:gridCol w="469841">
                  <a:extLst>
                    <a:ext uri="{9D8B030D-6E8A-4147-A177-3AD203B41FA5}">
                      <a16:colId xmlns:a16="http://schemas.microsoft.com/office/drawing/2014/main" val="2460281719"/>
                    </a:ext>
                  </a:extLst>
                </a:gridCol>
              </a:tblGrid>
              <a:tr h="298809">
                <a:tc gridSpan="3">
                  <a:txBody>
                    <a:bodyPr/>
                    <a:lstStyle/>
                    <a:p>
                      <a:pPr algn="ctr">
                        <a:spcAft>
                          <a:spcPts val="0"/>
                        </a:spcAft>
                      </a:pPr>
                      <a:r>
                        <a:rPr lang="sl-SI" sz="1100" dirty="0">
                          <a:solidFill>
                            <a:schemeClr val="tx1"/>
                          </a:solidFill>
                          <a:effectLst/>
                        </a:rPr>
                        <a:t>1. LETNIK</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l-SI"/>
                    </a:p>
                  </a:txBody>
                  <a:tcPr/>
                </a:tc>
                <a:tc hMerge="1">
                  <a:txBody>
                    <a:bodyPr/>
                    <a:lstStyle/>
                    <a:p>
                      <a:endParaRPr lang="sl-SI"/>
                    </a:p>
                  </a:txBody>
                  <a:tcPr/>
                </a:tc>
                <a:tc gridSpan="3">
                  <a:txBody>
                    <a:bodyPr/>
                    <a:lstStyle/>
                    <a:p>
                      <a:pPr algn="ctr">
                        <a:spcAft>
                          <a:spcPts val="0"/>
                        </a:spcAft>
                      </a:pPr>
                      <a:r>
                        <a:rPr lang="sl-SI" sz="1100" dirty="0">
                          <a:solidFill>
                            <a:schemeClr val="tx1"/>
                          </a:solidFill>
                          <a:effectLst/>
                        </a:rPr>
                        <a:t>2. LETNIK</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l-SI"/>
                    </a:p>
                  </a:txBody>
                  <a:tcPr/>
                </a:tc>
                <a:tc hMerge="1">
                  <a:txBody>
                    <a:bodyPr/>
                    <a:lstStyle/>
                    <a:p>
                      <a:endParaRPr lang="sl-SI"/>
                    </a:p>
                  </a:txBody>
                  <a:tcPr/>
                </a:tc>
                <a:tc gridSpan="3">
                  <a:txBody>
                    <a:bodyPr/>
                    <a:lstStyle/>
                    <a:p>
                      <a:pPr algn="ctr">
                        <a:spcAft>
                          <a:spcPts val="0"/>
                        </a:spcAft>
                      </a:pPr>
                      <a:r>
                        <a:rPr lang="sl-SI" sz="1100">
                          <a:solidFill>
                            <a:schemeClr val="tx1"/>
                          </a:solidFill>
                          <a:effectLst/>
                        </a:rPr>
                        <a:t>3. LETNIK</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l-SI"/>
                    </a:p>
                  </a:txBody>
                  <a:tcPr/>
                </a:tc>
                <a:tc hMerge="1">
                  <a:txBody>
                    <a:bodyPr/>
                    <a:lstStyle/>
                    <a:p>
                      <a:endParaRPr lang="sl-SI"/>
                    </a:p>
                  </a:txBody>
                  <a:tcPr/>
                </a:tc>
                <a:tc gridSpan="3">
                  <a:txBody>
                    <a:bodyPr/>
                    <a:lstStyle/>
                    <a:p>
                      <a:pPr algn="ctr">
                        <a:spcAft>
                          <a:spcPts val="0"/>
                        </a:spcAft>
                      </a:pPr>
                      <a:r>
                        <a:rPr lang="sl-SI" sz="1100">
                          <a:solidFill>
                            <a:schemeClr val="tx1"/>
                          </a:solidFill>
                          <a:effectLst/>
                        </a:rPr>
                        <a:t>4. LETNIK</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365108336"/>
                  </a:ext>
                </a:extLst>
              </a:tr>
              <a:tr h="597617">
                <a:tc>
                  <a:txBody>
                    <a:bodyPr/>
                    <a:lstStyle/>
                    <a:p>
                      <a:pPr>
                        <a:spcAft>
                          <a:spcPts val="0"/>
                        </a:spcAft>
                      </a:pPr>
                      <a:r>
                        <a:rPr lang="sl-SI" sz="1100" b="1" dirty="0">
                          <a:solidFill>
                            <a:schemeClr val="tx1"/>
                          </a:solidFill>
                          <a:effectLst/>
                        </a:rPr>
                        <a:t> 1. semester</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Oblika</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ECTS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0"/>
                        </a:spcAft>
                      </a:pPr>
                      <a:r>
                        <a:rPr lang="sl-SI" sz="1100" b="1" dirty="0">
                          <a:solidFill>
                            <a:schemeClr val="tx1"/>
                          </a:solidFill>
                          <a:effectLst/>
                        </a:rPr>
                        <a:t>3. semester</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Oblika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ECTS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b="1" dirty="0">
                          <a:solidFill>
                            <a:schemeClr val="tx1"/>
                          </a:solidFill>
                          <a:effectLst/>
                        </a:rPr>
                        <a:t>5. semester in </a:t>
                      </a:r>
                    </a:p>
                    <a:p>
                      <a:pPr>
                        <a:spcAft>
                          <a:spcPts val="0"/>
                        </a:spcAft>
                      </a:pPr>
                      <a:r>
                        <a:rPr lang="sl-SI" sz="1100" b="1" dirty="0">
                          <a:solidFill>
                            <a:schemeClr val="tx1"/>
                          </a:solidFill>
                          <a:effectLst/>
                        </a:rPr>
                        <a:t>6. semester</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Oblika</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ECTS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b="1" dirty="0">
                          <a:solidFill>
                            <a:schemeClr val="tx1"/>
                          </a:solidFill>
                          <a:effectLst/>
                        </a:rPr>
                        <a:t>7. semester</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Oblika</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ECTS</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1196354"/>
                  </a:ext>
                </a:extLst>
              </a:tr>
              <a:tr h="298809">
                <a:tc>
                  <a:txBody>
                    <a:bodyPr/>
                    <a:lstStyle/>
                    <a:p>
                      <a:pPr>
                        <a:spcAft>
                          <a:spcPts val="0"/>
                        </a:spcAft>
                      </a:pPr>
                      <a:r>
                        <a:rPr lang="sl-SI" sz="1100" b="0" dirty="0">
                          <a:solidFill>
                            <a:schemeClr val="tx1"/>
                          </a:solidFill>
                          <a:effectLst/>
                        </a:rPr>
                        <a:t>Predmeti TIP</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ORG</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10</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dirty="0">
                          <a:solidFill>
                            <a:schemeClr val="tx1"/>
                          </a:solidFill>
                          <a:effectLst/>
                        </a:rPr>
                        <a:t>Predmet IPP</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ORG</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20</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spcAft>
                          <a:spcPts val="0"/>
                        </a:spcAft>
                      </a:pPr>
                      <a:r>
                        <a:rPr lang="sl-SI" sz="1100">
                          <a:solidFill>
                            <a:schemeClr val="tx1"/>
                          </a:solidFill>
                          <a:effectLst/>
                        </a:rPr>
                        <a:t>Raziskovalno delo</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spcAft>
                          <a:spcPts val="0"/>
                        </a:spcAft>
                      </a:pPr>
                      <a:r>
                        <a:rPr lang="sl-SI" sz="1100" dirty="0">
                          <a:solidFill>
                            <a:schemeClr val="tx1"/>
                          </a:solidFill>
                          <a:effectLst/>
                        </a:rPr>
                        <a:t>IRD </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spcAft>
                          <a:spcPts val="0"/>
                        </a:spcAft>
                      </a:pPr>
                      <a:r>
                        <a:rPr lang="sl-SI" sz="1100">
                          <a:solidFill>
                            <a:schemeClr val="tx1"/>
                          </a:solidFill>
                          <a:effectLst/>
                        </a:rPr>
                        <a:t>60 </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spcAft>
                          <a:spcPts val="0"/>
                        </a:spcAft>
                      </a:pPr>
                      <a:r>
                        <a:rPr lang="sl-SI" sz="1100">
                          <a:solidFill>
                            <a:schemeClr val="tx1"/>
                          </a:solidFill>
                          <a:effectLst/>
                        </a:rPr>
                        <a:t>Raziskovalno delo</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a:solidFill>
                            <a:schemeClr val="tx1"/>
                          </a:solidFill>
                          <a:effectLst/>
                        </a:rPr>
                        <a:t>IRD</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a:solidFill>
                            <a:schemeClr val="tx1"/>
                          </a:solidFill>
                          <a:effectLst/>
                        </a:rPr>
                        <a:t>30</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364958"/>
                  </a:ext>
                </a:extLst>
              </a:tr>
              <a:tr h="298809">
                <a:tc>
                  <a:txBody>
                    <a:bodyPr/>
                    <a:lstStyle/>
                    <a:p>
                      <a:pPr>
                        <a:spcAft>
                          <a:spcPts val="0"/>
                        </a:spcAft>
                      </a:pPr>
                      <a:r>
                        <a:rPr lang="sl-SI" sz="1100" b="0" dirty="0">
                          <a:solidFill>
                            <a:schemeClr val="tx1"/>
                          </a:solidFill>
                          <a:effectLst/>
                        </a:rPr>
                        <a:t>Raziskovalno delo</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IRD</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20</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dirty="0">
                          <a:solidFill>
                            <a:schemeClr val="tx1"/>
                          </a:solidFill>
                          <a:effectLst/>
                        </a:rPr>
                        <a:t>Raziskovalno delo</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IRD</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10</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881684090"/>
                  </a:ext>
                </a:extLst>
              </a:tr>
              <a:tr h="298809">
                <a:tc>
                  <a:txBody>
                    <a:bodyPr/>
                    <a:lstStyle/>
                    <a:p>
                      <a:pPr>
                        <a:spcAft>
                          <a:spcPts val="0"/>
                        </a:spcAft>
                      </a:pPr>
                      <a:r>
                        <a:rPr lang="sl-SI" sz="1100" b="0" dirty="0">
                          <a:solidFill>
                            <a:schemeClr val="tx1"/>
                          </a:solidFill>
                          <a:effectLst/>
                        </a:rPr>
                        <a:t>2. semester</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Oblika</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ECTS </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dirty="0">
                          <a:solidFill>
                            <a:schemeClr val="tx1"/>
                          </a:solidFill>
                          <a:effectLst/>
                        </a:rPr>
                        <a:t>4. semester</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Oblika</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ECTS </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spcAft>
                          <a:spcPts val="0"/>
                        </a:spcAft>
                      </a:pPr>
                      <a:r>
                        <a:rPr lang="sl-SI" sz="1100">
                          <a:solidFill>
                            <a:schemeClr val="tx1"/>
                          </a:solidFill>
                          <a:effectLst/>
                        </a:rPr>
                        <a:t>8. semester</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Oblika</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ECTS </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0826125"/>
                  </a:ext>
                </a:extLst>
              </a:tr>
              <a:tr h="1643447">
                <a:tc>
                  <a:txBody>
                    <a:bodyPr/>
                    <a:lstStyle/>
                    <a:p>
                      <a:pPr>
                        <a:spcAft>
                          <a:spcPts val="0"/>
                        </a:spcAft>
                      </a:pPr>
                      <a:r>
                        <a:rPr lang="sl-SI" sz="1100" b="0" dirty="0">
                          <a:solidFill>
                            <a:schemeClr val="tx1"/>
                          </a:solidFill>
                          <a:effectLst/>
                        </a:rPr>
                        <a:t>Predmeti IPO </a:t>
                      </a:r>
                    </a:p>
                    <a:p>
                      <a:pPr>
                        <a:spcAft>
                          <a:spcPts val="0"/>
                        </a:spcAft>
                      </a:pPr>
                      <a:r>
                        <a:rPr lang="sl-SI" sz="1100" b="0" dirty="0">
                          <a:solidFill>
                            <a:schemeClr val="tx1"/>
                          </a:solidFill>
                          <a:effectLst/>
                        </a:rPr>
                        <a:t>in IPR</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ORG</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20</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dirty="0">
                          <a:solidFill>
                            <a:schemeClr val="tx1"/>
                          </a:solidFill>
                          <a:effectLst/>
                        </a:rPr>
                        <a:t>Priprava doktorske teze</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ORG</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5</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spcAft>
                          <a:spcPts val="0"/>
                        </a:spcAft>
                      </a:pPr>
                      <a:r>
                        <a:rPr lang="sl-SI" sz="1100" dirty="0">
                          <a:solidFill>
                            <a:schemeClr val="tx1"/>
                          </a:solidFill>
                          <a:effectLst/>
                        </a:rPr>
                        <a:t>Doktorski seminar s predstavitvijo doktorske disertacije pred javnim zagovorom in javni zagovor</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ORG</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5</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3393640"/>
                  </a:ext>
                </a:extLst>
              </a:tr>
              <a:tr h="298809">
                <a:tc>
                  <a:txBody>
                    <a:bodyPr/>
                    <a:lstStyle/>
                    <a:p>
                      <a:pPr>
                        <a:spcAft>
                          <a:spcPts val="0"/>
                        </a:spcAft>
                      </a:pPr>
                      <a:r>
                        <a:rPr lang="sl-SI" sz="1100" b="0" dirty="0">
                          <a:solidFill>
                            <a:schemeClr val="tx1"/>
                          </a:solidFill>
                          <a:effectLst/>
                        </a:rPr>
                        <a:t>Poročanje o RD</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ORG</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5</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spcAft>
                          <a:spcPts val="0"/>
                        </a:spcAft>
                      </a:pPr>
                      <a:r>
                        <a:rPr lang="sl-SI" sz="1100">
                          <a:solidFill>
                            <a:schemeClr val="tx1"/>
                          </a:solidFill>
                          <a:effectLst/>
                        </a:rPr>
                        <a:t>Raziskovalno delo </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a:solidFill>
                            <a:schemeClr val="tx1"/>
                          </a:solidFill>
                          <a:effectLst/>
                        </a:rPr>
                        <a:t>IRD </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dirty="0">
                          <a:solidFill>
                            <a:schemeClr val="tx1"/>
                          </a:solidFill>
                          <a:effectLst/>
                        </a:rPr>
                        <a:t>25</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l-SI"/>
                    </a:p>
                  </a:txBody>
                  <a:tcPr/>
                </a:tc>
                <a:tc vMerge="1">
                  <a:txBody>
                    <a:bodyPr/>
                    <a:lstStyle/>
                    <a:p>
                      <a:endParaRPr lang="sl-SI"/>
                    </a:p>
                  </a:txBody>
                  <a:tcPr/>
                </a:tc>
                <a:tc vMerge="1">
                  <a:txBody>
                    <a:bodyPr/>
                    <a:lstStyle/>
                    <a:p>
                      <a:endParaRPr lang="sl-SI"/>
                    </a:p>
                  </a:txBody>
                  <a:tcPr/>
                </a:tc>
                <a:tc rowSpan="2">
                  <a:txBody>
                    <a:bodyPr/>
                    <a:lstStyle/>
                    <a:p>
                      <a:pPr>
                        <a:spcAft>
                          <a:spcPts val="0"/>
                        </a:spcAft>
                      </a:pPr>
                      <a:r>
                        <a:rPr lang="sl-SI" sz="1100" dirty="0">
                          <a:solidFill>
                            <a:schemeClr val="tx1"/>
                          </a:solidFill>
                          <a:effectLst/>
                        </a:rPr>
                        <a:t>Raziskovalno delo</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dirty="0">
                          <a:solidFill>
                            <a:schemeClr val="tx1"/>
                          </a:solidFill>
                          <a:effectLst/>
                        </a:rPr>
                        <a:t>IRD </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sl-SI" sz="1100" dirty="0">
                          <a:solidFill>
                            <a:schemeClr val="tx1"/>
                          </a:solidFill>
                          <a:effectLst/>
                        </a:rPr>
                        <a:t>25</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96163"/>
                  </a:ext>
                </a:extLst>
              </a:tr>
              <a:tr h="298809">
                <a:tc>
                  <a:txBody>
                    <a:bodyPr/>
                    <a:lstStyle/>
                    <a:p>
                      <a:pPr>
                        <a:spcAft>
                          <a:spcPts val="0"/>
                        </a:spcAft>
                      </a:pPr>
                      <a:r>
                        <a:rPr lang="sl-SI" sz="1100" b="0" dirty="0">
                          <a:solidFill>
                            <a:schemeClr val="tx1"/>
                          </a:solidFill>
                          <a:effectLst/>
                        </a:rPr>
                        <a:t>Raziskovalno delo</a:t>
                      </a:r>
                      <a:endParaRPr lang="sl-SI"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a:solidFill>
                            <a:schemeClr val="tx1"/>
                          </a:solidFill>
                          <a:effectLst/>
                        </a:rPr>
                        <a:t>IRD</a:t>
                      </a:r>
                      <a:endParaRPr lang="sl-SI"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dirty="0">
                          <a:solidFill>
                            <a:schemeClr val="tx1"/>
                          </a:solidFill>
                          <a:effectLst/>
                        </a:rPr>
                        <a:t>5</a:t>
                      </a:r>
                      <a:endParaRPr lang="sl-SI"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extLst>
                  <a:ext uri="{0D108BD9-81ED-4DB2-BD59-A6C34878D82A}">
                    <a16:rowId xmlns:a16="http://schemas.microsoft.com/office/drawing/2014/main" val="4137824589"/>
                  </a:ext>
                </a:extLst>
              </a:tr>
              <a:tr h="298809">
                <a:tc>
                  <a:txBody>
                    <a:bodyPr/>
                    <a:lstStyle/>
                    <a:p>
                      <a:pPr>
                        <a:spcAft>
                          <a:spcPts val="0"/>
                        </a:spcAft>
                      </a:pPr>
                      <a:r>
                        <a:rPr lang="sl-SI" sz="1100" b="1" dirty="0">
                          <a:solidFill>
                            <a:schemeClr val="tx1"/>
                          </a:solidFill>
                          <a:effectLst/>
                        </a:rPr>
                        <a:t>Skupaj 1. letnik</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60</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b="1" dirty="0">
                          <a:solidFill>
                            <a:schemeClr val="tx1"/>
                          </a:solidFill>
                          <a:effectLst/>
                        </a:rPr>
                        <a:t>Skupaj 2. letnik</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60</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b="1" dirty="0">
                          <a:solidFill>
                            <a:schemeClr val="tx1"/>
                          </a:solidFill>
                          <a:effectLst/>
                        </a:rPr>
                        <a:t>Skupaj 3. letnik</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60</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l-SI" sz="1100" b="1" dirty="0">
                          <a:solidFill>
                            <a:schemeClr val="tx1"/>
                          </a:solidFill>
                          <a:effectLst/>
                        </a:rPr>
                        <a:t>Skupaj 4. letnik</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 </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sl-SI" sz="1100" b="1" dirty="0">
                          <a:solidFill>
                            <a:schemeClr val="tx1"/>
                          </a:solidFill>
                          <a:effectLst/>
                        </a:rPr>
                        <a:t>60</a:t>
                      </a:r>
                      <a:endParaRPr lang="sl-SI"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2" marR="444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216927"/>
                  </a:ext>
                </a:extLst>
              </a:tr>
            </a:tbl>
          </a:graphicData>
        </a:graphic>
      </p:graphicFrame>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3618556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65419" y="706904"/>
            <a:ext cx="8229600" cy="11430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1014155" y="1180419"/>
            <a:ext cx="10937053" cy="51676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sl-SI" sz="4000" b="1" dirty="0" smtClean="0">
                <a:solidFill>
                  <a:srgbClr val="FF0000"/>
                </a:solidFill>
                <a:latin typeface="Calibri Light" panose="020F0302020204030204" pitchFamily="34" charset="0"/>
                <a:cs typeface="Calibri Light" panose="020F0302020204030204" pitchFamily="34" charset="0"/>
              </a:rPr>
              <a:t>Temeljni </a:t>
            </a:r>
            <a:r>
              <a:rPr lang="sl-SI" sz="4000" b="1" dirty="0">
                <a:solidFill>
                  <a:srgbClr val="FF0000"/>
                </a:solidFill>
                <a:latin typeface="Calibri Light" panose="020F0302020204030204" pitchFamily="34" charset="0"/>
                <a:cs typeface="Calibri Light" panose="020F0302020204030204" pitchFamily="34" charset="0"/>
              </a:rPr>
              <a:t>izbirni predmeti programa (TIP) – </a:t>
            </a:r>
            <a:endParaRPr lang="sl-SI" sz="4000" b="1" dirty="0" smtClean="0">
              <a:solidFill>
                <a:srgbClr val="FF0000"/>
              </a:solidFill>
              <a:latin typeface="Calibri Light" panose="020F0302020204030204" pitchFamily="34" charset="0"/>
              <a:cs typeface="Calibri Light" panose="020F0302020204030204" pitchFamily="34" charset="0"/>
            </a:endParaRPr>
          </a:p>
          <a:p>
            <a:pPr algn="ctr">
              <a:buNone/>
            </a:pPr>
            <a:r>
              <a:rPr lang="sl-SI" sz="4000" b="1" dirty="0" smtClean="0">
                <a:solidFill>
                  <a:srgbClr val="FF0000"/>
                </a:solidFill>
                <a:latin typeface="Calibri Light" panose="020F0302020204030204" pitchFamily="34" charset="0"/>
                <a:cs typeface="Calibri Light" panose="020F0302020204030204" pitchFamily="34" charset="0"/>
              </a:rPr>
              <a:t>1. letnik.</a:t>
            </a:r>
          </a:p>
          <a:p>
            <a:pPr algn="just">
              <a:buNone/>
            </a:pPr>
            <a:r>
              <a:rPr lang="sl-SI" altLang="sl-SI" sz="2400" b="1" dirty="0" smtClean="0">
                <a:cs typeface="Calibri" panose="020F0502020204030204" pitchFamily="34" charset="0"/>
              </a:rPr>
              <a:t>Študent </a:t>
            </a:r>
            <a:r>
              <a:rPr lang="sl-SI" altLang="sl-SI" sz="2400" b="1" dirty="0">
                <a:cs typeface="Calibri" panose="020F0502020204030204" pitchFamily="34" charset="0"/>
              </a:rPr>
              <a:t>izbere 1 predmet TIP:</a:t>
            </a:r>
          </a:p>
          <a:p>
            <a:pPr algn="just"/>
            <a:r>
              <a:rPr lang="sl-SI" altLang="sl-SI" sz="2400" dirty="0" err="1">
                <a:cs typeface="Calibri" panose="020F0502020204030204" pitchFamily="34" charset="0"/>
              </a:rPr>
              <a:t>Fuzzy</a:t>
            </a:r>
            <a:r>
              <a:rPr lang="sl-SI" altLang="sl-SI" sz="2400" dirty="0">
                <a:cs typeface="Calibri" panose="020F0502020204030204" pitchFamily="34" charset="0"/>
              </a:rPr>
              <a:t> sistemi v pomorstvu in prometu,</a:t>
            </a:r>
            <a:endParaRPr lang="sl-SI" altLang="sl-SI" sz="2400" b="1" dirty="0">
              <a:cs typeface="Calibri" panose="020F0502020204030204" pitchFamily="34" charset="0"/>
            </a:endParaRPr>
          </a:p>
          <a:p>
            <a:pPr algn="just"/>
            <a:r>
              <a:rPr lang="it-IT" altLang="sl-SI" sz="2400" dirty="0" err="1">
                <a:cs typeface="Calibri" panose="020F0502020204030204" pitchFamily="34" charset="0"/>
              </a:rPr>
              <a:t>Modeli</a:t>
            </a:r>
            <a:r>
              <a:rPr lang="it-IT" altLang="sl-SI" sz="2400" dirty="0">
                <a:cs typeface="Calibri" panose="020F0502020204030204" pitchFamily="34" charset="0"/>
              </a:rPr>
              <a:t> in </a:t>
            </a:r>
            <a:r>
              <a:rPr lang="it-IT" altLang="sl-SI" sz="2400" dirty="0" err="1">
                <a:cs typeface="Calibri" panose="020F0502020204030204" pitchFamily="34" charset="0"/>
              </a:rPr>
              <a:t>simulacije</a:t>
            </a:r>
            <a:r>
              <a:rPr lang="it-IT" altLang="sl-SI" sz="2400" dirty="0">
                <a:cs typeface="Calibri" panose="020F0502020204030204" pitchFamily="34" charset="0"/>
              </a:rPr>
              <a:t> v </a:t>
            </a:r>
            <a:r>
              <a:rPr lang="it-IT" altLang="sl-SI" sz="2400" dirty="0" err="1">
                <a:cs typeface="Calibri" panose="020F0502020204030204" pitchFamily="34" charset="0"/>
              </a:rPr>
              <a:t>prometu</a:t>
            </a:r>
            <a:r>
              <a:rPr lang="sl-SI" altLang="sl-SI" sz="2400" dirty="0">
                <a:cs typeface="Calibri" panose="020F0502020204030204" pitchFamily="34" charset="0"/>
              </a:rPr>
              <a:t>,</a:t>
            </a:r>
          </a:p>
          <a:p>
            <a:pPr algn="just"/>
            <a:r>
              <a:rPr lang="sl-SI" altLang="sl-SI" sz="2400" dirty="0">
                <a:cs typeface="Calibri" panose="020F0502020204030204" pitchFamily="34" charset="0"/>
              </a:rPr>
              <a:t>Matematične metode v pomorstvu in prometu,</a:t>
            </a:r>
          </a:p>
          <a:p>
            <a:pPr algn="just"/>
            <a:r>
              <a:rPr lang="sv-SE" altLang="sl-SI" sz="2400" dirty="0">
                <a:cs typeface="Calibri" panose="020F0502020204030204" pitchFamily="34" charset="0"/>
              </a:rPr>
              <a:t>Projektiranje inteligentnih pomorskih in prometnih sistemov</a:t>
            </a:r>
            <a:r>
              <a:rPr lang="sl-SI" altLang="sl-SI" sz="2400" dirty="0">
                <a:cs typeface="Calibri" panose="020F0502020204030204" pitchFamily="34" charset="0"/>
              </a:rPr>
              <a:t>.</a:t>
            </a:r>
            <a:endParaRPr lang="sl-SI" altLang="sl-SI" sz="2400" b="1" dirty="0">
              <a:cs typeface="Calibri" panose="020F0502020204030204" pitchFamily="34" charset="0"/>
            </a:endParaRPr>
          </a:p>
          <a:p>
            <a:pPr>
              <a:buFont typeface="Wingdings 3" panose="05040102010807070707" pitchFamily="18" charset="2"/>
              <a:buNone/>
            </a:pPr>
            <a:endParaRPr lang="sl-SI" altLang="sl-SI" u="sng"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65483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01703" y="665346"/>
            <a:ext cx="8936183" cy="20022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cs typeface="Calibri Light" panose="020F0302020204030204" pitchFamily="34" charset="0"/>
            </a:endParaRPr>
          </a:p>
        </p:txBody>
      </p:sp>
      <p:sp>
        <p:nvSpPr>
          <p:cNvPr id="4" name="Ograda vsebine 1"/>
          <p:cNvSpPr txBox="1">
            <a:spLocks/>
          </p:cNvSpPr>
          <p:nvPr/>
        </p:nvSpPr>
        <p:spPr>
          <a:xfrm>
            <a:off x="1097280" y="1155479"/>
            <a:ext cx="10835640" cy="5192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sl-SI" sz="4000" b="1" dirty="0" smtClean="0">
                <a:solidFill>
                  <a:srgbClr val="FF0000"/>
                </a:solidFill>
                <a:latin typeface="Calibri Light" panose="020F0302020204030204" pitchFamily="34" charset="0"/>
                <a:cs typeface="Calibri Light" panose="020F0302020204030204" pitchFamily="34" charset="0"/>
              </a:rPr>
              <a:t>Izbirni </a:t>
            </a:r>
            <a:r>
              <a:rPr lang="sl-SI" sz="4000" b="1" dirty="0">
                <a:solidFill>
                  <a:srgbClr val="FF0000"/>
                </a:solidFill>
                <a:latin typeface="Calibri Light" panose="020F0302020204030204" pitchFamily="34" charset="0"/>
                <a:cs typeface="Calibri Light" panose="020F0302020204030204" pitchFamily="34" charset="0"/>
              </a:rPr>
              <a:t>predmeti področja Pomorstvo (IPO) – </a:t>
            </a:r>
            <a:endParaRPr lang="sl-SI" sz="4000" b="1" dirty="0" smtClean="0">
              <a:solidFill>
                <a:srgbClr val="FF0000"/>
              </a:solidFill>
              <a:latin typeface="Calibri Light" panose="020F0302020204030204" pitchFamily="34" charset="0"/>
              <a:cs typeface="Calibri Light" panose="020F0302020204030204" pitchFamily="34" charset="0"/>
            </a:endParaRPr>
          </a:p>
          <a:p>
            <a:pPr algn="ctr">
              <a:buNone/>
            </a:pPr>
            <a:r>
              <a:rPr lang="sl-SI" sz="4000" b="1" dirty="0" smtClean="0">
                <a:solidFill>
                  <a:srgbClr val="FF0000"/>
                </a:solidFill>
                <a:latin typeface="Calibri Light" panose="020F0302020204030204" pitchFamily="34" charset="0"/>
                <a:cs typeface="Calibri Light" panose="020F0302020204030204" pitchFamily="34" charset="0"/>
              </a:rPr>
              <a:t>1. letnik.</a:t>
            </a:r>
          </a:p>
          <a:p>
            <a:pPr algn="just">
              <a:buFont typeface="Wingdings 3" panose="05040102010807070707" pitchFamily="18" charset="2"/>
              <a:buNone/>
            </a:pPr>
            <a:r>
              <a:rPr lang="sl-SI" altLang="sl-SI" sz="2400" b="1" dirty="0" smtClean="0">
                <a:latin typeface="Calibri" panose="020F0502020204030204" pitchFamily="34" charset="0"/>
                <a:cs typeface="Calibri" panose="020F0502020204030204" pitchFamily="34" charset="0"/>
              </a:rPr>
              <a:t>Š</a:t>
            </a:r>
            <a:r>
              <a:rPr lang="nl-NL" altLang="sl-SI" sz="2400" b="1" dirty="0">
                <a:latin typeface="Calibri" panose="020F0502020204030204" pitchFamily="34" charset="0"/>
                <a:cs typeface="Calibri" panose="020F0502020204030204" pitchFamily="34" charset="0"/>
              </a:rPr>
              <a:t>tudent izbere 1 predmet IPO</a:t>
            </a:r>
            <a:r>
              <a:rPr lang="sl-SI" altLang="sl-SI" sz="2400" b="1" dirty="0">
                <a:latin typeface="Calibri" panose="020F0502020204030204" pitchFamily="34" charset="0"/>
                <a:cs typeface="Calibri" panose="020F0502020204030204" pitchFamily="34" charset="0"/>
              </a:rPr>
              <a:t>:</a:t>
            </a:r>
          </a:p>
          <a:p>
            <a:pPr algn="just"/>
            <a:r>
              <a:rPr lang="sl-SI" altLang="sl-SI" sz="2400" dirty="0">
                <a:latin typeface="Calibri" panose="020F0502020204030204" pitchFamily="34" charset="0"/>
                <a:cs typeface="Calibri" panose="020F0502020204030204" pitchFamily="34" charset="0"/>
              </a:rPr>
              <a:t>Izbrane vsebine navtičnih znanosti,</a:t>
            </a:r>
          </a:p>
          <a:p>
            <a:pPr algn="just"/>
            <a:r>
              <a:rPr lang="sl-SI" altLang="sl-SI" sz="2400" dirty="0">
                <a:latin typeface="Calibri" panose="020F0502020204030204" pitchFamily="34" charset="0"/>
                <a:cs typeface="Calibri" panose="020F0502020204030204" pitchFamily="34" charset="0"/>
              </a:rPr>
              <a:t>Pomorsko inženirstvo,</a:t>
            </a:r>
          </a:p>
          <a:p>
            <a:pPr algn="just"/>
            <a:r>
              <a:rPr lang="sl-SI" altLang="sl-SI" sz="2400" dirty="0">
                <a:latin typeface="Calibri" panose="020F0502020204030204" pitchFamily="34" charset="0"/>
                <a:cs typeface="Calibri" panose="020F0502020204030204" pitchFamily="34" charset="0"/>
              </a:rPr>
              <a:t>Pomorski sistemi,</a:t>
            </a:r>
          </a:p>
          <a:p>
            <a:pPr algn="just"/>
            <a:r>
              <a:rPr lang="sl-SI" altLang="sl-SI" sz="2400" dirty="0">
                <a:latin typeface="Calibri" panose="020F0502020204030204" pitchFamily="34" charset="0"/>
                <a:cs typeface="Calibri" panose="020F0502020204030204" pitchFamily="34" charset="0"/>
              </a:rPr>
              <a:t>Moderne metode v oceanografiji.</a:t>
            </a:r>
            <a:endParaRPr lang="sl-SI" altLang="sl-SI" sz="2400" b="1" dirty="0">
              <a:latin typeface="Calibri" panose="020F0502020204030204" pitchFamily="34" charset="0"/>
              <a:cs typeface="Calibri" panose="020F0502020204030204" pitchFamily="34" charset="0"/>
            </a:endParaRPr>
          </a:p>
          <a:p>
            <a:pPr>
              <a:buFont typeface="Wingdings 3" panose="05040102010807070707" pitchFamily="18" charset="2"/>
              <a:buNone/>
            </a:pPr>
            <a:endParaRPr lang="sl-SI" altLang="sl-SI" dirty="0"/>
          </a:p>
        </p:txBody>
      </p:sp>
      <p:sp>
        <p:nvSpPr>
          <p:cNvPr id="9" name="Pravokotnik 8"/>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Pravokotnik 9"/>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1" name="Pravokotnik 10"/>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lika 11"/>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13"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166624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5"/>
          <p:cNvSpPr txBox="1">
            <a:spLocks/>
          </p:cNvSpPr>
          <p:nvPr/>
        </p:nvSpPr>
        <p:spPr>
          <a:xfrm>
            <a:off x="3882055" y="681970"/>
            <a:ext cx="8404167" cy="17142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sl-SI"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5" name="Ograda vsebine 1"/>
          <p:cNvSpPr txBox="1">
            <a:spLocks/>
          </p:cNvSpPr>
          <p:nvPr/>
        </p:nvSpPr>
        <p:spPr>
          <a:xfrm>
            <a:off x="978408" y="999867"/>
            <a:ext cx="10917936" cy="5067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sl-SI" sz="4000" b="1" dirty="0" smtClean="0">
                <a:solidFill>
                  <a:srgbClr val="FF0000"/>
                </a:solidFill>
                <a:latin typeface="Calibri Light" panose="020F0302020204030204" pitchFamily="34" charset="0"/>
                <a:cs typeface="Calibri Light" panose="020F0302020204030204" pitchFamily="34" charset="0"/>
              </a:rPr>
              <a:t>Izbirni </a:t>
            </a:r>
            <a:r>
              <a:rPr lang="sl-SI" sz="4000" b="1" dirty="0">
                <a:solidFill>
                  <a:srgbClr val="FF0000"/>
                </a:solidFill>
                <a:latin typeface="Calibri Light" panose="020F0302020204030204" pitchFamily="34" charset="0"/>
                <a:cs typeface="Calibri Light" panose="020F0302020204030204" pitchFamily="34" charset="0"/>
              </a:rPr>
              <a:t>predmeti področja </a:t>
            </a:r>
            <a:r>
              <a:rPr lang="sl-SI" sz="4000" b="1" dirty="0">
                <a:solidFill>
                  <a:srgbClr val="FF0000"/>
                </a:solidFill>
                <a:latin typeface="Calibri Light" panose="020F0302020204030204" pitchFamily="34" charset="0"/>
                <a:ea typeface="Cambria" panose="02040503050406030204" pitchFamily="18" charset="0"/>
                <a:cs typeface="Calibri Light" panose="020F0302020204030204" pitchFamily="34" charset="0"/>
              </a:rPr>
              <a:t>Promet (IPR) – </a:t>
            </a:r>
            <a:endPar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a:p>
            <a:pPr algn="ctr">
              <a:buNone/>
            </a:pPr>
            <a:r>
              <a:rPr lang="sl-SI" sz="4000" b="1" dirty="0" smtClean="0">
                <a:solidFill>
                  <a:srgbClr val="FF0000"/>
                </a:solidFill>
                <a:latin typeface="Calibri Light" panose="020F0302020204030204" pitchFamily="34" charset="0"/>
                <a:ea typeface="Cambria" panose="02040503050406030204" pitchFamily="18" charset="0"/>
                <a:cs typeface="Calibri Light" panose="020F0302020204030204" pitchFamily="34" charset="0"/>
              </a:rPr>
              <a:t>1. letnik.</a:t>
            </a:r>
          </a:p>
          <a:p>
            <a:pPr>
              <a:buFont typeface="Wingdings 3" panose="05040102010807070707" pitchFamily="18" charset="2"/>
              <a:buNone/>
            </a:pPr>
            <a:r>
              <a:rPr lang="sl-SI" altLang="sl-SI" sz="2400" b="1" dirty="0" smtClean="0">
                <a:latin typeface="Calibri" panose="020F0502020204030204" pitchFamily="34" charset="0"/>
                <a:cs typeface="Calibri" panose="020F0502020204030204" pitchFamily="34" charset="0"/>
              </a:rPr>
              <a:t>Študent </a:t>
            </a:r>
            <a:r>
              <a:rPr lang="sl-SI" altLang="sl-SI" sz="2400" b="1" dirty="0">
                <a:latin typeface="Calibri" panose="020F0502020204030204" pitchFamily="34" charset="0"/>
                <a:cs typeface="Calibri" panose="020F0502020204030204" pitchFamily="34" charset="0"/>
              </a:rPr>
              <a:t>izbere 1 predmet IPR:</a:t>
            </a:r>
          </a:p>
          <a:p>
            <a:r>
              <a:rPr lang="sl-SI" altLang="sl-SI" sz="2400" dirty="0">
                <a:latin typeface="Calibri" panose="020F0502020204030204" pitchFamily="34" charset="0"/>
                <a:cs typeface="Calibri" panose="020F0502020204030204" pitchFamily="34" charset="0"/>
              </a:rPr>
              <a:t>Prometne tehnologije, </a:t>
            </a:r>
          </a:p>
          <a:p>
            <a:r>
              <a:rPr lang="sl-SI" altLang="sl-SI" sz="2400" dirty="0">
                <a:latin typeface="Calibri" panose="020F0502020204030204" pitchFamily="34" charset="0"/>
                <a:cs typeface="Calibri" panose="020F0502020204030204" pitchFamily="34" charset="0"/>
              </a:rPr>
              <a:t>Transportna logistika,</a:t>
            </a:r>
          </a:p>
          <a:p>
            <a:r>
              <a:rPr lang="sl-SI" altLang="sl-SI" sz="2400" dirty="0">
                <a:latin typeface="Calibri" panose="020F0502020204030204" pitchFamily="34" charset="0"/>
                <a:cs typeface="Calibri" panose="020F0502020204030204" pitchFamily="34" charset="0"/>
              </a:rPr>
              <a:t>Prometna varnost, </a:t>
            </a:r>
          </a:p>
          <a:p>
            <a:r>
              <a:rPr lang="sl-SI" altLang="sl-SI" sz="2400" dirty="0">
                <a:latin typeface="Calibri" panose="020F0502020204030204" pitchFamily="34" charset="0"/>
                <a:cs typeface="Calibri" panose="020F0502020204030204" pitchFamily="34" charset="0"/>
              </a:rPr>
              <a:t>Celostna prometna politika.</a:t>
            </a:r>
            <a:endParaRPr lang="sl-SI" altLang="sl-SI" sz="2400" b="1" dirty="0">
              <a:latin typeface="Calibri" panose="020F0502020204030204" pitchFamily="34" charset="0"/>
              <a:cs typeface="Calibri" panose="020F0502020204030204" pitchFamily="34" charset="0"/>
            </a:endParaRPr>
          </a:p>
          <a:p>
            <a:pPr>
              <a:buFont typeface="Wingdings 3" panose="05040102010807070707" pitchFamily="18" charset="2"/>
              <a:buNone/>
            </a:pPr>
            <a:endParaRPr lang="sl-SI" altLang="sl-SI" b="1" dirty="0"/>
          </a:p>
        </p:txBody>
      </p:sp>
      <p:sp>
        <p:nvSpPr>
          <p:cNvPr id="10" name="Pravokotnik 9"/>
          <p:cNvSpPr/>
          <p:nvPr/>
        </p:nvSpPr>
        <p:spPr>
          <a:xfrm>
            <a:off x="838200" y="0"/>
            <a:ext cx="11353800" cy="6723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Pravokotnik 10"/>
          <p:cNvSpPr/>
          <p:nvPr/>
        </p:nvSpPr>
        <p:spPr>
          <a:xfrm>
            <a:off x="10088957" y="159585"/>
            <a:ext cx="16738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2000" b="0" i="1" u="none" strike="noStrike" kern="0" cap="none" spc="0" normalizeH="0" baseline="0" noProof="0" dirty="0" smtClean="0">
                <a:ln>
                  <a:noFill/>
                </a:ln>
                <a:solidFill>
                  <a:srgbClr val="FFFFFF"/>
                </a:solidFill>
                <a:effectLst/>
                <a:uLnTx/>
                <a:uFillTx/>
                <a:ea typeface="+mn-ea"/>
                <a:cs typeface="+mn-cs"/>
              </a:rPr>
              <a:t>62 </a:t>
            </a:r>
            <a:r>
              <a:rPr kumimoji="0" lang="sl-SI" altLang="sl-SI" sz="2000" b="0" i="1" u="none" strike="noStrike" kern="0" cap="none" spc="0" normalizeH="0" baseline="0" noProof="0" dirty="0">
                <a:ln>
                  <a:noFill/>
                </a:ln>
                <a:solidFill>
                  <a:srgbClr val="FFFFFF"/>
                </a:solidFill>
                <a:effectLst/>
                <a:uLnTx/>
                <a:uFillTx/>
                <a:ea typeface="+mn-ea"/>
                <a:cs typeface="+mn-cs"/>
              </a:rPr>
              <a:t>let tradicije</a:t>
            </a:r>
            <a:endParaRPr kumimoji="0" lang="en-US" sz="2000" b="0" i="1" u="none" strike="noStrike" kern="1200" cap="none" spc="0" normalizeH="0" baseline="0" noProof="0" dirty="0">
              <a:ln>
                <a:noFill/>
              </a:ln>
              <a:solidFill>
                <a:prstClr val="black"/>
              </a:solidFill>
              <a:effectLst/>
              <a:uLnTx/>
              <a:uFillTx/>
              <a:ea typeface="+mn-ea"/>
              <a:cs typeface="+mn-cs"/>
            </a:endParaRPr>
          </a:p>
        </p:txBody>
      </p:sp>
      <p:sp>
        <p:nvSpPr>
          <p:cNvPr id="12" name="Pravokotnik 11"/>
          <p:cNvSpPr/>
          <p:nvPr/>
        </p:nvSpPr>
        <p:spPr>
          <a:xfrm>
            <a:off x="0" y="672352"/>
            <a:ext cx="838200" cy="6185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Slika 12"/>
          <p:cNvPicPr>
            <a:picLocks noChangeAspect="1"/>
          </p:cNvPicPr>
          <p:nvPr/>
        </p:nvPicPr>
        <p:blipFill>
          <a:blip r:embed="rId2"/>
          <a:stretch>
            <a:fillRect/>
          </a:stretch>
        </p:blipFill>
        <p:spPr>
          <a:xfrm>
            <a:off x="10267405" y="4589928"/>
            <a:ext cx="1924595" cy="1327173"/>
          </a:xfrm>
          <a:prstGeom prst="rect">
            <a:avLst/>
          </a:prstGeom>
          <a:effectLst>
            <a:reflection blurRad="6350" stA="50000" endA="300" endPos="90000" dir="5400000" sy="-100000" algn="bl" rotWithShape="0"/>
            <a:softEdge rad="12700"/>
          </a:effectLst>
        </p:spPr>
      </p:pic>
      <p:sp>
        <p:nvSpPr>
          <p:cNvPr id="9" name="Označba mesta noge 8"/>
          <p:cNvSpPr txBox="1">
            <a:spLocks/>
          </p:cNvSpPr>
          <p:nvPr/>
        </p:nvSpPr>
        <p:spPr>
          <a:xfrm>
            <a:off x="3054374" y="6082865"/>
            <a:ext cx="6437099" cy="365125"/>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sz="1401" smtClean="0">
                <a:solidFill>
                  <a:srgbClr val="FF0000"/>
                </a:solidFill>
              </a:rPr>
              <a:t>Podiplomski doktorski študijski program Pomorstvo in promet, 3. stopnja 202</a:t>
            </a:r>
            <a:r>
              <a:rPr lang="en-US" sz="1401" smtClean="0">
                <a:solidFill>
                  <a:srgbClr val="FF0000"/>
                </a:solidFill>
              </a:rPr>
              <a:t>3</a:t>
            </a:r>
            <a:r>
              <a:rPr lang="sl-SI" sz="1401" smtClean="0">
                <a:solidFill>
                  <a:srgbClr val="FF0000"/>
                </a:solidFill>
              </a:rPr>
              <a:t>/202</a:t>
            </a:r>
            <a:r>
              <a:rPr lang="en-US" sz="1401" smtClean="0">
                <a:solidFill>
                  <a:srgbClr val="FF0000"/>
                </a:solidFill>
              </a:rPr>
              <a:t>4</a:t>
            </a:r>
            <a:r>
              <a:rPr lang="sl-SI" sz="1401" smtClean="0">
                <a:solidFill>
                  <a:srgbClr val="FF0000"/>
                </a:solidFill>
              </a:rPr>
              <a:t> </a:t>
            </a:r>
            <a:r>
              <a:rPr lang="sl-SI" sz="1401" i="1" smtClean="0">
                <a:solidFill>
                  <a:srgbClr val="FF0000"/>
                </a:solidFill>
              </a:rPr>
              <a:t>Informativni dan: </a:t>
            </a:r>
            <a:r>
              <a:rPr lang="en-US" sz="1401" i="1" smtClean="0">
                <a:solidFill>
                  <a:srgbClr val="FF0000"/>
                </a:solidFill>
              </a:rPr>
              <a:t>1</a:t>
            </a:r>
            <a:r>
              <a:rPr lang="sl-SI" sz="1401" i="1" smtClean="0">
                <a:solidFill>
                  <a:srgbClr val="FF0000"/>
                </a:solidFill>
              </a:rPr>
              <a:t>. junij 202</a:t>
            </a:r>
            <a:r>
              <a:rPr lang="en-US" sz="1401" i="1" smtClean="0">
                <a:solidFill>
                  <a:srgbClr val="FF0000"/>
                </a:solidFill>
              </a:rPr>
              <a:t>3</a:t>
            </a:r>
            <a:r>
              <a:rPr lang="sl-SI" sz="1401" i="1" smtClean="0">
                <a:solidFill>
                  <a:srgbClr val="FF0000"/>
                </a:solidFill>
              </a:rPr>
              <a:t>.</a:t>
            </a:r>
            <a:endParaRPr lang="sl-SI" sz="1401" i="1" dirty="0">
              <a:solidFill>
                <a:srgbClr val="FF0000"/>
              </a:solidFill>
            </a:endParaRPr>
          </a:p>
        </p:txBody>
      </p:sp>
    </p:spTree>
    <p:extLst>
      <p:ext uri="{BB962C8B-B14F-4D97-AF65-F5344CB8AC3E}">
        <p14:creationId xmlns:p14="http://schemas.microsoft.com/office/powerpoint/2010/main" val="960595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TotalTime>
  <Words>2106</Words>
  <Application>Microsoft Office PowerPoint</Application>
  <PresentationFormat>Širokozaslonsko</PresentationFormat>
  <Paragraphs>307</Paragraphs>
  <Slides>30</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30</vt:i4>
      </vt:variant>
    </vt:vector>
  </HeadingPairs>
  <TitlesOfParts>
    <vt:vector size="38" baseType="lpstr">
      <vt:lpstr>Arial</vt:lpstr>
      <vt:lpstr>Calibri</vt:lpstr>
      <vt:lpstr>Calibri Light</vt:lpstr>
      <vt:lpstr>Cambria</vt:lpstr>
      <vt:lpstr>Times New Roman</vt:lpstr>
      <vt:lpstr>Wingdings</vt:lpstr>
      <vt:lpstr>Wingdings 3</vt:lpstr>
      <vt:lpstr>Officeova tema</vt:lpstr>
      <vt:lpstr>Doktorski študijski program  3. stopnje 2023 / 2024  POMORSTVO IN PROMET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Magister, Pavla</dc:creator>
  <cp:lastModifiedBy>Magister, Pavla</cp:lastModifiedBy>
  <cp:revision>63</cp:revision>
  <dcterms:created xsi:type="dcterms:W3CDTF">2019-04-05T11:40:35Z</dcterms:created>
  <dcterms:modified xsi:type="dcterms:W3CDTF">2023-06-01T09:08:26Z</dcterms:modified>
</cp:coreProperties>
</file>