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3" r:id="rId3"/>
    <p:sldId id="284" r:id="rId4"/>
    <p:sldId id="286"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280" r:id="rId27"/>
    <p:sldId id="282" r:id="rId2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72" autoAdjust="0"/>
    <p:restoredTop sz="94660"/>
  </p:normalViewPr>
  <p:slideViewPr>
    <p:cSldViewPr snapToGrid="0">
      <p:cViewPr varScale="1">
        <p:scale>
          <a:sx n="115" d="100"/>
          <a:sy n="115" d="100"/>
        </p:scale>
        <p:origin x="12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2743D0-2BCA-473B-9640-791895346D31}" type="datetimeFigureOut">
              <a:rPr lang="sl-SI" smtClean="0"/>
              <a:t>5. 06. 2019</a:t>
            </a:fld>
            <a:endParaRPr lang="sl-SI"/>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89BB07-83A7-421D-9CC1-6A895C93DA3A}" type="slidenum">
              <a:rPr lang="sl-SI" smtClean="0"/>
              <a:t>‹#›</a:t>
            </a:fld>
            <a:endParaRPr lang="sl-SI"/>
          </a:p>
        </p:txBody>
      </p:sp>
    </p:spTree>
    <p:extLst>
      <p:ext uri="{BB962C8B-B14F-4D97-AF65-F5344CB8AC3E}">
        <p14:creationId xmlns:p14="http://schemas.microsoft.com/office/powerpoint/2010/main" val="7907069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DC8AA-C6E1-4045-99C7-1B1429C80231}" type="datetimeFigureOut">
              <a:rPr lang="sl-SI" smtClean="0"/>
              <a:t>5. 06. 2019</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5449B-4884-4D03-9791-099EAA123631}" type="slidenum">
              <a:rPr lang="sl-SI" smtClean="0"/>
              <a:t>‹#›</a:t>
            </a:fld>
            <a:endParaRPr lang="sl-SI"/>
          </a:p>
        </p:txBody>
      </p:sp>
    </p:spTree>
    <p:extLst>
      <p:ext uri="{BB962C8B-B14F-4D97-AF65-F5344CB8AC3E}">
        <p14:creationId xmlns:p14="http://schemas.microsoft.com/office/powerpoint/2010/main" val="323518174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4" name="Označba mesta datuma 3"/>
          <p:cNvSpPr>
            <a:spLocks noGrp="1"/>
          </p:cNvSpPr>
          <p:nvPr>
            <p:ph type="dt" sz="half" idx="10"/>
          </p:nvPr>
        </p:nvSpPr>
        <p:spPr/>
        <p:txBody>
          <a:bodyPr/>
          <a:lstStyle/>
          <a:p>
            <a:fld id="{30A6353B-8353-4929-987C-72B285887613}" type="datetime1">
              <a:rPr lang="sl-SI" smtClean="0"/>
              <a:t>5. 06. 2019</a:t>
            </a:fld>
            <a:endParaRPr lang="sl-SI"/>
          </a:p>
        </p:txBody>
      </p:sp>
      <p:sp>
        <p:nvSpPr>
          <p:cNvPr id="5" name="Označba mesta noge 4"/>
          <p:cNvSpPr>
            <a:spLocks noGrp="1"/>
          </p:cNvSpPr>
          <p:nvPr>
            <p:ph type="ftr" sz="quarter" idx="11"/>
          </p:nvPr>
        </p:nvSpPr>
        <p:spPr/>
        <p:txBody>
          <a:bodyPr/>
          <a:lstStyle/>
          <a:p>
            <a:r>
              <a:rPr lang="sl-SI" smtClean="0"/>
              <a:t>Podiplomski magistrski študijski programi 2. stopnje 2019/2020 Informativni dan 7. junij 2019</a:t>
            </a:r>
            <a:endParaRPr lang="sl-SI"/>
          </a:p>
        </p:txBody>
      </p:sp>
      <p:sp>
        <p:nvSpPr>
          <p:cNvPr id="6" name="Označba mesta številke diapozitiva 5"/>
          <p:cNvSpPr>
            <a:spLocks noGrp="1"/>
          </p:cNvSpPr>
          <p:nvPr>
            <p:ph type="sldNum" sz="quarter" idx="12"/>
          </p:nvPr>
        </p:nvSpPr>
        <p:spPr/>
        <p:txBody>
          <a:bodyPr/>
          <a:lstStyle/>
          <a:p>
            <a:fld id="{D5498C39-BEFB-4BA1-A362-46B2769568A2}" type="slidenum">
              <a:rPr lang="sl-SI" smtClean="0"/>
              <a:t>‹#›</a:t>
            </a:fld>
            <a:endParaRPr lang="sl-SI"/>
          </a:p>
        </p:txBody>
      </p:sp>
      <p:pic>
        <p:nvPicPr>
          <p:cNvPr id="7" name="Slik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02"/>
            <a:ext cx="4319919" cy="2159959"/>
          </a:xfrm>
          <a:prstGeom prst="rect">
            <a:avLst/>
          </a:prstGeom>
        </p:spPr>
      </p:pic>
    </p:spTree>
    <p:extLst>
      <p:ext uri="{BB962C8B-B14F-4D97-AF65-F5344CB8AC3E}">
        <p14:creationId xmlns:p14="http://schemas.microsoft.com/office/powerpoint/2010/main" val="320249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D7838235-0D81-4806-9CA4-691DC2FE15A4}" type="datetime1">
              <a:rPr lang="sl-SI" smtClean="0"/>
              <a:t>5. 06. 2019</a:t>
            </a:fld>
            <a:endParaRPr lang="sl-SI"/>
          </a:p>
        </p:txBody>
      </p:sp>
      <p:sp>
        <p:nvSpPr>
          <p:cNvPr id="5" name="Označba mesta noge 4"/>
          <p:cNvSpPr>
            <a:spLocks noGrp="1"/>
          </p:cNvSpPr>
          <p:nvPr>
            <p:ph type="ftr" sz="quarter" idx="11"/>
          </p:nvPr>
        </p:nvSpPr>
        <p:spPr/>
        <p:txBody>
          <a:bodyPr/>
          <a:lstStyle/>
          <a:p>
            <a:r>
              <a:rPr lang="sl-SI" smtClean="0"/>
              <a:t>Podiplomski magistrski študijski programi 2. stopnje 2019/2020 Informativni dan 7. junij 2019</a:t>
            </a:r>
            <a:endParaRPr lang="sl-SI"/>
          </a:p>
        </p:txBody>
      </p:sp>
      <p:sp>
        <p:nvSpPr>
          <p:cNvPr id="6" name="Označba mesta številke diapozitiva 5"/>
          <p:cNvSpPr>
            <a:spLocks noGrp="1"/>
          </p:cNvSpPr>
          <p:nvPr>
            <p:ph type="sldNum" sz="quarter" idx="12"/>
          </p:nvPr>
        </p:nvSpPr>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196781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C0393848-1D5F-46B2-851F-46295FC89388}" type="datetime1">
              <a:rPr lang="sl-SI" smtClean="0"/>
              <a:t>5. 06. 2019</a:t>
            </a:fld>
            <a:endParaRPr lang="sl-SI"/>
          </a:p>
        </p:txBody>
      </p:sp>
      <p:sp>
        <p:nvSpPr>
          <p:cNvPr id="5" name="Označba mesta noge 4"/>
          <p:cNvSpPr>
            <a:spLocks noGrp="1"/>
          </p:cNvSpPr>
          <p:nvPr>
            <p:ph type="ftr" sz="quarter" idx="11"/>
          </p:nvPr>
        </p:nvSpPr>
        <p:spPr/>
        <p:txBody>
          <a:bodyPr/>
          <a:lstStyle/>
          <a:p>
            <a:r>
              <a:rPr lang="sl-SI" smtClean="0"/>
              <a:t>Podiplomski magistrski študijski programi 2. stopnje 2019/2020 Informativni dan 7. junij 2019</a:t>
            </a:r>
            <a:endParaRPr lang="sl-SI"/>
          </a:p>
        </p:txBody>
      </p:sp>
      <p:sp>
        <p:nvSpPr>
          <p:cNvPr id="6" name="Označba mesta številke diapozitiva 5"/>
          <p:cNvSpPr>
            <a:spLocks noGrp="1"/>
          </p:cNvSpPr>
          <p:nvPr>
            <p:ph type="sldNum" sz="quarter" idx="12"/>
          </p:nvPr>
        </p:nvSpPr>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69886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Uredite slog naslova matrice</a:t>
            </a:r>
            <a:endParaRPr lang="sl-SI" dirty="0"/>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37435FD9-7637-4CEE-B0B6-EC532C6B2E94}" type="datetime1">
              <a:rPr lang="sl-SI" smtClean="0"/>
              <a:t>5. 06. 2019</a:t>
            </a:fld>
            <a:endParaRPr lang="sl-SI"/>
          </a:p>
        </p:txBody>
      </p:sp>
      <p:sp>
        <p:nvSpPr>
          <p:cNvPr id="5" name="Označba mesta noge 4"/>
          <p:cNvSpPr>
            <a:spLocks noGrp="1"/>
          </p:cNvSpPr>
          <p:nvPr>
            <p:ph type="ftr" sz="quarter" idx="11"/>
          </p:nvPr>
        </p:nvSpPr>
        <p:spPr/>
        <p:txBody>
          <a:bodyPr/>
          <a:lstStyle/>
          <a:p>
            <a:r>
              <a:rPr lang="sl-SI" smtClean="0"/>
              <a:t>Podiplomski magistrski študijski programi 2. stopnje 2019/2020 Informativni dan 7. junij 2019</a:t>
            </a:r>
            <a:endParaRPr lang="sl-SI"/>
          </a:p>
        </p:txBody>
      </p:sp>
      <p:sp>
        <p:nvSpPr>
          <p:cNvPr id="6" name="Označba mesta številke diapozitiva 5"/>
          <p:cNvSpPr>
            <a:spLocks noGrp="1"/>
          </p:cNvSpPr>
          <p:nvPr>
            <p:ph type="sldNum" sz="quarter" idx="12"/>
          </p:nvPr>
        </p:nvSpPr>
        <p:spPr/>
        <p:txBody>
          <a:bodyPr/>
          <a:lstStyle/>
          <a:p>
            <a:fld id="{D5498C39-BEFB-4BA1-A362-46B2769568A2}" type="slidenum">
              <a:rPr lang="sl-SI" smtClean="0"/>
              <a:t>‹#›</a:t>
            </a:fld>
            <a:endParaRPr lang="sl-SI"/>
          </a:p>
        </p:txBody>
      </p:sp>
      <p:pic>
        <p:nvPicPr>
          <p:cNvPr id="7" name="Slik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319919" cy="2159959"/>
          </a:xfrm>
          <a:prstGeom prst="rect">
            <a:avLst/>
          </a:prstGeom>
        </p:spPr>
      </p:pic>
    </p:spTree>
    <p:extLst>
      <p:ext uri="{BB962C8B-B14F-4D97-AF65-F5344CB8AC3E}">
        <p14:creationId xmlns:p14="http://schemas.microsoft.com/office/powerpoint/2010/main" val="160822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7B7DAD26-F27B-4A66-AA3D-2E2BC784615B}" type="datetime1">
              <a:rPr lang="sl-SI" smtClean="0"/>
              <a:t>5. 06. 2019</a:t>
            </a:fld>
            <a:endParaRPr lang="sl-SI"/>
          </a:p>
        </p:txBody>
      </p:sp>
      <p:sp>
        <p:nvSpPr>
          <p:cNvPr id="5" name="Označba mesta noge 4"/>
          <p:cNvSpPr>
            <a:spLocks noGrp="1"/>
          </p:cNvSpPr>
          <p:nvPr>
            <p:ph type="ftr" sz="quarter" idx="11"/>
          </p:nvPr>
        </p:nvSpPr>
        <p:spPr/>
        <p:txBody>
          <a:bodyPr/>
          <a:lstStyle/>
          <a:p>
            <a:r>
              <a:rPr lang="sl-SI" smtClean="0"/>
              <a:t>Podiplomski magistrski študijski programi 2. stopnje 2019/2020 Informativni dan 7. junij 2019</a:t>
            </a:r>
            <a:endParaRPr lang="sl-SI"/>
          </a:p>
        </p:txBody>
      </p:sp>
      <p:sp>
        <p:nvSpPr>
          <p:cNvPr id="6" name="Označba mesta številke diapozitiva 5"/>
          <p:cNvSpPr>
            <a:spLocks noGrp="1"/>
          </p:cNvSpPr>
          <p:nvPr>
            <p:ph type="sldNum" sz="quarter" idx="12"/>
          </p:nvPr>
        </p:nvSpPr>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243196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CD3A3856-39D5-4CC9-976A-71751663890B}" type="datetime1">
              <a:rPr lang="sl-SI" smtClean="0"/>
              <a:t>5. 06. 2019</a:t>
            </a:fld>
            <a:endParaRPr lang="sl-SI"/>
          </a:p>
        </p:txBody>
      </p:sp>
      <p:sp>
        <p:nvSpPr>
          <p:cNvPr id="6" name="Označba mesta noge 5"/>
          <p:cNvSpPr>
            <a:spLocks noGrp="1"/>
          </p:cNvSpPr>
          <p:nvPr>
            <p:ph type="ftr" sz="quarter" idx="11"/>
          </p:nvPr>
        </p:nvSpPr>
        <p:spPr/>
        <p:txBody>
          <a:bodyPr/>
          <a:lstStyle/>
          <a:p>
            <a:r>
              <a:rPr lang="sl-SI" smtClean="0"/>
              <a:t>Podiplomski magistrski študijski programi 2. stopnje 2019/2020 Informativni dan 7. junij 2019</a:t>
            </a:r>
            <a:endParaRPr lang="sl-SI"/>
          </a:p>
        </p:txBody>
      </p:sp>
      <p:sp>
        <p:nvSpPr>
          <p:cNvPr id="7" name="Označba mesta številke diapozitiva 6"/>
          <p:cNvSpPr>
            <a:spLocks noGrp="1"/>
          </p:cNvSpPr>
          <p:nvPr>
            <p:ph type="sldNum" sz="quarter" idx="12"/>
          </p:nvPr>
        </p:nvSpPr>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313229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5A207198-7B68-4BB0-B744-4C30CCF492A4}" type="datetime1">
              <a:rPr lang="sl-SI" smtClean="0"/>
              <a:t>5. 06. 2019</a:t>
            </a:fld>
            <a:endParaRPr lang="sl-SI"/>
          </a:p>
        </p:txBody>
      </p:sp>
      <p:sp>
        <p:nvSpPr>
          <p:cNvPr id="8" name="Označba mesta noge 7"/>
          <p:cNvSpPr>
            <a:spLocks noGrp="1"/>
          </p:cNvSpPr>
          <p:nvPr>
            <p:ph type="ftr" sz="quarter" idx="11"/>
          </p:nvPr>
        </p:nvSpPr>
        <p:spPr/>
        <p:txBody>
          <a:bodyPr/>
          <a:lstStyle/>
          <a:p>
            <a:r>
              <a:rPr lang="sl-SI" smtClean="0"/>
              <a:t>Podiplomski magistrski študijski programi 2. stopnje 2019/2020 Informativni dan 7. junij 2019</a:t>
            </a:r>
            <a:endParaRPr lang="sl-SI"/>
          </a:p>
        </p:txBody>
      </p:sp>
      <p:sp>
        <p:nvSpPr>
          <p:cNvPr id="9" name="Označba mesta številke diapozitiva 8"/>
          <p:cNvSpPr>
            <a:spLocks noGrp="1"/>
          </p:cNvSpPr>
          <p:nvPr>
            <p:ph type="sldNum" sz="quarter" idx="12"/>
          </p:nvPr>
        </p:nvSpPr>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48399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99AFE251-EDFE-4220-A4A6-FA8200818BD5}" type="datetime1">
              <a:rPr lang="sl-SI" smtClean="0"/>
              <a:t>5. 06. 2019</a:t>
            </a:fld>
            <a:endParaRPr lang="sl-SI"/>
          </a:p>
        </p:txBody>
      </p:sp>
      <p:sp>
        <p:nvSpPr>
          <p:cNvPr id="4" name="Označba mesta noge 3"/>
          <p:cNvSpPr>
            <a:spLocks noGrp="1"/>
          </p:cNvSpPr>
          <p:nvPr>
            <p:ph type="ftr" sz="quarter" idx="11"/>
          </p:nvPr>
        </p:nvSpPr>
        <p:spPr/>
        <p:txBody>
          <a:bodyPr/>
          <a:lstStyle/>
          <a:p>
            <a:r>
              <a:rPr lang="sl-SI" smtClean="0"/>
              <a:t>Podiplomski magistrski študijski programi 2. stopnje 2019/2020 Informativni dan 7. junij 2019</a:t>
            </a:r>
            <a:endParaRPr lang="sl-SI"/>
          </a:p>
        </p:txBody>
      </p:sp>
      <p:sp>
        <p:nvSpPr>
          <p:cNvPr id="5" name="Označba mesta številke diapozitiva 4"/>
          <p:cNvSpPr>
            <a:spLocks noGrp="1"/>
          </p:cNvSpPr>
          <p:nvPr>
            <p:ph type="sldNum" sz="quarter" idx="12"/>
          </p:nvPr>
        </p:nvSpPr>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340398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5CE2D914-1909-4D47-9525-EA7FBF19DFCD}" type="datetime1">
              <a:rPr lang="sl-SI" smtClean="0"/>
              <a:t>5. 06. 2019</a:t>
            </a:fld>
            <a:endParaRPr lang="sl-SI"/>
          </a:p>
        </p:txBody>
      </p:sp>
      <p:sp>
        <p:nvSpPr>
          <p:cNvPr id="3" name="Označba mesta noge 2"/>
          <p:cNvSpPr>
            <a:spLocks noGrp="1"/>
          </p:cNvSpPr>
          <p:nvPr>
            <p:ph type="ftr" sz="quarter" idx="11"/>
          </p:nvPr>
        </p:nvSpPr>
        <p:spPr/>
        <p:txBody>
          <a:bodyPr/>
          <a:lstStyle/>
          <a:p>
            <a:r>
              <a:rPr lang="sl-SI" smtClean="0"/>
              <a:t>Podiplomski magistrski študijski programi 2. stopnje 2019/2020 Informativni dan 7. junij 2019</a:t>
            </a:r>
            <a:endParaRPr lang="sl-SI"/>
          </a:p>
        </p:txBody>
      </p:sp>
      <p:sp>
        <p:nvSpPr>
          <p:cNvPr id="4" name="Označba mesta številke diapozitiva 3"/>
          <p:cNvSpPr>
            <a:spLocks noGrp="1"/>
          </p:cNvSpPr>
          <p:nvPr>
            <p:ph type="sldNum" sz="quarter" idx="12"/>
          </p:nvPr>
        </p:nvSpPr>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171136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7E91E0CE-29A0-41ED-BC5D-59F93EE86C60}" type="datetime1">
              <a:rPr lang="sl-SI" smtClean="0"/>
              <a:t>5. 06. 2019</a:t>
            </a:fld>
            <a:endParaRPr lang="sl-SI"/>
          </a:p>
        </p:txBody>
      </p:sp>
      <p:sp>
        <p:nvSpPr>
          <p:cNvPr id="6" name="Označba mesta noge 5"/>
          <p:cNvSpPr>
            <a:spLocks noGrp="1"/>
          </p:cNvSpPr>
          <p:nvPr>
            <p:ph type="ftr" sz="quarter" idx="11"/>
          </p:nvPr>
        </p:nvSpPr>
        <p:spPr/>
        <p:txBody>
          <a:bodyPr/>
          <a:lstStyle/>
          <a:p>
            <a:r>
              <a:rPr lang="sl-SI" smtClean="0"/>
              <a:t>Podiplomski magistrski študijski programi 2. stopnje 2019/2020 Informativni dan 7. junij 2019</a:t>
            </a:r>
            <a:endParaRPr lang="sl-SI"/>
          </a:p>
        </p:txBody>
      </p:sp>
      <p:sp>
        <p:nvSpPr>
          <p:cNvPr id="7" name="Označba mesta številke diapozitiva 6"/>
          <p:cNvSpPr>
            <a:spLocks noGrp="1"/>
          </p:cNvSpPr>
          <p:nvPr>
            <p:ph type="sldNum" sz="quarter" idx="12"/>
          </p:nvPr>
        </p:nvSpPr>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68936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B0DBC285-BE62-40A3-B65E-133930BFFEA8}" type="datetime1">
              <a:rPr lang="sl-SI" smtClean="0"/>
              <a:t>5. 06. 2019</a:t>
            </a:fld>
            <a:endParaRPr lang="sl-SI"/>
          </a:p>
        </p:txBody>
      </p:sp>
      <p:sp>
        <p:nvSpPr>
          <p:cNvPr id="6" name="Označba mesta noge 5"/>
          <p:cNvSpPr>
            <a:spLocks noGrp="1"/>
          </p:cNvSpPr>
          <p:nvPr>
            <p:ph type="ftr" sz="quarter" idx="11"/>
          </p:nvPr>
        </p:nvSpPr>
        <p:spPr/>
        <p:txBody>
          <a:bodyPr/>
          <a:lstStyle/>
          <a:p>
            <a:r>
              <a:rPr lang="sl-SI" smtClean="0"/>
              <a:t>Podiplomski magistrski študijski programi 2. stopnje 2019/2020 Informativni dan 7. junij 2019</a:t>
            </a:r>
            <a:endParaRPr lang="sl-SI"/>
          </a:p>
        </p:txBody>
      </p:sp>
      <p:sp>
        <p:nvSpPr>
          <p:cNvPr id="7" name="Označba mesta številke diapozitiva 6"/>
          <p:cNvSpPr>
            <a:spLocks noGrp="1"/>
          </p:cNvSpPr>
          <p:nvPr>
            <p:ph type="sldNum" sz="quarter" idx="12"/>
          </p:nvPr>
        </p:nvSpPr>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86585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D3F6F-0680-476C-92A6-0EC1112ACBC4}" type="datetime1">
              <a:rPr lang="sl-SI" smtClean="0"/>
              <a:t>5. 06. 2019</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smtClean="0"/>
              <a:t>Podiplomski magistrski študijski programi 2. stopnje 2019/2020 Informativni dan 7. junij 2019</a:t>
            </a:r>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98C39-BEFB-4BA1-A362-46B2769568A2}" type="slidenum">
              <a:rPr lang="sl-SI" smtClean="0"/>
              <a:t>‹#›</a:t>
            </a:fld>
            <a:endParaRPr lang="sl-SI"/>
          </a:p>
        </p:txBody>
      </p:sp>
    </p:spTree>
    <p:extLst>
      <p:ext uri="{BB962C8B-B14F-4D97-AF65-F5344CB8AC3E}">
        <p14:creationId xmlns:p14="http://schemas.microsoft.com/office/powerpoint/2010/main" val="27460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portal.evs.gov.si/prijava/"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fpp.uni-lj.si/studij/"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fpp.uni-lj.si/mma_bin.php?id=2017072510141171"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4273503" y="452910"/>
            <a:ext cx="7759794" cy="5478356"/>
          </a:xfrm>
          <a:prstGeom prst="rect">
            <a:avLst/>
          </a:prstGeom>
        </p:spPr>
      </p:pic>
      <p:sp>
        <p:nvSpPr>
          <p:cNvPr id="4" name="Rectangle 2"/>
          <p:cNvSpPr>
            <a:spLocks noGrp="1" noChangeArrowheads="1"/>
          </p:cNvSpPr>
          <p:nvPr>
            <p:ph type="ctrTitle" idx="4294967295"/>
          </p:nvPr>
        </p:nvSpPr>
        <p:spPr bwMode="auto">
          <a:xfrm>
            <a:off x="5270269" y="1678170"/>
            <a:ext cx="6501938" cy="24687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sl-SI" altLang="sl-SI" sz="4000" dirty="0">
                <a:latin typeface="Calibri Light" panose="020F0302020204030204" pitchFamily="34" charset="0"/>
                <a:cs typeface="Calibri Light" panose="020F0302020204030204" pitchFamily="34" charset="0"/>
              </a:rPr>
              <a:t>Doktorski študijski program </a:t>
            </a:r>
            <a:r>
              <a:rPr lang="sl-SI" altLang="sl-SI" sz="4000" dirty="0" smtClean="0">
                <a:latin typeface="Calibri Light" panose="020F0302020204030204" pitchFamily="34" charset="0"/>
                <a:cs typeface="Calibri Light" panose="020F0302020204030204" pitchFamily="34" charset="0"/>
              </a:rPr>
              <a:t/>
            </a:r>
            <a:br>
              <a:rPr lang="sl-SI" altLang="sl-SI" sz="4000" dirty="0" smtClean="0">
                <a:latin typeface="Calibri Light" panose="020F0302020204030204" pitchFamily="34" charset="0"/>
                <a:cs typeface="Calibri Light" panose="020F0302020204030204" pitchFamily="34" charset="0"/>
              </a:rPr>
            </a:br>
            <a:r>
              <a:rPr lang="sl-SI" altLang="sl-SI" sz="4000" dirty="0" smtClean="0">
                <a:latin typeface="Calibri Light" panose="020F0302020204030204" pitchFamily="34" charset="0"/>
                <a:cs typeface="Calibri Light" panose="020F0302020204030204" pitchFamily="34" charset="0"/>
              </a:rPr>
              <a:t>3</a:t>
            </a:r>
            <a:r>
              <a:rPr lang="sl-SI" altLang="sl-SI" sz="4000" dirty="0">
                <a:latin typeface="Calibri Light" panose="020F0302020204030204" pitchFamily="34" charset="0"/>
                <a:cs typeface="Calibri Light" panose="020F0302020204030204" pitchFamily="34" charset="0"/>
              </a:rPr>
              <a:t>. stopnje</a:t>
            </a:r>
            <a:r>
              <a:rPr lang="sl-SI" altLang="sl-SI" sz="4000" dirty="0">
                <a:latin typeface="Cambria" panose="02040503050406030204" pitchFamily="18" charset="0"/>
              </a:rPr>
              <a:t/>
            </a:r>
            <a:br>
              <a:rPr lang="sl-SI" altLang="sl-SI" sz="4000" dirty="0">
                <a:latin typeface="Cambria" panose="02040503050406030204" pitchFamily="18" charset="0"/>
              </a:rPr>
            </a:br>
            <a:r>
              <a:rPr lang="sl-SI" altLang="sl-SI" sz="4000" dirty="0" smtClean="0"/>
              <a:t>2019 / 2020</a:t>
            </a:r>
            <a:endParaRPr lang="en-US" altLang="sl-SI" sz="4000" dirty="0" smtClean="0"/>
          </a:p>
        </p:txBody>
      </p:sp>
      <p:sp>
        <p:nvSpPr>
          <p:cNvPr id="7" name="Rectangle 3"/>
          <p:cNvSpPr>
            <a:spLocks noGrp="1" noChangeArrowheads="1"/>
          </p:cNvSpPr>
          <p:nvPr>
            <p:ph type="subTitle" idx="4294967295"/>
          </p:nvPr>
        </p:nvSpPr>
        <p:spPr>
          <a:xfrm>
            <a:off x="4372768" y="4572001"/>
            <a:ext cx="7561263" cy="569422"/>
          </a:xfrm>
        </p:spPr>
        <p:txBody>
          <a:bodyPr>
            <a:normAutofit lnSpcReduction="10000"/>
          </a:bodyPr>
          <a:lstStyle/>
          <a:p>
            <a:pPr algn="ctr" eaLnBrk="1" hangingPunct="1">
              <a:buFontTx/>
              <a:buNone/>
            </a:pPr>
            <a:r>
              <a:rPr lang="sl-SI" altLang="sl-SI" sz="3600" b="1" dirty="0" smtClean="0">
                <a:solidFill>
                  <a:srgbClr val="FF0000"/>
                </a:solidFill>
              </a:rPr>
              <a:t>POMORSTVO</a:t>
            </a:r>
            <a:r>
              <a:rPr lang="sl-SI" altLang="sl-SI" sz="3600" dirty="0" smtClean="0">
                <a:solidFill>
                  <a:srgbClr val="FF0000"/>
                </a:solidFill>
              </a:rPr>
              <a:t> IN </a:t>
            </a:r>
            <a:r>
              <a:rPr lang="sl-SI" altLang="sl-SI" sz="3600" b="1" dirty="0" smtClean="0">
                <a:solidFill>
                  <a:srgbClr val="FF0000"/>
                </a:solidFill>
              </a:rPr>
              <a:t>PROMET</a:t>
            </a:r>
            <a:endParaRPr lang="en-US" altLang="sl-SI" sz="3600" b="1" dirty="0" smtClean="0">
              <a:solidFill>
                <a:srgbClr val="FF0000"/>
              </a:solidFill>
            </a:endParaRPr>
          </a:p>
        </p:txBody>
      </p:sp>
      <p:sp>
        <p:nvSpPr>
          <p:cNvPr id="9" name="Označba mesta noge 8"/>
          <p:cNvSpPr>
            <a:spLocks noGrp="1"/>
          </p:cNvSpPr>
          <p:nvPr>
            <p:ph type="ftr" sz="quarter" idx="11"/>
          </p:nvPr>
        </p:nvSpPr>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189583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840480" y="681962"/>
            <a:ext cx="8229600"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err="1" smtClean="0">
                <a:latin typeface="Calibri Light" panose="020F0302020204030204" pitchFamily="34" charset="0"/>
                <a:cs typeface="Calibri Light" panose="020F0302020204030204" pitchFamily="34" charset="0"/>
              </a:rPr>
              <a:t>Izbirni</a:t>
            </a:r>
            <a:r>
              <a:rPr lang="en-US" dirty="0" smtClean="0">
                <a:latin typeface="Calibri Light" panose="020F0302020204030204" pitchFamily="34" charset="0"/>
                <a:cs typeface="Calibri Light" panose="020F0302020204030204" pitchFamily="34" charset="0"/>
              </a:rPr>
              <a:t> </a:t>
            </a:r>
            <a:r>
              <a:rPr lang="en-US" dirty="0" err="1" smtClean="0">
                <a:latin typeface="Calibri Light" panose="020F0302020204030204" pitchFamily="34" charset="0"/>
                <a:cs typeface="Calibri Light" panose="020F0302020204030204" pitchFamily="34" charset="0"/>
              </a:rPr>
              <a:t>predmeti</a:t>
            </a:r>
            <a:r>
              <a:rPr lang="en-US" dirty="0" smtClean="0">
                <a:latin typeface="Calibri Light" panose="020F0302020204030204" pitchFamily="34" charset="0"/>
                <a:cs typeface="Calibri Light" panose="020F0302020204030204" pitchFamily="34" charset="0"/>
              </a:rPr>
              <a:t> </a:t>
            </a:r>
            <a:r>
              <a:rPr lang="sl-SI" dirty="0" smtClean="0">
                <a:latin typeface="Calibri Light" panose="020F0302020204030204" pitchFamily="34" charset="0"/>
                <a:cs typeface="Calibri Light" panose="020F0302020204030204" pitchFamily="34" charset="0"/>
              </a:rPr>
              <a:t>drugih fakultet </a:t>
            </a:r>
            <a:br>
              <a:rPr lang="sl-SI" dirty="0" smtClean="0">
                <a:latin typeface="Calibri Light" panose="020F0302020204030204" pitchFamily="34" charset="0"/>
                <a:cs typeface="Calibri Light" panose="020F0302020204030204" pitchFamily="34" charset="0"/>
              </a:rPr>
            </a:br>
            <a:r>
              <a:rPr lang="sl-SI" dirty="0" smtClean="0">
                <a:latin typeface="Calibri Light" panose="020F0302020204030204" pitchFamily="34" charset="0"/>
                <a:cs typeface="Calibri Light" panose="020F0302020204030204" pitchFamily="34" charset="0"/>
              </a:rPr>
              <a:t>- 2. letnik (predmetnik):</a:t>
            </a:r>
            <a:endParaRPr lang="sl-SI" dirty="0">
              <a:latin typeface="Calibri Light" panose="020F0302020204030204" pitchFamily="34" charset="0"/>
              <a:cs typeface="Calibri Light" panose="020F0302020204030204" pitchFamily="34" charset="0"/>
            </a:endParaRPr>
          </a:p>
        </p:txBody>
      </p:sp>
      <p:sp>
        <p:nvSpPr>
          <p:cNvPr id="4" name="Ograda vsebine 1"/>
          <p:cNvSpPr txBox="1">
            <a:spLocks/>
          </p:cNvSpPr>
          <p:nvPr/>
        </p:nvSpPr>
        <p:spPr>
          <a:xfrm>
            <a:off x="3740727" y="2103120"/>
            <a:ext cx="8229600" cy="425323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56032">
              <a:lnSpc>
                <a:spcPct val="100000"/>
              </a:lnSpc>
              <a:spcBef>
                <a:spcPts val="0"/>
              </a:spcBef>
              <a:buFont typeface="Wingdings 3"/>
              <a:buNone/>
              <a:defRPr/>
            </a:pPr>
            <a:r>
              <a:rPr lang="en-US" sz="2400" dirty="0" err="1" smtClean="0">
                <a:latin typeface="Calibri" panose="020F0502020204030204" pitchFamily="34" charset="0"/>
                <a:cs typeface="Calibri" panose="020F0502020204030204" pitchFamily="34" charset="0"/>
              </a:rPr>
              <a:t>Izbirni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predmeti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iz</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doktorskega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študijskega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programa</a:t>
            </a:r>
            <a:r>
              <a:rPr lang="en-US" sz="2400"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STROJNIŠTVO</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na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Fakulteti</a:t>
            </a:r>
            <a:r>
              <a:rPr lang="en-US" sz="2400" dirty="0" smtClean="0">
                <a:latin typeface="Calibri" panose="020F0502020204030204" pitchFamily="34" charset="0"/>
                <a:cs typeface="Calibri" panose="020F0502020204030204" pitchFamily="34" charset="0"/>
              </a:rPr>
              <a:t> </a:t>
            </a:r>
            <a:r>
              <a:rPr lang="en-US" sz="2400" i="1" dirty="0" err="1" smtClean="0">
                <a:solidFill>
                  <a:srgbClr val="FF0000"/>
                </a:solidFill>
                <a:latin typeface="Calibri" panose="020F0502020204030204" pitchFamily="34" charset="0"/>
                <a:cs typeface="Calibri" panose="020F0502020204030204" pitchFamily="34" charset="0"/>
              </a:rPr>
              <a:t>za</a:t>
            </a:r>
            <a:r>
              <a:rPr lang="en-US" sz="2400" i="1" dirty="0" smtClean="0">
                <a:solidFill>
                  <a:srgbClr val="FF0000"/>
                </a:solidFill>
                <a:latin typeface="Calibri" panose="020F0502020204030204" pitchFamily="34" charset="0"/>
                <a:cs typeface="Calibri" panose="020F0502020204030204" pitchFamily="34" charset="0"/>
              </a:rPr>
              <a:t> </a:t>
            </a:r>
            <a:r>
              <a:rPr lang="en-US" sz="2400" i="1" dirty="0" err="1" smtClean="0">
                <a:solidFill>
                  <a:srgbClr val="FF0000"/>
                </a:solidFill>
                <a:latin typeface="Calibri" panose="020F0502020204030204" pitchFamily="34" charset="0"/>
                <a:cs typeface="Calibri" panose="020F0502020204030204" pitchFamily="34" charset="0"/>
              </a:rPr>
              <a:t>strojništvo</a:t>
            </a:r>
            <a:r>
              <a:rPr lang="en-US" sz="2400" i="1" dirty="0" smtClean="0">
                <a:solidFill>
                  <a:srgbClr val="FF0000"/>
                </a:solidFill>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Univerze</a:t>
            </a:r>
            <a:r>
              <a:rPr lang="en-US" sz="2400" dirty="0" smtClean="0">
                <a:latin typeface="Calibri" panose="020F0502020204030204" pitchFamily="34" charset="0"/>
                <a:cs typeface="Calibri" panose="020F0502020204030204" pitchFamily="34" charset="0"/>
              </a:rPr>
              <a:t> </a:t>
            </a:r>
            <a:r>
              <a:rPr lang="en-US" sz="2400" i="1" dirty="0" smtClean="0">
                <a:latin typeface="Calibri" panose="020F0502020204030204" pitchFamily="34" charset="0"/>
                <a:cs typeface="Calibri" panose="020F0502020204030204" pitchFamily="34" charset="0"/>
              </a:rPr>
              <a:t>v </a:t>
            </a:r>
            <a:r>
              <a:rPr lang="en-US" sz="2400" i="1" dirty="0" err="1" smtClean="0">
                <a:latin typeface="Calibri" panose="020F0502020204030204" pitchFamily="34" charset="0"/>
                <a:cs typeface="Calibri" panose="020F0502020204030204" pitchFamily="34" charset="0"/>
              </a:rPr>
              <a:t>Ljubljani</a:t>
            </a:r>
            <a:r>
              <a:rPr lang="sl-SI" sz="2400" dirty="0" smtClean="0">
                <a:latin typeface="Calibri" panose="020F0502020204030204" pitchFamily="34" charset="0"/>
                <a:cs typeface="Calibri" panose="020F0502020204030204" pitchFamily="34" charset="0"/>
              </a:rPr>
              <a:t>:</a:t>
            </a:r>
          </a:p>
          <a:p>
            <a:pPr marL="566928" indent="-457200">
              <a:lnSpc>
                <a:spcPct val="100000"/>
              </a:lnSpc>
              <a:spcBef>
                <a:spcPts val="0"/>
              </a:spcBef>
              <a:defRPr/>
            </a:pPr>
            <a:r>
              <a:rPr lang="sl-SI" sz="2400" dirty="0" smtClean="0">
                <a:latin typeface="Calibri" panose="020F0502020204030204" pitchFamily="34" charset="0"/>
                <a:cs typeface="Calibri" panose="020F0502020204030204" pitchFamily="34" charset="0"/>
              </a:rPr>
              <a:t>Numerične metode</a:t>
            </a:r>
            <a:endParaRPr lang="sl-SI" sz="2400" b="1" dirty="0" smtClean="0">
              <a:latin typeface="Calibri" panose="020F0502020204030204" pitchFamily="34" charset="0"/>
              <a:cs typeface="Calibri" panose="020F0502020204030204" pitchFamily="34" charset="0"/>
            </a:endParaRPr>
          </a:p>
          <a:p>
            <a:pPr marL="566928" indent="-457200">
              <a:lnSpc>
                <a:spcPct val="100000"/>
              </a:lnSpc>
              <a:spcBef>
                <a:spcPts val="0"/>
              </a:spcBef>
              <a:defRPr/>
            </a:pPr>
            <a:r>
              <a:rPr lang="sl-SI" sz="2400" dirty="0" smtClean="0">
                <a:latin typeface="Calibri" panose="020F0502020204030204" pitchFamily="34" charset="0"/>
                <a:cs typeface="Calibri" panose="020F0502020204030204" pitchFamily="34" charset="0"/>
              </a:rPr>
              <a:t>Mehanika leta</a:t>
            </a:r>
            <a:endParaRPr lang="sl-SI" sz="2400" b="1" dirty="0" smtClean="0">
              <a:latin typeface="Calibri" panose="020F0502020204030204" pitchFamily="34" charset="0"/>
              <a:cs typeface="Calibri" panose="020F0502020204030204" pitchFamily="34" charset="0"/>
            </a:endParaRPr>
          </a:p>
          <a:p>
            <a:pPr marL="566928" indent="-457200">
              <a:lnSpc>
                <a:spcPct val="100000"/>
              </a:lnSpc>
              <a:spcBef>
                <a:spcPts val="0"/>
              </a:spcBef>
              <a:defRPr/>
            </a:pPr>
            <a:r>
              <a:rPr lang="sl-SI" sz="2400" dirty="0" smtClean="0">
                <a:latin typeface="Calibri" panose="020F0502020204030204" pitchFamily="34" charset="0"/>
                <a:cs typeface="Calibri" panose="020F0502020204030204" pitchFamily="34" charset="0"/>
              </a:rPr>
              <a:t>Procesi varjenja</a:t>
            </a:r>
            <a:endParaRPr lang="sl-SI" sz="2400" b="1" dirty="0" smtClean="0">
              <a:latin typeface="Calibri" panose="020F0502020204030204" pitchFamily="34" charset="0"/>
              <a:cs typeface="Calibri" panose="020F0502020204030204" pitchFamily="34" charset="0"/>
            </a:endParaRPr>
          </a:p>
          <a:p>
            <a:pPr marL="365760" indent="-256032">
              <a:lnSpc>
                <a:spcPct val="100000"/>
              </a:lnSpc>
              <a:spcBef>
                <a:spcPts val="0"/>
              </a:spcBef>
              <a:buFont typeface="Wingdings 3"/>
              <a:buNone/>
              <a:defRPr/>
            </a:pPr>
            <a:endParaRPr lang="sl-SI" sz="2400" dirty="0" smtClean="0">
              <a:latin typeface="Calibri" panose="020F0502020204030204" pitchFamily="34" charset="0"/>
              <a:cs typeface="Calibri" panose="020F0502020204030204" pitchFamily="34" charset="0"/>
            </a:endParaRPr>
          </a:p>
          <a:p>
            <a:pPr marL="365760" indent="-256032">
              <a:lnSpc>
                <a:spcPct val="100000"/>
              </a:lnSpc>
              <a:spcBef>
                <a:spcPts val="0"/>
              </a:spcBef>
              <a:buFont typeface="Wingdings 3"/>
              <a:buNone/>
              <a:defRPr/>
            </a:pPr>
            <a:r>
              <a:rPr lang="sl-SI" sz="2400" dirty="0" smtClean="0">
                <a:latin typeface="Calibri" panose="020F0502020204030204" pitchFamily="34" charset="0"/>
                <a:cs typeface="Calibri" panose="020F0502020204030204" pitchFamily="34" charset="0"/>
              </a:rPr>
              <a:t>Izbirni predmeti </a:t>
            </a:r>
            <a:r>
              <a:rPr lang="en-US" sz="2400" dirty="0" err="1" smtClean="0">
                <a:latin typeface="Calibri" panose="020F0502020204030204" pitchFamily="34" charset="0"/>
                <a:cs typeface="Calibri" panose="020F0502020204030204" pitchFamily="34" charset="0"/>
              </a:rPr>
              <a:t>iz</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doktorskega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študijskega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programa</a:t>
            </a:r>
            <a:r>
              <a:rPr lang="en-US" sz="2400"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EKONOMSKE IN POSLOVNE VEDE </a:t>
            </a:r>
            <a:r>
              <a:rPr lang="en-US" sz="2400" dirty="0" err="1" smtClean="0">
                <a:latin typeface="Calibri" panose="020F0502020204030204" pitchFamily="34" charset="0"/>
                <a:cs typeface="Calibri" panose="020F0502020204030204" pitchFamily="34" charset="0"/>
              </a:rPr>
              <a:t>na</a:t>
            </a:r>
            <a:r>
              <a:rPr lang="en-US" sz="2400" dirty="0" smtClean="0">
                <a:latin typeface="Calibri" panose="020F0502020204030204" pitchFamily="34" charset="0"/>
                <a:cs typeface="Calibri" panose="020F0502020204030204" pitchFamily="34" charset="0"/>
              </a:rPr>
              <a:t> </a:t>
            </a:r>
            <a:r>
              <a:rPr lang="en-US" sz="2400" i="1" dirty="0" err="1" smtClean="0">
                <a:solidFill>
                  <a:srgbClr val="FF0000"/>
                </a:solidFill>
                <a:latin typeface="Calibri" panose="020F0502020204030204" pitchFamily="34" charset="0"/>
                <a:cs typeface="Calibri" panose="020F0502020204030204" pitchFamily="34" charset="0"/>
              </a:rPr>
              <a:t>Ekonomski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fakulteti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Univerze</a:t>
            </a:r>
            <a:r>
              <a:rPr lang="en-US" sz="2400" dirty="0" smtClean="0">
                <a:latin typeface="Calibri" panose="020F0502020204030204" pitchFamily="34" charset="0"/>
                <a:cs typeface="Calibri" panose="020F0502020204030204" pitchFamily="34" charset="0"/>
              </a:rPr>
              <a:t> </a:t>
            </a:r>
            <a:r>
              <a:rPr lang="en-US" sz="2400" i="1" dirty="0" smtClean="0">
                <a:latin typeface="Calibri" panose="020F0502020204030204" pitchFamily="34" charset="0"/>
                <a:cs typeface="Calibri" panose="020F0502020204030204" pitchFamily="34" charset="0"/>
              </a:rPr>
              <a:t>v </a:t>
            </a:r>
            <a:r>
              <a:rPr lang="en-US" sz="2400" i="1" dirty="0" err="1" smtClean="0">
                <a:latin typeface="Calibri" panose="020F0502020204030204" pitchFamily="34" charset="0"/>
                <a:cs typeface="Calibri" panose="020F0502020204030204" pitchFamily="34" charset="0"/>
              </a:rPr>
              <a:t>Ljubljani</a:t>
            </a:r>
            <a:r>
              <a:rPr lang="sl-SI" sz="2400" dirty="0" smtClean="0">
                <a:latin typeface="Calibri" panose="020F0502020204030204" pitchFamily="34" charset="0"/>
                <a:cs typeface="Calibri" panose="020F0502020204030204" pitchFamily="34" charset="0"/>
              </a:rPr>
              <a:t>:</a:t>
            </a:r>
          </a:p>
          <a:p>
            <a:pPr marL="566928" indent="-457200">
              <a:lnSpc>
                <a:spcPct val="100000"/>
              </a:lnSpc>
              <a:spcBef>
                <a:spcPts val="0"/>
              </a:spcBef>
              <a:defRPr/>
            </a:pPr>
            <a:r>
              <a:rPr lang="sl-SI" sz="2400" dirty="0" smtClean="0">
                <a:latin typeface="Calibri" panose="020F0502020204030204" pitchFamily="34" charset="0"/>
                <a:cs typeface="Calibri" panose="020F0502020204030204" pitchFamily="34" charset="0"/>
              </a:rPr>
              <a:t>Napredna ekonometrija</a:t>
            </a:r>
            <a:endParaRPr lang="sl-SI" sz="2400" b="1" dirty="0" smtClean="0">
              <a:latin typeface="Calibri" panose="020F0502020204030204" pitchFamily="34" charset="0"/>
              <a:cs typeface="Calibri" panose="020F0502020204030204" pitchFamily="34" charset="0"/>
            </a:endParaRPr>
          </a:p>
          <a:p>
            <a:pPr marL="566928" indent="-457200">
              <a:lnSpc>
                <a:spcPct val="100000"/>
              </a:lnSpc>
              <a:spcBef>
                <a:spcPts val="0"/>
              </a:spcBef>
              <a:defRPr/>
            </a:pPr>
            <a:r>
              <a:rPr lang="sl-SI" sz="2400" dirty="0" smtClean="0">
                <a:latin typeface="Calibri" panose="020F0502020204030204" pitchFamily="34" charset="0"/>
                <a:cs typeface="Calibri" panose="020F0502020204030204" pitchFamily="34" charset="0"/>
              </a:rPr>
              <a:t>Kvalitativne in kvantitativne raziskovalne metode za poslovne vede</a:t>
            </a:r>
          </a:p>
          <a:p>
            <a:pPr marL="365760" indent="-256032">
              <a:buFont typeface="Wingdings 3"/>
              <a:buNone/>
              <a:defRPr/>
            </a:pPr>
            <a:endParaRPr lang="sl-SI" dirty="0" smtClean="0"/>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88775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840480" y="681962"/>
            <a:ext cx="8229600"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err="1" smtClean="0">
                <a:latin typeface="Calibri Light" panose="020F0302020204030204" pitchFamily="34" charset="0"/>
                <a:cs typeface="Calibri Light" panose="020F0302020204030204" pitchFamily="34" charset="0"/>
              </a:rPr>
              <a:t>Izbirni</a:t>
            </a:r>
            <a:r>
              <a:rPr lang="en-US" dirty="0" smtClean="0">
                <a:latin typeface="Calibri Light" panose="020F0302020204030204" pitchFamily="34" charset="0"/>
                <a:cs typeface="Calibri Light" panose="020F0302020204030204" pitchFamily="34" charset="0"/>
              </a:rPr>
              <a:t> </a:t>
            </a:r>
            <a:r>
              <a:rPr lang="en-US" dirty="0" err="1" smtClean="0">
                <a:latin typeface="Calibri Light" panose="020F0302020204030204" pitchFamily="34" charset="0"/>
                <a:cs typeface="Calibri Light" panose="020F0302020204030204" pitchFamily="34" charset="0"/>
              </a:rPr>
              <a:t>predmeti</a:t>
            </a:r>
            <a:r>
              <a:rPr lang="en-US" dirty="0" smtClean="0">
                <a:latin typeface="Calibri Light" panose="020F0302020204030204" pitchFamily="34" charset="0"/>
                <a:cs typeface="Calibri Light" panose="020F0302020204030204" pitchFamily="34" charset="0"/>
              </a:rPr>
              <a:t> </a:t>
            </a:r>
            <a:r>
              <a:rPr lang="sl-SI" dirty="0" smtClean="0">
                <a:latin typeface="Calibri Light" panose="020F0302020204030204" pitchFamily="34" charset="0"/>
                <a:cs typeface="Calibri Light" panose="020F0302020204030204" pitchFamily="34" charset="0"/>
              </a:rPr>
              <a:t>drugih fakultet </a:t>
            </a:r>
            <a:br>
              <a:rPr lang="sl-SI" dirty="0" smtClean="0">
                <a:latin typeface="Calibri Light" panose="020F0302020204030204" pitchFamily="34" charset="0"/>
                <a:cs typeface="Calibri Light" panose="020F0302020204030204" pitchFamily="34" charset="0"/>
              </a:rPr>
            </a:br>
            <a:r>
              <a:rPr lang="sl-SI" dirty="0" smtClean="0">
                <a:latin typeface="Calibri Light" panose="020F0302020204030204" pitchFamily="34" charset="0"/>
                <a:cs typeface="Calibri Light" panose="020F0302020204030204" pitchFamily="34" charset="0"/>
              </a:rPr>
              <a:t>- 2. letnik (predmetnik):</a:t>
            </a:r>
            <a:endParaRPr lang="sl-SI" dirty="0">
              <a:latin typeface="Calibri Light" panose="020F0302020204030204" pitchFamily="34" charset="0"/>
              <a:cs typeface="Calibri Light" panose="020F0302020204030204" pitchFamily="34" charset="0"/>
            </a:endParaRPr>
          </a:p>
        </p:txBody>
      </p:sp>
      <p:sp>
        <p:nvSpPr>
          <p:cNvPr id="4" name="Ograda vsebine 1"/>
          <p:cNvSpPr txBox="1">
            <a:spLocks/>
          </p:cNvSpPr>
          <p:nvPr/>
        </p:nvSpPr>
        <p:spPr>
          <a:xfrm>
            <a:off x="3840480" y="2094807"/>
            <a:ext cx="8229600" cy="35749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3" panose="05040102010807070707" pitchFamily="18" charset="2"/>
              <a:buNone/>
            </a:pPr>
            <a:r>
              <a:rPr lang="sl-SI" altLang="sl-SI" sz="2400" dirty="0" smtClean="0">
                <a:latin typeface="Calibri" panose="020F0502020204030204" pitchFamily="34" charset="0"/>
                <a:cs typeface="Calibri" panose="020F0502020204030204" pitchFamily="34" charset="0"/>
              </a:rPr>
              <a:t>Izbirni predmeti </a:t>
            </a:r>
            <a:r>
              <a:rPr lang="en-US" altLang="sl-SI" sz="2400" dirty="0" err="1" smtClean="0">
                <a:latin typeface="Calibri" panose="020F0502020204030204" pitchFamily="34" charset="0"/>
                <a:cs typeface="Calibri" panose="020F0502020204030204" pitchFamily="34" charset="0"/>
              </a:rPr>
              <a:t>iz</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doktorskega</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študijskega</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programa</a:t>
            </a:r>
            <a:r>
              <a:rPr lang="en-US" altLang="sl-SI" sz="2400" dirty="0" smtClean="0">
                <a:latin typeface="Calibri" panose="020F0502020204030204" pitchFamily="34" charset="0"/>
                <a:cs typeface="Calibri" panose="020F0502020204030204" pitchFamily="34" charset="0"/>
              </a:rPr>
              <a:t> </a:t>
            </a:r>
            <a:r>
              <a:rPr lang="en-US" altLang="sl-SI" sz="2400" b="1" dirty="0" smtClean="0">
                <a:latin typeface="Calibri" panose="020F0502020204030204" pitchFamily="34" charset="0"/>
                <a:cs typeface="Calibri" panose="020F0502020204030204" pitchFamily="34" charset="0"/>
              </a:rPr>
              <a:t>VARSTVO OKOLJA </a:t>
            </a:r>
            <a:r>
              <a:rPr lang="en-US" altLang="sl-SI" sz="2400" dirty="0" err="1" smtClean="0">
                <a:latin typeface="Calibri" panose="020F0502020204030204" pitchFamily="34" charset="0"/>
                <a:cs typeface="Calibri" panose="020F0502020204030204" pitchFamily="34" charset="0"/>
              </a:rPr>
              <a:t>na</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Univerzi</a:t>
            </a:r>
            <a:r>
              <a:rPr lang="en-US" altLang="sl-SI" sz="2400" dirty="0" smtClean="0">
                <a:latin typeface="Calibri" panose="020F0502020204030204" pitchFamily="34" charset="0"/>
                <a:cs typeface="Calibri" panose="020F0502020204030204" pitchFamily="34" charset="0"/>
              </a:rPr>
              <a:t> </a:t>
            </a:r>
            <a:r>
              <a:rPr lang="en-US" altLang="sl-SI" sz="2400" i="1" dirty="0" smtClean="0">
                <a:latin typeface="Calibri" panose="020F0502020204030204" pitchFamily="34" charset="0"/>
                <a:cs typeface="Calibri" panose="020F0502020204030204" pitchFamily="34" charset="0"/>
              </a:rPr>
              <a:t>v </a:t>
            </a:r>
            <a:r>
              <a:rPr lang="en-US" altLang="sl-SI" sz="2400" i="1" dirty="0" err="1" smtClean="0">
                <a:latin typeface="Calibri" panose="020F0502020204030204" pitchFamily="34" charset="0"/>
                <a:cs typeface="Calibri" panose="020F0502020204030204" pitchFamily="34" charset="0"/>
              </a:rPr>
              <a:t>Ljub</a:t>
            </a:r>
            <a:r>
              <a:rPr lang="en-US" altLang="sl-SI" sz="2400" dirty="0" err="1" smtClean="0">
                <a:latin typeface="Calibri" panose="020F0502020204030204" pitchFamily="34" charset="0"/>
                <a:cs typeface="Calibri" panose="020F0502020204030204" pitchFamily="34" charset="0"/>
              </a:rPr>
              <a:t>ljani</a:t>
            </a:r>
            <a:r>
              <a:rPr lang="sl-SI" altLang="sl-SI" sz="2400" dirty="0" smtClean="0">
                <a:latin typeface="Calibri" panose="020F0502020204030204" pitchFamily="34" charset="0"/>
                <a:cs typeface="Calibri" panose="020F0502020204030204" pitchFamily="34" charset="0"/>
              </a:rPr>
              <a:t>:</a:t>
            </a:r>
          </a:p>
          <a:p>
            <a:pPr>
              <a:spcBef>
                <a:spcPts val="0"/>
              </a:spcBef>
            </a:pPr>
            <a:r>
              <a:rPr lang="en-US" altLang="sl-SI" sz="2400" dirty="0" err="1" smtClean="0">
                <a:latin typeface="Calibri" panose="020F0502020204030204" pitchFamily="34" charset="0"/>
                <a:cs typeface="Calibri" panose="020F0502020204030204" pitchFamily="34" charset="0"/>
              </a:rPr>
              <a:t>Požari</a:t>
            </a:r>
            <a:r>
              <a:rPr lang="en-US" altLang="sl-SI" sz="2400" dirty="0" smtClean="0">
                <a:latin typeface="Calibri" panose="020F0502020204030204" pitchFamily="34" charset="0"/>
                <a:cs typeface="Calibri" panose="020F0502020204030204" pitchFamily="34" charset="0"/>
              </a:rPr>
              <a:t> in </a:t>
            </a:r>
            <a:r>
              <a:rPr lang="en-US" altLang="sl-SI" sz="2400" dirty="0" err="1" smtClean="0">
                <a:latin typeface="Calibri" panose="020F0502020204030204" pitchFamily="34" charset="0"/>
                <a:cs typeface="Calibri" panose="020F0502020204030204" pitchFamily="34" charset="0"/>
              </a:rPr>
              <a:t>vplivi</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na</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okolje</a:t>
            </a:r>
            <a:endParaRPr lang="sl-SI" altLang="sl-SI" sz="2400" dirty="0" smtClean="0">
              <a:latin typeface="Calibri" panose="020F0502020204030204" pitchFamily="34" charset="0"/>
              <a:cs typeface="Calibri" panose="020F0502020204030204" pitchFamily="34" charset="0"/>
            </a:endParaRPr>
          </a:p>
          <a:p>
            <a:pPr>
              <a:spcBef>
                <a:spcPts val="0"/>
              </a:spcBef>
              <a:buFont typeface="Wingdings 3" panose="05040102010807070707" pitchFamily="18" charset="2"/>
              <a:buNone/>
            </a:pPr>
            <a:endParaRPr lang="sl-SI" altLang="sl-SI" sz="2400" dirty="0" smtClean="0">
              <a:latin typeface="Calibri" panose="020F0502020204030204" pitchFamily="34" charset="0"/>
              <a:cs typeface="Calibri" panose="020F0502020204030204" pitchFamily="34" charset="0"/>
            </a:endParaRPr>
          </a:p>
          <a:p>
            <a:pPr>
              <a:spcBef>
                <a:spcPts val="0"/>
              </a:spcBef>
              <a:buFont typeface="Wingdings 3" panose="05040102010807070707" pitchFamily="18" charset="2"/>
              <a:buNone/>
            </a:pPr>
            <a:r>
              <a:rPr lang="en-US" altLang="sl-SI" sz="2400" dirty="0" err="1" smtClean="0">
                <a:latin typeface="Calibri" panose="020F0502020204030204" pitchFamily="34" charset="0"/>
                <a:cs typeface="Calibri" panose="020F0502020204030204" pitchFamily="34" charset="0"/>
              </a:rPr>
              <a:t>Izbirni</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predmeti</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iz</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podiplomskega</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študijskega</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programa</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za</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pridobitev</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magisterija</a:t>
            </a:r>
            <a:r>
              <a:rPr lang="en-US" altLang="sl-SI" sz="2400" dirty="0" smtClean="0">
                <a:latin typeface="Calibri" panose="020F0502020204030204" pitchFamily="34" charset="0"/>
                <a:cs typeface="Calibri" panose="020F0502020204030204" pitchFamily="34" charset="0"/>
              </a:rPr>
              <a:t> in </a:t>
            </a:r>
            <a:r>
              <a:rPr lang="en-US" altLang="sl-SI" sz="2400" dirty="0" err="1" smtClean="0">
                <a:latin typeface="Calibri" panose="020F0502020204030204" pitchFamily="34" charset="0"/>
                <a:cs typeface="Calibri" panose="020F0502020204030204" pitchFamily="34" charset="0"/>
              </a:rPr>
              <a:t>doktorata</a:t>
            </a:r>
            <a:r>
              <a:rPr lang="en-US" altLang="sl-SI" sz="2400" dirty="0" smtClean="0">
                <a:latin typeface="Calibri" panose="020F0502020204030204" pitchFamily="34" charset="0"/>
                <a:cs typeface="Calibri" panose="020F0502020204030204" pitchFamily="34" charset="0"/>
              </a:rPr>
              <a:t> </a:t>
            </a:r>
            <a:r>
              <a:rPr lang="en-US" altLang="sl-SI" sz="2400" b="1" dirty="0" smtClean="0">
                <a:latin typeface="Calibri" panose="020F0502020204030204" pitchFamily="34" charset="0"/>
                <a:cs typeface="Calibri" panose="020F0502020204030204" pitchFamily="34" charset="0"/>
              </a:rPr>
              <a:t>STATISTIKA</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na</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Univerzi</a:t>
            </a:r>
            <a:r>
              <a:rPr lang="en-US" altLang="sl-SI" sz="2400" dirty="0" smtClean="0">
                <a:latin typeface="Calibri" panose="020F0502020204030204" pitchFamily="34" charset="0"/>
                <a:cs typeface="Calibri" panose="020F0502020204030204" pitchFamily="34" charset="0"/>
              </a:rPr>
              <a:t> </a:t>
            </a:r>
            <a:r>
              <a:rPr lang="en-US" altLang="sl-SI" sz="2400" i="1" dirty="0" smtClean="0">
                <a:latin typeface="Calibri" panose="020F0502020204030204" pitchFamily="34" charset="0"/>
                <a:cs typeface="Calibri" panose="020F0502020204030204" pitchFamily="34" charset="0"/>
              </a:rPr>
              <a:t>v </a:t>
            </a:r>
            <a:r>
              <a:rPr lang="en-US" altLang="sl-SI" sz="2400" i="1" dirty="0" err="1" smtClean="0">
                <a:latin typeface="Calibri" panose="020F0502020204030204" pitchFamily="34" charset="0"/>
                <a:cs typeface="Calibri" panose="020F0502020204030204" pitchFamily="34" charset="0"/>
              </a:rPr>
              <a:t>Ljubljani</a:t>
            </a:r>
            <a:r>
              <a:rPr lang="sl-SI" altLang="sl-SI" sz="2400" dirty="0" smtClean="0">
                <a:latin typeface="Calibri" panose="020F0502020204030204" pitchFamily="34" charset="0"/>
                <a:cs typeface="Calibri" panose="020F0502020204030204" pitchFamily="34" charset="0"/>
              </a:rPr>
              <a:t>:</a:t>
            </a:r>
          </a:p>
          <a:p>
            <a:pPr>
              <a:spcBef>
                <a:spcPts val="0"/>
              </a:spcBef>
            </a:pPr>
            <a:r>
              <a:rPr lang="sl-SI" altLang="sl-SI" sz="2400" dirty="0" err="1" smtClean="0">
                <a:latin typeface="Calibri" panose="020F0502020204030204" pitchFamily="34" charset="0"/>
                <a:cs typeface="Calibri" panose="020F0502020204030204" pitchFamily="34" charset="0"/>
              </a:rPr>
              <a:t>Multivariatna</a:t>
            </a:r>
            <a:r>
              <a:rPr lang="sl-SI" altLang="sl-SI" sz="2400" dirty="0" smtClean="0">
                <a:latin typeface="Calibri" panose="020F0502020204030204" pitchFamily="34" charset="0"/>
                <a:cs typeface="Calibri" panose="020F0502020204030204" pitchFamily="34" charset="0"/>
              </a:rPr>
              <a:t> analiza</a:t>
            </a:r>
            <a:endParaRPr lang="sl-SI" altLang="sl-SI" sz="2400" b="1" dirty="0" smtClean="0">
              <a:latin typeface="Calibri" panose="020F0502020204030204" pitchFamily="34" charset="0"/>
              <a:cs typeface="Calibri" panose="020F0502020204030204" pitchFamily="34" charset="0"/>
            </a:endParaRPr>
          </a:p>
          <a:p>
            <a:pPr>
              <a:spcBef>
                <a:spcPts val="0"/>
              </a:spcBef>
            </a:pPr>
            <a:r>
              <a:rPr lang="sl-SI" altLang="sl-SI" sz="2400" dirty="0" smtClean="0">
                <a:latin typeface="Calibri" panose="020F0502020204030204" pitchFamily="34" charset="0"/>
                <a:cs typeface="Calibri" panose="020F0502020204030204" pitchFamily="34" charset="0"/>
              </a:rPr>
              <a:t>Anketna metodologija</a:t>
            </a:r>
            <a:endParaRPr lang="sl-SI" altLang="sl-SI" sz="2400" b="1" dirty="0" smtClean="0">
              <a:latin typeface="Calibri" panose="020F0502020204030204" pitchFamily="34" charset="0"/>
              <a:cs typeface="Calibri" panose="020F0502020204030204" pitchFamily="34" charset="0"/>
            </a:endParaRPr>
          </a:p>
          <a:p>
            <a:pPr>
              <a:spcBef>
                <a:spcPts val="0"/>
              </a:spcBef>
            </a:pPr>
            <a:r>
              <a:rPr lang="sl-SI" altLang="sl-SI" sz="2400" dirty="0" smtClean="0">
                <a:latin typeface="Calibri" panose="020F0502020204030204" pitchFamily="34" charset="0"/>
                <a:cs typeface="Calibri" panose="020F0502020204030204" pitchFamily="34" charset="0"/>
              </a:rPr>
              <a:t>Načrtovanje in analiza poskusov</a:t>
            </a:r>
          </a:p>
          <a:p>
            <a:endParaRPr lang="sl-SI" altLang="sl-SI" dirty="0" smtClean="0"/>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27907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65419" y="698587"/>
            <a:ext cx="8229600" cy="6397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cs typeface="Calibri Light" panose="020F0302020204030204" pitchFamily="34" charset="0"/>
              </a:rPr>
              <a:t>1. letnik- študijske obveznosti:</a:t>
            </a:r>
            <a:endParaRPr lang="en-US" dirty="0">
              <a:latin typeface="Calibri Light" panose="020F0302020204030204" pitchFamily="34" charset="0"/>
              <a:cs typeface="Calibri Light" panose="020F0302020204030204" pitchFamily="34" charset="0"/>
            </a:endParaRPr>
          </a:p>
        </p:txBody>
      </p:sp>
      <p:sp>
        <p:nvSpPr>
          <p:cNvPr id="4" name="Content Placeholder 2"/>
          <p:cNvSpPr txBox="1">
            <a:spLocks/>
          </p:cNvSpPr>
          <p:nvPr/>
        </p:nvSpPr>
        <p:spPr>
          <a:xfrm>
            <a:off x="3374967" y="1422949"/>
            <a:ext cx="8229600" cy="3090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pPr>
            <a:r>
              <a:rPr lang="sl-SI" altLang="sl-SI" dirty="0" smtClean="0">
                <a:latin typeface="Calibri" panose="020F0502020204030204" pitchFamily="34" charset="0"/>
                <a:cs typeface="Calibri" panose="020F0502020204030204" pitchFamily="34" charset="0"/>
              </a:rPr>
              <a:t>Doktorandi izberejo 1 predmet izmed 4 izbirnih predmetov programa (TIP) - 10 ECTS.</a:t>
            </a:r>
            <a:endParaRPr lang="sl-SI" altLang="sl-SI" b="1" dirty="0" smtClean="0">
              <a:latin typeface="Calibri" panose="020F0502020204030204" pitchFamily="34" charset="0"/>
              <a:cs typeface="Calibri" panose="020F0502020204030204" pitchFamily="34" charset="0"/>
            </a:endParaRPr>
          </a:p>
          <a:p>
            <a:pPr lvl="1">
              <a:spcBef>
                <a:spcPts val="0"/>
              </a:spcBef>
            </a:pPr>
            <a:r>
              <a:rPr lang="sl-SI" altLang="sl-SI" dirty="0" smtClean="0">
                <a:latin typeface="Calibri" panose="020F0502020204030204" pitchFamily="34" charset="0"/>
                <a:cs typeface="Calibri" panose="020F0502020204030204" pitchFamily="34" charset="0"/>
              </a:rPr>
              <a:t>Doktorandi izberejo 2 predmeta izmed 4 izbirnih predmetov področja področij </a:t>
            </a:r>
            <a:r>
              <a:rPr lang="sl-SI" altLang="sl-SI" i="1" dirty="0" smtClean="0">
                <a:latin typeface="Calibri" panose="020F0502020204030204" pitchFamily="34" charset="0"/>
                <a:cs typeface="Calibri" panose="020F0502020204030204" pitchFamily="34" charset="0"/>
              </a:rPr>
              <a:t>Pomorstvo</a:t>
            </a:r>
            <a:r>
              <a:rPr lang="sl-SI" altLang="sl-SI" dirty="0" smtClean="0">
                <a:latin typeface="Calibri" panose="020F0502020204030204" pitchFamily="34" charset="0"/>
                <a:cs typeface="Calibri" panose="020F0502020204030204" pitchFamily="34" charset="0"/>
              </a:rPr>
              <a:t> (IPO) ali </a:t>
            </a:r>
            <a:r>
              <a:rPr lang="sl-SI" altLang="sl-SI" i="1" dirty="0" smtClean="0">
                <a:latin typeface="Calibri" panose="020F0502020204030204" pitchFamily="34" charset="0"/>
                <a:cs typeface="Calibri" panose="020F0502020204030204" pitchFamily="34" charset="0"/>
              </a:rPr>
              <a:t>Promet</a:t>
            </a:r>
            <a:r>
              <a:rPr lang="sl-SI" altLang="sl-SI" dirty="0" smtClean="0">
                <a:latin typeface="Calibri" panose="020F0502020204030204" pitchFamily="34" charset="0"/>
                <a:cs typeface="Calibri" panose="020F0502020204030204" pitchFamily="34" charset="0"/>
              </a:rPr>
              <a:t> (IPR) - 20 ECTS.</a:t>
            </a:r>
            <a:endParaRPr lang="sl-SI" altLang="sl-SI" b="1" dirty="0" smtClean="0">
              <a:latin typeface="Calibri" panose="020F0502020204030204" pitchFamily="34" charset="0"/>
              <a:cs typeface="Calibri" panose="020F0502020204030204" pitchFamily="34" charset="0"/>
            </a:endParaRPr>
          </a:p>
          <a:p>
            <a:pPr lvl="1">
              <a:spcBef>
                <a:spcPts val="0"/>
              </a:spcBef>
            </a:pPr>
            <a:r>
              <a:rPr lang="sl-SI" altLang="sl-SI" dirty="0" smtClean="0">
                <a:latin typeface="Calibri" panose="020F0502020204030204" pitchFamily="34" charset="0"/>
                <a:cs typeface="Calibri" panose="020F0502020204030204" pitchFamily="34" charset="0"/>
              </a:rPr>
              <a:t>Poročanje o raziskovalnem delu ovrednoteno - 5 ECTS.</a:t>
            </a:r>
            <a:endParaRPr lang="sl-SI" altLang="sl-SI" b="1" dirty="0" smtClean="0">
              <a:latin typeface="Calibri" panose="020F0502020204030204" pitchFamily="34" charset="0"/>
              <a:cs typeface="Calibri" panose="020F0502020204030204" pitchFamily="34" charset="0"/>
            </a:endParaRPr>
          </a:p>
          <a:p>
            <a:pPr lvl="1">
              <a:spcBef>
                <a:spcPts val="0"/>
              </a:spcBef>
            </a:pPr>
            <a:r>
              <a:rPr lang="sl-SI" altLang="sl-SI" dirty="0" smtClean="0">
                <a:latin typeface="Calibri" panose="020F0502020204030204" pitchFamily="34" charset="0"/>
                <a:cs typeface="Calibri" panose="020F0502020204030204" pitchFamily="34" charset="0"/>
              </a:rPr>
              <a:t>Individualno raziskovalno delo (IRD) - 25 ECTS.</a:t>
            </a:r>
          </a:p>
          <a:p>
            <a:pPr marL="457200" lvl="1" indent="0">
              <a:spcBef>
                <a:spcPts val="0"/>
              </a:spcBef>
              <a:buNone/>
            </a:pPr>
            <a:endParaRPr lang="sl-SI" altLang="sl-SI" b="1" dirty="0" smtClean="0">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Ø"/>
            </a:pPr>
            <a:r>
              <a:rPr lang="sl-SI" altLang="sl-SI" sz="2400" dirty="0" smtClean="0">
                <a:latin typeface="Calibri" panose="020F0502020204030204" pitchFamily="34" charset="0"/>
                <a:cs typeface="Calibri" panose="020F0502020204030204" pitchFamily="34" charset="0"/>
              </a:rPr>
              <a:t>Skupaj 1. letnik: </a:t>
            </a:r>
            <a:r>
              <a:rPr lang="sl-SI" altLang="sl-SI" sz="2400" b="1" dirty="0" smtClean="0">
                <a:latin typeface="Calibri" panose="020F0502020204030204" pitchFamily="34" charset="0"/>
                <a:cs typeface="Calibri" panose="020F0502020204030204" pitchFamily="34" charset="0"/>
              </a:rPr>
              <a:t>60 ECTS.</a:t>
            </a:r>
          </a:p>
          <a:p>
            <a:endParaRPr lang="en-US" altLang="sl-SI" dirty="0" smtClean="0"/>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4150310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65419" y="698587"/>
            <a:ext cx="8229600" cy="6397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cs typeface="Calibri Light" panose="020F0302020204030204" pitchFamily="34" charset="0"/>
              </a:rPr>
              <a:t>1. letnik- Poročanje o RD:</a:t>
            </a:r>
            <a:endParaRPr lang="en-US" dirty="0">
              <a:latin typeface="Calibri Light" panose="020F0302020204030204" pitchFamily="34" charset="0"/>
              <a:cs typeface="Calibri Light" panose="020F0302020204030204" pitchFamily="34" charset="0"/>
            </a:endParaRPr>
          </a:p>
        </p:txBody>
      </p:sp>
      <p:sp>
        <p:nvSpPr>
          <p:cNvPr id="4" name="Content Placeholder 2"/>
          <p:cNvSpPr txBox="1">
            <a:spLocks/>
          </p:cNvSpPr>
          <p:nvPr/>
        </p:nvSpPr>
        <p:spPr>
          <a:xfrm>
            <a:off x="3865419" y="1745672"/>
            <a:ext cx="8229600" cy="42863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628" indent="-342900">
              <a:defRPr/>
            </a:pPr>
            <a:r>
              <a:rPr lang="sl-SI" sz="2400" dirty="0" smtClean="0">
                <a:latin typeface="Calibri" panose="020F0502020204030204" pitchFamily="34" charset="0"/>
                <a:cs typeface="Calibri" panose="020F0502020204030204" pitchFamily="34" charset="0"/>
              </a:rPr>
              <a:t>Poročanje o raziskovalnem delu je oblika organiziranega študija, ki jo doktorand izvaja pod vodstvom svojega mentorja, rezultate dela pa pisno in ustno predstavi pred komisijo, ki jo določi senat UL FPP. </a:t>
            </a:r>
          </a:p>
          <a:p>
            <a:pPr marL="109728" indent="0">
              <a:buNone/>
              <a:defRPr/>
            </a:pPr>
            <a:endParaRPr lang="sl-SI" sz="2400" dirty="0" smtClean="0">
              <a:latin typeface="Calibri" panose="020F0502020204030204" pitchFamily="34" charset="0"/>
              <a:cs typeface="Calibri" panose="020F0502020204030204" pitchFamily="34" charset="0"/>
            </a:endParaRPr>
          </a:p>
          <a:p>
            <a:pPr marL="452628" indent="-342900">
              <a:defRPr/>
            </a:pPr>
            <a:r>
              <a:rPr lang="sl-SI" sz="2400" dirty="0" smtClean="0">
                <a:latin typeface="Calibri" panose="020F0502020204030204" pitchFamily="34" charset="0"/>
                <a:cs typeface="Calibri" panose="020F0502020204030204" pitchFamily="34" charset="0"/>
              </a:rPr>
              <a:t>Namen poročanja na koncu 2. semestra je, da doktorand opravi pregled nad ožjim področjem svojega raziskovalnega dela in obenem potrdi zahtevano znanje in sposobnost izbire in uporabe ustreznih metod in postopkov znanstvenega raziskovanja.</a:t>
            </a:r>
            <a:endParaRPr lang="en-US" sz="2400" b="1" dirty="0" smtClean="0">
              <a:latin typeface="Calibri" panose="020F0502020204030204" pitchFamily="34" charset="0"/>
              <a:cs typeface="Calibri" panose="020F0502020204030204" pitchFamily="34" charset="0"/>
            </a:endParaRPr>
          </a:p>
          <a:p>
            <a:pPr marL="365760" indent="-256032">
              <a:buFont typeface="Wingdings 3"/>
              <a:buChar char=""/>
              <a:defRPr/>
            </a:pPr>
            <a:endParaRPr lang="en-US" dirty="0"/>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2125317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3"/>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ea typeface="Cambria" panose="02040503050406030204" pitchFamily="18" charset="0"/>
                <a:cs typeface="Calibri Light" panose="020F0302020204030204" pitchFamily="34" charset="0"/>
              </a:rPr>
              <a:t>2. letnik- študijske obveznosti:</a:t>
            </a: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3391593" y="1770611"/>
            <a:ext cx="8229600" cy="42448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sl-SI" altLang="sl-SI" dirty="0" smtClean="0">
                <a:latin typeface="Calibri" panose="020F0502020204030204" pitchFamily="34" charset="0"/>
                <a:ea typeface="Cambria" panose="02040503050406030204" pitchFamily="18" charset="0"/>
                <a:cs typeface="Calibri" panose="020F0502020204030204" pitchFamily="34" charset="0"/>
              </a:rPr>
              <a:t>Doktorandi izberejo 2 izbirna predmeta programa (IPP)-20 ECTS.</a:t>
            </a:r>
            <a:endParaRPr lang="sl-SI" altLang="sl-SI" b="1" dirty="0" smtClean="0">
              <a:latin typeface="Calibri" panose="020F0502020204030204" pitchFamily="34" charset="0"/>
              <a:ea typeface="Cambria" panose="02040503050406030204" pitchFamily="18" charset="0"/>
              <a:cs typeface="Calibri" panose="020F0502020204030204" pitchFamily="34" charset="0"/>
            </a:endParaRPr>
          </a:p>
          <a:p>
            <a:pPr lvl="1"/>
            <a:r>
              <a:rPr lang="sl-SI" altLang="sl-SI" dirty="0" smtClean="0">
                <a:latin typeface="Calibri" panose="020F0502020204030204" pitchFamily="34" charset="0"/>
                <a:ea typeface="Cambria" panose="02040503050406030204" pitchFamily="18" charset="0"/>
                <a:cs typeface="Calibri" panose="020F0502020204030204" pitchFamily="34" charset="0"/>
              </a:rPr>
              <a:t>Priprava in zagovor doktorske teze (PDT)-5 ECTS.</a:t>
            </a:r>
            <a:endParaRPr lang="sl-SI" altLang="sl-SI" b="1" dirty="0" smtClean="0">
              <a:latin typeface="Calibri" panose="020F0502020204030204" pitchFamily="34" charset="0"/>
              <a:ea typeface="Cambria" panose="02040503050406030204" pitchFamily="18" charset="0"/>
              <a:cs typeface="Calibri" panose="020F0502020204030204" pitchFamily="34" charset="0"/>
            </a:endParaRPr>
          </a:p>
          <a:p>
            <a:pPr lvl="1"/>
            <a:r>
              <a:rPr lang="sl-SI" altLang="sl-SI" dirty="0" smtClean="0">
                <a:latin typeface="Calibri" panose="020F0502020204030204" pitchFamily="34" charset="0"/>
                <a:ea typeface="Cambria" panose="02040503050406030204" pitchFamily="18" charset="0"/>
                <a:cs typeface="Calibri" panose="020F0502020204030204" pitchFamily="34" charset="0"/>
              </a:rPr>
              <a:t>Individualno raziskovalno delo (IRD)-35 ECTS. </a:t>
            </a:r>
          </a:p>
          <a:p>
            <a:pPr marL="457200" lvl="1" indent="0">
              <a:buNone/>
            </a:pPr>
            <a:endParaRPr lang="sl-SI" altLang="sl-SI" b="1" dirty="0" smtClean="0">
              <a:latin typeface="Calibri" panose="020F0502020204030204" pitchFamily="34" charset="0"/>
              <a:ea typeface="Cambria" panose="02040503050406030204" pitchFamily="18" charset="0"/>
              <a:cs typeface="Calibri" panose="020F0502020204030204" pitchFamily="34" charset="0"/>
            </a:endParaRPr>
          </a:p>
          <a:p>
            <a:pPr>
              <a:buFont typeface="Wingdings" panose="05000000000000000000" pitchFamily="2" charset="2"/>
              <a:buChar char="Ø"/>
            </a:pPr>
            <a:r>
              <a:rPr lang="sl-SI" altLang="sl-SI" sz="2400" dirty="0" smtClean="0">
                <a:latin typeface="Calibri" panose="020F0502020204030204" pitchFamily="34" charset="0"/>
                <a:ea typeface="Cambria" panose="02040503050406030204" pitchFamily="18" charset="0"/>
                <a:cs typeface="Calibri" panose="020F0502020204030204" pitchFamily="34" charset="0"/>
              </a:rPr>
              <a:t>Skupaj 2. letnik </a:t>
            </a:r>
            <a:r>
              <a:rPr lang="sl-SI" altLang="sl-SI" sz="2400" b="1" dirty="0" smtClean="0">
                <a:latin typeface="Calibri" panose="020F0502020204030204" pitchFamily="34" charset="0"/>
                <a:ea typeface="Cambria" panose="02040503050406030204" pitchFamily="18" charset="0"/>
                <a:cs typeface="Calibri" panose="020F0502020204030204" pitchFamily="34" charset="0"/>
              </a:rPr>
              <a:t>60 ECTS.</a:t>
            </a:r>
          </a:p>
          <a:p>
            <a:pPr>
              <a:buFont typeface="Wingdings 3" panose="05040102010807070707" pitchFamily="18" charset="2"/>
              <a:buNone/>
            </a:pPr>
            <a:endParaRPr lang="en-US" altLang="sl-SI" dirty="0" smtClean="0"/>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174326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3"/>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ea typeface="Cambria" panose="02040503050406030204" pitchFamily="18" charset="0"/>
                <a:cs typeface="Calibri Light" panose="020F0302020204030204" pitchFamily="34" charset="0"/>
              </a:rPr>
              <a:t>2. letnik- priprava zagovora:</a:t>
            </a: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3782290" y="1803862"/>
            <a:ext cx="8229600" cy="4552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l-SI" altLang="sl-SI" sz="2400" dirty="0" smtClean="0">
                <a:latin typeface="Calibri" panose="020F0502020204030204" pitchFamily="34" charset="0"/>
                <a:cs typeface="Calibri" panose="020F0502020204030204" pitchFamily="34" charset="0"/>
              </a:rPr>
              <a:t>Najpozneje v </a:t>
            </a:r>
            <a:r>
              <a:rPr lang="sl-SI" altLang="sl-SI" sz="2400" dirty="0" smtClean="0">
                <a:solidFill>
                  <a:srgbClr val="FF0000"/>
                </a:solidFill>
                <a:latin typeface="Calibri" panose="020F0502020204030204" pitchFamily="34" charset="0"/>
                <a:cs typeface="Calibri" panose="020F0502020204030204" pitchFamily="34" charset="0"/>
              </a:rPr>
              <a:t>4. semestru </a:t>
            </a:r>
            <a:r>
              <a:rPr lang="sl-SI" altLang="sl-SI" sz="2400" dirty="0" smtClean="0">
                <a:latin typeface="Calibri" panose="020F0502020204030204" pitchFamily="34" charset="0"/>
                <a:cs typeface="Calibri" panose="020F0502020204030204" pitchFamily="34" charset="0"/>
              </a:rPr>
              <a:t>doktorand pripravi in predstavi </a:t>
            </a:r>
            <a:r>
              <a:rPr lang="sl-SI" altLang="sl-SI" sz="2400" dirty="0" smtClean="0">
                <a:solidFill>
                  <a:srgbClr val="FF0000"/>
                </a:solidFill>
                <a:latin typeface="Calibri" panose="020F0502020204030204" pitchFamily="34" charset="0"/>
                <a:cs typeface="Calibri" panose="020F0502020204030204" pitchFamily="34" charset="0"/>
              </a:rPr>
              <a:t>dispozicijo doktorske teze</a:t>
            </a:r>
            <a:r>
              <a:rPr lang="sl-SI" altLang="sl-SI" sz="2400" dirty="0" smtClean="0">
                <a:latin typeface="Calibri" panose="020F0502020204030204" pitchFamily="34" charset="0"/>
                <a:cs typeface="Calibri" panose="020F0502020204030204" pitchFamily="34" charset="0"/>
              </a:rPr>
              <a:t>, pod vodstvom izbranega mentorja in se javno zagovarja pred komisijo za spremljanje doktorskega študenta, ki jo določi senat fakultete. </a:t>
            </a:r>
          </a:p>
          <a:p>
            <a:pPr marL="0" indent="0">
              <a:spcBef>
                <a:spcPts val="0"/>
              </a:spcBef>
              <a:buNone/>
            </a:pPr>
            <a:endParaRPr lang="sl-SI" altLang="sl-SI" sz="2400" dirty="0" smtClean="0">
              <a:latin typeface="Calibri" panose="020F0502020204030204" pitchFamily="34" charset="0"/>
              <a:cs typeface="Calibri" panose="020F0502020204030204" pitchFamily="34" charset="0"/>
            </a:endParaRPr>
          </a:p>
          <a:p>
            <a:pPr>
              <a:spcBef>
                <a:spcPts val="0"/>
              </a:spcBef>
            </a:pPr>
            <a:r>
              <a:rPr lang="sl-SI" altLang="sl-SI" sz="2400" dirty="0" smtClean="0">
                <a:latin typeface="Calibri" panose="020F0502020204030204" pitchFamily="34" charset="0"/>
                <a:cs typeface="Calibri" panose="020F0502020204030204" pitchFamily="34" charset="0"/>
              </a:rPr>
              <a:t>Predstavitev doktorske teze mora biti ustrezno utemeljena z elementi </a:t>
            </a:r>
            <a:r>
              <a:rPr lang="sl-SI" altLang="sl-SI" sz="2400" dirty="0" err="1" smtClean="0">
                <a:latin typeface="Calibri" panose="020F0502020204030204" pitchFamily="34" charset="0"/>
                <a:cs typeface="Calibri" panose="020F0502020204030204" pitchFamily="34" charset="0"/>
              </a:rPr>
              <a:t>disertabilnosti</a:t>
            </a:r>
            <a:r>
              <a:rPr lang="sl-SI" altLang="sl-SI" sz="2400" dirty="0" smtClean="0">
                <a:latin typeface="Calibri" panose="020F0502020204030204" pitchFamily="34" charset="0"/>
                <a:cs typeface="Calibri" panose="020F0502020204030204" pitchFamily="34" charset="0"/>
              </a:rPr>
              <a:t> ter zanjo podana znanstvena hipoteza</a:t>
            </a:r>
            <a:r>
              <a:rPr lang="sl-SI" altLang="sl-SI" sz="2400" dirty="0" smtClean="0">
                <a:latin typeface="Calibri" panose="020F0502020204030204" pitchFamily="34" charset="0"/>
                <a:cs typeface="Calibri" panose="020F0502020204030204" pitchFamily="34" charset="0"/>
              </a:rPr>
              <a:t>.</a:t>
            </a:r>
          </a:p>
          <a:p>
            <a:pPr marL="0" indent="0">
              <a:spcBef>
                <a:spcPts val="0"/>
              </a:spcBef>
              <a:buNone/>
            </a:pPr>
            <a:r>
              <a:rPr lang="sl-SI" altLang="sl-SI" sz="2000" dirty="0" smtClean="0">
                <a:latin typeface="Calibri" panose="020F0502020204030204" pitchFamily="34" charset="0"/>
                <a:cs typeface="Calibri" panose="020F0502020204030204" pitchFamily="34" charset="0"/>
              </a:rPr>
              <a:t> </a:t>
            </a:r>
            <a:endParaRPr lang="en-US" altLang="sl-SI" sz="2000" b="1" dirty="0" smtClean="0">
              <a:latin typeface="Calibri" panose="020F0502020204030204" pitchFamily="34" charset="0"/>
              <a:cs typeface="Calibri" panose="020F0502020204030204" pitchFamily="34" charset="0"/>
            </a:endParaRPr>
          </a:p>
          <a:p>
            <a:r>
              <a:rPr lang="en-US" altLang="sl-SI" sz="2400" dirty="0" err="1">
                <a:latin typeface="Calibri" panose="020F0502020204030204" pitchFamily="34" charset="0"/>
                <a:cs typeface="Calibri" panose="020F0502020204030204" pitchFamily="34" charset="0"/>
              </a:rPr>
              <a:t>Dispozicija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doktorske</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disertacije</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obsega</a:t>
            </a:r>
            <a:r>
              <a:rPr lang="en-US" altLang="sl-SI" sz="2400" dirty="0" smtClean="0">
                <a:latin typeface="Calibri" panose="020F0502020204030204" pitchFamily="34" charset="0"/>
                <a:cs typeface="Calibri" panose="020F0502020204030204" pitchFamily="34" charset="0"/>
              </a:rPr>
              <a:t>:</a:t>
            </a:r>
            <a:r>
              <a:rPr lang="sl-SI"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predlog</a:t>
            </a:r>
            <a:r>
              <a:rPr lang="en-US" altLang="sl-SI" sz="2400" dirty="0" smtClean="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naslova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disertacije</a:t>
            </a:r>
            <a:r>
              <a:rPr lang="en-US" altLang="sl-SI" sz="2400" dirty="0">
                <a:latin typeface="Calibri" panose="020F0502020204030204" pitchFamily="34" charset="0"/>
                <a:cs typeface="Calibri" panose="020F0502020204030204" pitchFamily="34" charset="0"/>
              </a:rPr>
              <a:t> v </a:t>
            </a:r>
            <a:r>
              <a:rPr lang="en-US" altLang="sl-SI" sz="2400" dirty="0" err="1">
                <a:latin typeface="Calibri" panose="020F0502020204030204" pitchFamily="34" charset="0"/>
                <a:cs typeface="Calibri" panose="020F0502020204030204" pitchFamily="34" charset="0"/>
              </a:rPr>
              <a:t>slovenskem</a:t>
            </a:r>
            <a:r>
              <a:rPr lang="en-US" altLang="sl-SI" sz="2400" dirty="0">
                <a:latin typeface="Calibri" panose="020F0502020204030204" pitchFamily="34" charset="0"/>
                <a:cs typeface="Calibri" panose="020F0502020204030204" pitchFamily="34" charset="0"/>
              </a:rPr>
              <a:t> in </a:t>
            </a:r>
            <a:r>
              <a:rPr lang="en-US" altLang="sl-SI" sz="2400" dirty="0" err="1">
                <a:latin typeface="Calibri" panose="020F0502020204030204" pitchFamily="34" charset="0"/>
                <a:cs typeface="Calibri" panose="020F0502020204030204" pitchFamily="34" charset="0"/>
              </a:rPr>
              <a:t>angleškem</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jeziku</a:t>
            </a:r>
            <a:r>
              <a:rPr lang="en-US" altLang="sl-SI" sz="2400" dirty="0" smtClean="0">
                <a:latin typeface="Calibri" panose="020F0502020204030204" pitchFamily="34" charset="0"/>
                <a:cs typeface="Calibri" panose="020F0502020204030204" pitchFamily="34" charset="0"/>
              </a:rPr>
              <a:t>,</a:t>
            </a:r>
            <a:r>
              <a:rPr lang="sl-SI"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znanstveno</a:t>
            </a:r>
            <a:r>
              <a:rPr lang="en-US" altLang="sl-SI" sz="2400" dirty="0" smtClean="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področje</a:t>
            </a:r>
            <a:r>
              <a:rPr lang="en-US" altLang="sl-SI" sz="2400" dirty="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teme</a:t>
            </a:r>
            <a:r>
              <a:rPr lang="sl-SI"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pregled</a:t>
            </a:r>
            <a:r>
              <a:rPr lang="en-US" altLang="sl-SI" sz="2400" dirty="0" smtClean="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ožjega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znanstvenega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področja</a:t>
            </a:r>
            <a:r>
              <a:rPr lang="en-US" altLang="sl-SI" sz="2400" dirty="0">
                <a:latin typeface="Calibri" panose="020F0502020204030204" pitchFamily="34" charset="0"/>
                <a:cs typeface="Calibri" panose="020F0502020204030204" pitchFamily="34" charset="0"/>
              </a:rPr>
              <a:t> in </a:t>
            </a:r>
            <a:r>
              <a:rPr lang="en-US" altLang="sl-SI" sz="2400" dirty="0" err="1">
                <a:latin typeface="Calibri" panose="020F0502020204030204" pitchFamily="34" charset="0"/>
                <a:cs typeface="Calibri" panose="020F0502020204030204" pitchFamily="34" charset="0"/>
              </a:rPr>
              <a:t>opis</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vsebine</a:t>
            </a:r>
            <a:r>
              <a:rPr lang="en-US" altLang="sl-SI" sz="2400" dirty="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opredelitev</a:t>
            </a:r>
            <a:r>
              <a:rPr lang="en-US" altLang="sl-SI" sz="2400" dirty="0" smtClean="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raziskovalnega</a:t>
            </a:r>
            <a:r>
              <a:rPr lang="en-US" altLang="sl-SI" sz="2400" dirty="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problema</a:t>
            </a:r>
            <a:r>
              <a:rPr lang="sl-SI" altLang="sl-SI" sz="2400" dirty="0" smtClean="0">
                <a:latin typeface="Calibri" panose="020F0502020204030204" pitchFamily="34" charset="0"/>
                <a:cs typeface="Calibri" panose="020F0502020204030204" pitchFamily="34" charset="0"/>
              </a:rPr>
              <a:t>…</a:t>
            </a:r>
            <a:endParaRPr lang="en-US" altLang="sl-SI" sz="2400" dirty="0">
              <a:latin typeface="Calibri" panose="020F0502020204030204" pitchFamily="34" charset="0"/>
              <a:cs typeface="Calibri" panose="020F0502020204030204" pitchFamily="34" charset="0"/>
            </a:endParaRPr>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418470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57105" y="740150"/>
            <a:ext cx="8229600" cy="7145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ea typeface="Cambria" panose="02040503050406030204" pitchFamily="18" charset="0"/>
                <a:cs typeface="Calibri Light" panose="020F0302020204030204" pitchFamily="34" charset="0"/>
              </a:rPr>
              <a:t>Pogoj za napredovanje v 3. letnik:</a:t>
            </a: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3649287" y="1886989"/>
            <a:ext cx="8229600" cy="2028306"/>
          </a:xfrm>
          <a:prstGeom prst="rect">
            <a:avLst/>
          </a:prstGeom>
          <a:noFill/>
          <a:ln w="12700" cap="flat" cmpd="sng" algn="ctr">
            <a:noFill/>
            <a:prstDash val="solid"/>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2628" indent="-342900">
              <a:spcBef>
                <a:spcPts val="600"/>
              </a:spcBef>
              <a:defRPr/>
            </a:pPr>
            <a:r>
              <a:rPr lang="sl-SI" sz="2400" dirty="0" err="1">
                <a:latin typeface="Calibri" panose="020F0502020204030204" pitchFamily="34" charset="0"/>
                <a:cs typeface="Calibri" panose="020F0502020204030204" pitchFamily="34" charset="0"/>
              </a:rPr>
              <a:t>O</a:t>
            </a:r>
            <a:r>
              <a:rPr lang="es-ES_tradnl" sz="2400" dirty="0" err="1" smtClean="0">
                <a:latin typeface="Calibri" panose="020F0502020204030204" pitchFamily="34" charset="0"/>
                <a:cs typeface="Calibri" panose="020F0502020204030204" pitchFamily="34" charset="0"/>
              </a:rPr>
              <a:t>pravljene</a:t>
            </a:r>
            <a:r>
              <a:rPr lang="es-ES_tradnl" sz="2400" dirty="0" smtClean="0">
                <a:latin typeface="Calibri" panose="020F0502020204030204" pitchFamily="34" charset="0"/>
                <a:cs typeface="Calibri" panose="020F0502020204030204" pitchFamily="34" charset="0"/>
              </a:rPr>
              <a:t> </a:t>
            </a:r>
            <a:r>
              <a:rPr lang="es-ES_tradnl" sz="2400" dirty="0" smtClean="0">
                <a:latin typeface="Calibri" panose="020F0502020204030204" pitchFamily="34" charset="0"/>
                <a:cs typeface="Calibri" panose="020F0502020204030204" pitchFamily="34" charset="0"/>
              </a:rPr>
              <a:t>vse študijske obveznosti organiziranih oblik pouka iz 1. in 2. letnika, opravljen doktorski seminar z uspešno predstavitvijo teme doktorske disertacije ter potrditev pozitivne ocene Komisije za spremljanje doktorskega študenta o ustreznosti teme doktorske disertacije na senatu FPP</a:t>
            </a:r>
            <a:r>
              <a:rPr lang="sl-SI" sz="2400" dirty="0" smtClean="0">
                <a:latin typeface="Calibri" panose="020F0502020204030204" pitchFamily="34" charset="0"/>
                <a:cs typeface="Calibri" panose="020F0502020204030204" pitchFamily="34" charset="0"/>
              </a:rPr>
              <a:t>.</a:t>
            </a:r>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1432597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3"/>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a:latin typeface="Calibri Light" panose="020F0302020204030204" pitchFamily="34" charset="0"/>
                <a:ea typeface="Cambria" panose="02040503050406030204" pitchFamily="18" charset="0"/>
                <a:cs typeface="Calibri Light" panose="020F0302020204030204" pitchFamily="34" charset="0"/>
              </a:rPr>
              <a:t>3</a:t>
            </a:r>
            <a:r>
              <a:rPr lang="sl-SI" dirty="0" smtClean="0">
                <a:latin typeface="Calibri Light" panose="020F0302020204030204" pitchFamily="34" charset="0"/>
                <a:ea typeface="Cambria" panose="02040503050406030204" pitchFamily="18" charset="0"/>
                <a:cs typeface="Calibri Light" panose="020F0302020204030204" pitchFamily="34" charset="0"/>
              </a:rPr>
              <a:t>. letnik- študijske obveznosti:</a:t>
            </a: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3649287" y="1662545"/>
            <a:ext cx="8229600" cy="2618510"/>
          </a:xfrm>
          <a:prstGeom prst="rect">
            <a:avLst/>
          </a:prstGeom>
          <a:noFill/>
          <a:ln w="12700" cap="flat" cmpd="sng" algn="ctr">
            <a:noFill/>
            <a:prstDash val="solid"/>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736092" lvl="1" indent="-342900">
              <a:spcBef>
                <a:spcPts val="600"/>
              </a:spcBef>
              <a:defRPr/>
            </a:pPr>
            <a:r>
              <a:rPr lang="sl-SI" dirty="0" smtClean="0">
                <a:latin typeface="Calibri" panose="020F0502020204030204" pitchFamily="34" charset="0"/>
                <a:cs typeface="Calibri" panose="020F0502020204030204" pitchFamily="34" charset="0"/>
              </a:rPr>
              <a:t>Individualno raziskovalno delo (IRD)-60 ECTS.</a:t>
            </a:r>
          </a:p>
          <a:p>
            <a:pPr marL="393192" lvl="1" indent="0">
              <a:spcBef>
                <a:spcPts val="600"/>
              </a:spcBef>
              <a:buNone/>
              <a:defRPr/>
            </a:pPr>
            <a:endParaRPr lang="sl-SI" b="1" dirty="0" smtClean="0">
              <a:latin typeface="Calibri" panose="020F0502020204030204" pitchFamily="34" charset="0"/>
              <a:cs typeface="Calibri" panose="020F0502020204030204" pitchFamily="34" charset="0"/>
            </a:endParaRPr>
          </a:p>
          <a:p>
            <a:pPr marL="452628" indent="-342900">
              <a:spcBef>
                <a:spcPts val="600"/>
              </a:spcBef>
              <a:buFont typeface="Wingdings" panose="05000000000000000000" pitchFamily="2" charset="2"/>
              <a:buChar char="Ø"/>
              <a:defRPr/>
            </a:pPr>
            <a:r>
              <a:rPr lang="sl-SI" sz="2400" dirty="0" smtClean="0">
                <a:latin typeface="Calibri" panose="020F0502020204030204" pitchFamily="34" charset="0"/>
                <a:cs typeface="Calibri" panose="020F0502020204030204" pitchFamily="34" charset="0"/>
              </a:rPr>
              <a:t>Skupaj 3. letnik: </a:t>
            </a:r>
            <a:r>
              <a:rPr lang="sl-SI" sz="2400" b="1" dirty="0" smtClean="0">
                <a:latin typeface="Calibri" panose="020F0502020204030204" pitchFamily="34" charset="0"/>
                <a:cs typeface="Calibri" panose="020F0502020204030204" pitchFamily="34" charset="0"/>
              </a:rPr>
              <a:t>60 ECTS.</a:t>
            </a:r>
          </a:p>
          <a:p>
            <a:pPr marL="365760" indent="-256032">
              <a:spcBef>
                <a:spcPts val="600"/>
              </a:spcBef>
              <a:buFont typeface="Wingdings 3"/>
              <a:buNone/>
              <a:defRPr/>
            </a:pPr>
            <a:endParaRPr lang="sl-SI" sz="2400" dirty="0" smtClean="0">
              <a:latin typeface="Calibri" panose="020F0502020204030204" pitchFamily="34" charset="0"/>
              <a:cs typeface="Calibri" panose="020F0502020204030204" pitchFamily="34" charset="0"/>
            </a:endParaRPr>
          </a:p>
          <a:p>
            <a:pPr marL="365760" indent="-256032">
              <a:spcBef>
                <a:spcPts val="600"/>
              </a:spcBef>
              <a:buFont typeface="Wingdings 3"/>
              <a:buNone/>
              <a:defRPr/>
            </a:pPr>
            <a:r>
              <a:rPr lang="sl-SI" sz="2400" dirty="0" smtClean="0">
                <a:latin typeface="Calibri" panose="020F0502020204030204" pitchFamily="34" charset="0"/>
                <a:cs typeface="Calibri" panose="020F0502020204030204" pitchFamily="34" charset="0"/>
              </a:rPr>
              <a:t>Vsebina 3. letnika se nanaša na raziskovalno delo v okviru doktorske disertacije.</a:t>
            </a:r>
          </a:p>
          <a:p>
            <a:pPr marL="365760" indent="-256032">
              <a:spcBef>
                <a:spcPts val="600"/>
              </a:spcBef>
              <a:buFont typeface="Wingdings 3"/>
              <a:buNone/>
              <a:defRPr/>
            </a:pPr>
            <a:endParaRPr lang="sl-SI" sz="2400" dirty="0" smtClean="0">
              <a:latin typeface="Calibri" panose="020F0502020204030204" pitchFamily="34" charset="0"/>
              <a:cs typeface="Calibri" panose="020F0502020204030204" pitchFamily="34" charset="0"/>
            </a:endParaRPr>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814081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3"/>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ea typeface="Cambria" panose="02040503050406030204" pitchFamily="18" charset="0"/>
                <a:cs typeface="Calibri Light" panose="020F0302020204030204" pitchFamily="34" charset="0"/>
              </a:rPr>
              <a:t>4. letnik- študijske obveznosti:</a:t>
            </a: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3458095" y="1464513"/>
            <a:ext cx="8229600" cy="4525962"/>
          </a:xfrm>
          <a:prstGeom prst="rect">
            <a:avLst/>
          </a:prstGeom>
          <a:noFill/>
          <a:ln w="12700" cap="flat" cmpd="sng" algn="ctr">
            <a:noFill/>
            <a:prstDash val="solid"/>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07542" lvl="1" indent="-514350">
              <a:spcBef>
                <a:spcPts val="0"/>
              </a:spcBef>
              <a:buFont typeface="Verdana"/>
              <a:buNone/>
              <a:defRPr/>
            </a:pPr>
            <a:r>
              <a:rPr lang="sl-SI" b="1" dirty="0" smtClean="0">
                <a:solidFill>
                  <a:srgbClr val="FF0000"/>
                </a:solidFill>
                <a:latin typeface="Calibri" panose="020F0502020204030204" pitchFamily="34" charset="0"/>
                <a:cs typeface="Calibri" panose="020F0502020204030204" pitchFamily="34" charset="0"/>
              </a:rPr>
              <a:t>Prehod v 4. letnih študija je mogoč le z odobreno temo doktorske disertacije na UL</a:t>
            </a:r>
            <a:r>
              <a:rPr lang="sl-SI" dirty="0" smtClean="0">
                <a:solidFill>
                  <a:srgbClr val="FF0000"/>
                </a:solidFill>
                <a:latin typeface="Calibri" panose="020F0502020204030204" pitchFamily="34" charset="0"/>
                <a:cs typeface="Calibri" panose="020F0502020204030204" pitchFamily="34" charset="0"/>
              </a:rPr>
              <a:t>!</a:t>
            </a:r>
          </a:p>
          <a:p>
            <a:pPr marL="907542" lvl="1" indent="-514350">
              <a:spcBef>
                <a:spcPts val="0"/>
              </a:spcBef>
              <a:buFont typeface="Verdana"/>
              <a:buNone/>
              <a:defRPr/>
            </a:pPr>
            <a:endParaRPr lang="sl-SI" dirty="0" smtClean="0">
              <a:solidFill>
                <a:srgbClr val="FF0000"/>
              </a:solidFill>
              <a:latin typeface="Calibri" panose="020F0502020204030204" pitchFamily="34" charset="0"/>
              <a:cs typeface="Calibri" panose="020F0502020204030204" pitchFamily="34" charset="0"/>
            </a:endParaRPr>
          </a:p>
          <a:p>
            <a:pPr marL="736092" lvl="1" indent="-342900">
              <a:spcBef>
                <a:spcPts val="0"/>
              </a:spcBef>
              <a:defRPr/>
            </a:pPr>
            <a:r>
              <a:rPr lang="sl-SI" dirty="0" smtClean="0">
                <a:latin typeface="Calibri" panose="020F0502020204030204" pitchFamily="34" charset="0"/>
                <a:cs typeface="Calibri" panose="020F0502020204030204" pitchFamily="34" charset="0"/>
              </a:rPr>
              <a:t>Individualno raziskovalno delo (IRD)-55 ECTS.</a:t>
            </a:r>
            <a:endParaRPr lang="sl-SI" b="1" dirty="0" smtClean="0">
              <a:latin typeface="Calibri" panose="020F0502020204030204" pitchFamily="34" charset="0"/>
              <a:cs typeface="Calibri" panose="020F0502020204030204" pitchFamily="34" charset="0"/>
            </a:endParaRPr>
          </a:p>
          <a:p>
            <a:pPr marL="736092" lvl="1" indent="-342900">
              <a:spcBef>
                <a:spcPts val="0"/>
              </a:spcBef>
              <a:defRPr/>
            </a:pPr>
            <a:r>
              <a:rPr lang="sl-SI" dirty="0" smtClean="0">
                <a:latin typeface="Calibri" panose="020F0502020204030204" pitchFamily="34" charset="0"/>
                <a:cs typeface="Calibri" panose="020F0502020204030204" pitchFamily="34" charset="0"/>
              </a:rPr>
              <a:t>Pisanje, ureditev in javni zagovor doktorske disertacije (ZDD) - 5 ECTS.</a:t>
            </a:r>
          </a:p>
          <a:p>
            <a:pPr marL="393192" lvl="1" indent="0">
              <a:spcBef>
                <a:spcPts val="0"/>
              </a:spcBef>
              <a:buNone/>
              <a:defRPr/>
            </a:pPr>
            <a:endParaRPr lang="sl-SI" b="1" dirty="0" smtClean="0">
              <a:latin typeface="Calibri" panose="020F0502020204030204" pitchFamily="34" charset="0"/>
              <a:cs typeface="Calibri" panose="020F0502020204030204" pitchFamily="34" charset="0"/>
            </a:endParaRPr>
          </a:p>
          <a:p>
            <a:pPr marL="452628" indent="-342900">
              <a:spcBef>
                <a:spcPts val="0"/>
              </a:spcBef>
              <a:buFont typeface="Wingdings" panose="05000000000000000000" pitchFamily="2" charset="2"/>
              <a:buChar char="Ø"/>
              <a:defRPr/>
            </a:pPr>
            <a:r>
              <a:rPr lang="sl-SI" sz="2400" dirty="0" smtClean="0">
                <a:latin typeface="Calibri" panose="020F0502020204030204" pitchFamily="34" charset="0"/>
                <a:cs typeface="Calibri" panose="020F0502020204030204" pitchFamily="34" charset="0"/>
              </a:rPr>
              <a:t>Skupaj 4. letnik: </a:t>
            </a:r>
            <a:r>
              <a:rPr lang="sl-SI" sz="2400" b="1" dirty="0" smtClean="0">
                <a:latin typeface="Calibri" panose="020F0502020204030204" pitchFamily="34" charset="0"/>
                <a:cs typeface="Calibri" panose="020F0502020204030204" pitchFamily="34" charset="0"/>
              </a:rPr>
              <a:t>60 ECTS.</a:t>
            </a:r>
          </a:p>
          <a:p>
            <a:pPr marL="365760" indent="-256032">
              <a:spcBef>
                <a:spcPts val="0"/>
              </a:spcBef>
              <a:buFont typeface="Wingdings 3"/>
              <a:buNone/>
              <a:defRPr/>
            </a:pPr>
            <a:endParaRPr lang="sl-SI" sz="2400" dirty="0" smtClean="0">
              <a:latin typeface="Calibri" panose="020F0502020204030204" pitchFamily="34" charset="0"/>
              <a:cs typeface="Calibri" panose="020F0502020204030204" pitchFamily="34" charset="0"/>
            </a:endParaRPr>
          </a:p>
          <a:p>
            <a:pPr marL="365760" indent="-256032">
              <a:spcBef>
                <a:spcPts val="0"/>
              </a:spcBef>
              <a:buFont typeface="Wingdings 3"/>
              <a:buNone/>
              <a:defRPr/>
            </a:pPr>
            <a:r>
              <a:rPr lang="sl-SI" sz="2400" dirty="0" smtClean="0">
                <a:latin typeface="Calibri" panose="020F0502020204030204" pitchFamily="34" charset="0"/>
                <a:cs typeface="Calibri" panose="020F0502020204030204" pitchFamily="34" charset="0"/>
              </a:rPr>
              <a:t>Vsebina 4. letnika se nanaša na raziskovalno delo v okviru doktorske disertacije ter pisanje, urejanje in javni zagovor doktorske disertacije.</a:t>
            </a:r>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361379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3"/>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ea typeface="Cambria" panose="02040503050406030204" pitchFamily="18" charset="0"/>
                <a:cs typeface="Calibri Light" panose="020F0302020204030204" pitchFamily="34" charset="0"/>
              </a:rPr>
              <a:t>SCI članek:</a:t>
            </a: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Ograda vsebine 1"/>
          <p:cNvSpPr txBox="1">
            <a:spLocks/>
          </p:cNvSpPr>
          <p:nvPr/>
        </p:nvSpPr>
        <p:spPr>
          <a:xfrm>
            <a:off x="3890357" y="1837112"/>
            <a:ext cx="8229600" cy="4085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3" panose="05040102010807070707" pitchFamily="18" charset="2"/>
              <a:buNone/>
            </a:pPr>
            <a:r>
              <a:rPr lang="en-US" altLang="sl-SI" sz="2400" dirty="0" err="1" smtClean="0">
                <a:latin typeface="Calibri" panose="020F0502020204030204" pitchFamily="34" charset="0"/>
                <a:cs typeface="Calibri" panose="020F0502020204030204" pitchFamily="34" charset="0"/>
              </a:rPr>
              <a:t>Raziskovalno</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delo</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za</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doktorsko</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disertacijo</a:t>
            </a:r>
            <a:r>
              <a:rPr lang="en-US" altLang="sl-SI" sz="2400" dirty="0" smtClean="0">
                <a:latin typeface="Calibri" panose="020F0502020204030204" pitchFamily="34" charset="0"/>
                <a:cs typeface="Calibri" panose="020F0502020204030204" pitchFamily="34" charset="0"/>
              </a:rPr>
              <a:t> mora </a:t>
            </a:r>
            <a:r>
              <a:rPr lang="en-US" altLang="sl-SI" sz="2400" dirty="0" err="1" smtClean="0">
                <a:latin typeface="Calibri" panose="020F0502020204030204" pitchFamily="34" charset="0"/>
                <a:cs typeface="Calibri" panose="020F0502020204030204" pitchFamily="34" charset="0"/>
              </a:rPr>
              <a:t>biti</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zaključeno</a:t>
            </a:r>
            <a:r>
              <a:rPr lang="en-US" altLang="sl-SI" sz="2400" dirty="0" smtClean="0">
                <a:latin typeface="Calibri" panose="020F0502020204030204" pitchFamily="34" charset="0"/>
                <a:cs typeface="Calibri" panose="020F0502020204030204" pitchFamily="34" charset="0"/>
              </a:rPr>
              <a:t> z </a:t>
            </a:r>
            <a:r>
              <a:rPr lang="en-US" altLang="sl-SI" sz="2400" dirty="0" err="1" smtClean="0">
                <a:latin typeface="Calibri" panose="020F0502020204030204" pitchFamily="34" charset="0"/>
                <a:cs typeface="Calibri" panose="020F0502020204030204" pitchFamily="34" charset="0"/>
              </a:rPr>
              <a:t>najmanj</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enim</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znanstvenim</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člankom</a:t>
            </a:r>
            <a:r>
              <a:rPr lang="en-US" altLang="sl-SI" sz="2400" dirty="0" smtClean="0">
                <a:latin typeface="Calibri" panose="020F0502020204030204" pitchFamily="34" charset="0"/>
                <a:cs typeface="Calibri" panose="020F0502020204030204" pitchFamily="34" charset="0"/>
              </a:rPr>
              <a:t> s </a:t>
            </a:r>
            <a:r>
              <a:rPr lang="en-US" altLang="sl-SI" sz="2400" dirty="0" err="1" smtClean="0">
                <a:latin typeface="Calibri" panose="020F0502020204030204" pitchFamily="34" charset="0"/>
                <a:cs typeface="Calibri" panose="020F0502020204030204" pitchFamily="34" charset="0"/>
              </a:rPr>
              <a:t>področja</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obravanavanega</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področja</a:t>
            </a:r>
            <a:r>
              <a:rPr lang="en-US" altLang="sl-SI" sz="2400" dirty="0" smtClean="0">
                <a:latin typeface="Calibri" panose="020F0502020204030204" pitchFamily="34" charset="0"/>
                <a:cs typeface="Calibri" panose="020F0502020204030204" pitchFamily="34" charset="0"/>
              </a:rPr>
              <a:t> v </a:t>
            </a:r>
            <a:r>
              <a:rPr lang="en-US" altLang="sl-SI" sz="2400" dirty="0" err="1" smtClean="0">
                <a:latin typeface="Calibri" panose="020F0502020204030204" pitchFamily="34" charset="0"/>
                <a:cs typeface="Calibri" panose="020F0502020204030204" pitchFamily="34" charset="0"/>
              </a:rPr>
              <a:t>doktorski</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disertaciji</a:t>
            </a:r>
            <a:r>
              <a:rPr lang="en-US" altLang="sl-SI" sz="2400" dirty="0" smtClean="0">
                <a:latin typeface="Calibri" panose="020F0502020204030204" pitchFamily="34" charset="0"/>
                <a:cs typeface="Calibri" panose="020F0502020204030204" pitchFamily="34" charset="0"/>
              </a:rPr>
              <a:t>. </a:t>
            </a:r>
            <a:endParaRPr lang="sl-SI" altLang="sl-SI" sz="2400" dirty="0" smtClean="0">
              <a:latin typeface="Calibri" panose="020F0502020204030204" pitchFamily="34" charset="0"/>
              <a:cs typeface="Calibri" panose="020F0502020204030204" pitchFamily="34" charset="0"/>
            </a:endParaRPr>
          </a:p>
          <a:p>
            <a:pPr>
              <a:spcBef>
                <a:spcPts val="0"/>
              </a:spcBef>
              <a:buFont typeface="Wingdings 3" panose="05040102010807070707" pitchFamily="18" charset="2"/>
              <a:buNone/>
            </a:pPr>
            <a:endParaRPr lang="sl-SI" altLang="sl-SI" sz="2400" dirty="0" smtClean="0">
              <a:latin typeface="Calibri" panose="020F0502020204030204" pitchFamily="34" charset="0"/>
              <a:cs typeface="Calibri" panose="020F0502020204030204" pitchFamily="34" charset="0"/>
            </a:endParaRPr>
          </a:p>
          <a:p>
            <a:pPr>
              <a:spcBef>
                <a:spcPts val="0"/>
              </a:spcBef>
              <a:buFont typeface="Wingdings 3" panose="05040102010807070707" pitchFamily="18" charset="2"/>
              <a:buNone/>
            </a:pPr>
            <a:r>
              <a:rPr lang="en-US" altLang="sl-SI" sz="2400" dirty="0" err="1" smtClean="0">
                <a:solidFill>
                  <a:srgbClr val="FF0000"/>
                </a:solidFill>
                <a:latin typeface="Calibri" panose="020F0502020204030204" pitchFamily="34" charset="0"/>
                <a:cs typeface="Calibri" panose="020F0502020204030204" pitchFamily="34" charset="0"/>
              </a:rPr>
              <a:t>Članek</a:t>
            </a:r>
            <a:r>
              <a:rPr lang="en-US" altLang="sl-SI" sz="2400" dirty="0" smtClean="0">
                <a:latin typeface="Calibri" panose="020F0502020204030204" pitchFamily="34" charset="0"/>
                <a:cs typeface="Calibri" panose="020F0502020204030204" pitchFamily="34" charset="0"/>
              </a:rPr>
              <a:t>, v </a:t>
            </a:r>
            <a:r>
              <a:rPr lang="en-US" altLang="sl-SI" sz="2400" dirty="0" err="1" smtClean="0">
                <a:latin typeface="Calibri" panose="020F0502020204030204" pitchFamily="34" charset="0"/>
                <a:cs typeface="Calibri" panose="020F0502020204030204" pitchFamily="34" charset="0"/>
              </a:rPr>
              <a:t>katerem</a:t>
            </a:r>
            <a:r>
              <a:rPr lang="en-US" altLang="sl-SI" sz="2400" dirty="0" smtClean="0">
                <a:latin typeface="Calibri" panose="020F0502020204030204" pitchFamily="34" charset="0"/>
                <a:cs typeface="Calibri" panose="020F0502020204030204" pitchFamily="34" charset="0"/>
              </a:rPr>
              <a:t> je </a:t>
            </a:r>
            <a:r>
              <a:rPr lang="en-US" altLang="sl-SI" sz="2400" dirty="0" err="1" smtClean="0">
                <a:latin typeface="Calibri" panose="020F0502020204030204" pitchFamily="34" charset="0"/>
                <a:cs typeface="Calibri" panose="020F0502020204030204" pitchFamily="34" charset="0"/>
              </a:rPr>
              <a:t>kandidat</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prvi</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avtor</a:t>
            </a:r>
            <a:r>
              <a:rPr lang="en-US" altLang="sl-SI" sz="2400" dirty="0" smtClean="0">
                <a:latin typeface="Calibri" panose="020F0502020204030204" pitchFamily="34" charset="0"/>
                <a:cs typeface="Calibri" panose="020F0502020204030204" pitchFamily="34" charset="0"/>
              </a:rPr>
              <a:t>, mora </a:t>
            </a:r>
            <a:r>
              <a:rPr lang="en-US" altLang="sl-SI" sz="2400" dirty="0" err="1" smtClean="0">
                <a:latin typeface="Calibri" panose="020F0502020204030204" pitchFamily="34" charset="0"/>
                <a:cs typeface="Calibri" panose="020F0502020204030204" pitchFamily="34" charset="0"/>
              </a:rPr>
              <a:t>biti</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objavljen</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ali</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sprejet</a:t>
            </a:r>
            <a:r>
              <a:rPr lang="en-US" altLang="sl-SI" sz="2400" dirty="0" smtClean="0">
                <a:latin typeface="Calibri" panose="020F0502020204030204" pitchFamily="34" charset="0"/>
                <a:cs typeface="Calibri" panose="020F0502020204030204" pitchFamily="34" charset="0"/>
              </a:rPr>
              <a:t> v </a:t>
            </a:r>
            <a:r>
              <a:rPr lang="en-US" altLang="sl-SI" sz="2400" dirty="0" err="1" smtClean="0">
                <a:latin typeface="Calibri" panose="020F0502020204030204" pitchFamily="34" charset="0"/>
                <a:cs typeface="Calibri" panose="020F0502020204030204" pitchFamily="34" charset="0"/>
              </a:rPr>
              <a:t>objavo</a:t>
            </a:r>
            <a:r>
              <a:rPr lang="en-US" altLang="sl-SI" sz="2400" dirty="0" smtClean="0">
                <a:latin typeface="Calibri" panose="020F0502020204030204" pitchFamily="34" charset="0"/>
                <a:cs typeface="Calibri" panose="020F0502020204030204" pitchFamily="34" charset="0"/>
              </a:rPr>
              <a:t> v </a:t>
            </a:r>
            <a:r>
              <a:rPr lang="en-US" altLang="sl-SI" sz="2400" dirty="0" err="1" smtClean="0">
                <a:latin typeface="Calibri" panose="020F0502020204030204" pitchFamily="34" charset="0"/>
                <a:cs typeface="Calibri" panose="020F0502020204030204" pitchFamily="34" charset="0"/>
              </a:rPr>
              <a:t>mednarodno</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priznani</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reviji</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ki</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jih</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indeksira</a:t>
            </a:r>
            <a:r>
              <a:rPr lang="en-US" altLang="sl-SI" sz="2400" dirty="0" smtClean="0">
                <a:latin typeface="Calibri" panose="020F0502020204030204" pitchFamily="34" charset="0"/>
                <a:cs typeface="Calibri" panose="020F0502020204030204" pitchFamily="34" charset="0"/>
              </a:rPr>
              <a:t> </a:t>
            </a:r>
            <a:r>
              <a:rPr lang="en-US" altLang="sl-SI" sz="2400" dirty="0" smtClean="0">
                <a:solidFill>
                  <a:srgbClr val="FF0000"/>
                </a:solidFill>
                <a:latin typeface="Calibri" panose="020F0502020204030204" pitchFamily="34" charset="0"/>
                <a:cs typeface="Calibri" panose="020F0502020204030204" pitchFamily="34" charset="0"/>
              </a:rPr>
              <a:t>SCI</a:t>
            </a:r>
            <a:r>
              <a:rPr lang="en-US" altLang="sl-SI" sz="2400" dirty="0" smtClean="0">
                <a:latin typeface="Calibri" panose="020F0502020204030204" pitchFamily="34" charset="0"/>
                <a:cs typeface="Calibri" panose="020F0502020204030204" pitchFamily="34" charset="0"/>
              </a:rPr>
              <a:t> in to </a:t>
            </a:r>
            <a:r>
              <a:rPr lang="en-US" altLang="sl-SI" sz="2400" dirty="0" err="1" smtClean="0">
                <a:latin typeface="Calibri" panose="020F0502020204030204" pitchFamily="34" charset="0"/>
                <a:cs typeface="Calibri" panose="020F0502020204030204" pitchFamily="34" charset="0"/>
              </a:rPr>
              <a:t>pred</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zagovorom</a:t>
            </a:r>
            <a:r>
              <a:rPr lang="en-US" altLang="sl-SI" sz="2400" dirty="0" smtClean="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disertacije</a:t>
            </a:r>
            <a:r>
              <a:rPr lang="sl-SI" altLang="sl-SI" sz="2400" dirty="0" smtClean="0">
                <a:latin typeface="Calibri" panose="020F0502020204030204" pitchFamily="34" charset="0"/>
                <a:cs typeface="Calibri" panose="020F0502020204030204" pitchFamily="34" charset="0"/>
              </a:rPr>
              <a:t>.</a:t>
            </a:r>
            <a:endParaRPr lang="en-US" altLang="sl-SI" sz="2400" dirty="0" smtClean="0">
              <a:latin typeface="Calibri" panose="020F0502020204030204" pitchFamily="34" charset="0"/>
              <a:cs typeface="Calibri" panose="020F0502020204030204" pitchFamily="34" charset="0"/>
            </a:endParaRPr>
          </a:p>
          <a:p>
            <a:endParaRPr lang="sl-SI" altLang="sl-SI" dirty="0" smtClean="0"/>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2903005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txBox="1">
            <a:spLocks/>
          </p:cNvSpPr>
          <p:nvPr/>
        </p:nvSpPr>
        <p:spPr>
          <a:xfrm>
            <a:off x="3890356" y="681962"/>
            <a:ext cx="8301644" cy="7062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cs typeface="Calibri Light" panose="020F0302020204030204" pitchFamily="34" charset="0"/>
              </a:rPr>
              <a:t>Prijava za vpis:</a:t>
            </a:r>
            <a:endParaRPr lang="sl-SI" dirty="0">
              <a:latin typeface="Calibri Light" panose="020F0302020204030204" pitchFamily="34" charset="0"/>
              <a:cs typeface="Calibri Light" panose="020F0302020204030204" pitchFamily="34" charset="0"/>
            </a:endParaRPr>
          </a:p>
        </p:txBody>
      </p:sp>
      <p:sp>
        <p:nvSpPr>
          <p:cNvPr id="4" name="Označba mesta vsebine 1"/>
          <p:cNvSpPr txBox="1">
            <a:spLocks/>
          </p:cNvSpPr>
          <p:nvPr/>
        </p:nvSpPr>
        <p:spPr>
          <a:xfrm>
            <a:off x="3790604" y="1604355"/>
            <a:ext cx="8229600" cy="43098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37" indent="0">
              <a:lnSpc>
                <a:spcPct val="100000"/>
              </a:lnSpc>
              <a:spcBef>
                <a:spcPts val="0"/>
              </a:spcBef>
              <a:buFont typeface="Arial" panose="020B0604020202020204" pitchFamily="34" charset="0"/>
              <a:buNone/>
              <a:defRPr/>
            </a:pPr>
            <a:r>
              <a:rPr lang="sl-SI" altLang="sl-SI" sz="2400" dirty="0" smtClean="0">
                <a:latin typeface="Calibri" panose="020F0502020204030204" pitchFamily="34" charset="0"/>
                <a:cs typeface="Calibri" panose="020F0502020204030204" pitchFamily="34" charset="0"/>
              </a:rPr>
              <a:t>Kandidati se prijavijo na naslednji povezavi: [</a:t>
            </a:r>
            <a:r>
              <a:rPr lang="sl-SI" altLang="sl-SI" sz="2400" dirty="0" smtClean="0">
                <a:solidFill>
                  <a:srgbClr val="FF0000"/>
                </a:solidFill>
                <a:latin typeface="Calibri" panose="020F0502020204030204" pitchFamily="34" charset="0"/>
                <a:cs typeface="Calibri" panose="020F0502020204030204" pitchFamily="34" charset="0"/>
                <a:hlinkClick r:id="rId2"/>
              </a:rPr>
              <a:t>https://portal.evs.gov.si/prijava/</a:t>
            </a:r>
            <a:r>
              <a:rPr lang="sl-SI" altLang="sl-SI" sz="2400" dirty="0" smtClean="0">
                <a:latin typeface="Calibri" panose="020F0502020204030204" pitchFamily="34" charset="0"/>
                <a:cs typeface="Calibri" panose="020F0502020204030204" pitchFamily="34" charset="0"/>
              </a:rPr>
              <a:t>].</a:t>
            </a:r>
          </a:p>
          <a:p>
            <a:pPr marL="109537" indent="0">
              <a:lnSpc>
                <a:spcPct val="100000"/>
              </a:lnSpc>
              <a:spcBef>
                <a:spcPts val="0"/>
              </a:spcBef>
              <a:buFont typeface="Arial" panose="020B0604020202020204" pitchFamily="34" charset="0"/>
              <a:buNone/>
              <a:defRPr/>
            </a:pPr>
            <a:endParaRPr lang="sl-SI" altLang="sl-SI" sz="2400" dirty="0" smtClean="0">
              <a:solidFill>
                <a:srgbClr val="FF0000"/>
              </a:solidFill>
              <a:latin typeface="Calibri" panose="020F0502020204030204" pitchFamily="34" charset="0"/>
              <a:cs typeface="Calibri" panose="020F0502020204030204" pitchFamily="34" charset="0"/>
            </a:endParaRPr>
          </a:p>
          <a:p>
            <a:pPr marL="109537" indent="0">
              <a:lnSpc>
                <a:spcPct val="100000"/>
              </a:lnSpc>
              <a:spcBef>
                <a:spcPts val="0"/>
              </a:spcBef>
              <a:buFont typeface="Arial" panose="020B0604020202020204" pitchFamily="34" charset="0"/>
              <a:buNone/>
              <a:defRPr/>
            </a:pPr>
            <a:r>
              <a:rPr lang="sl-SI" altLang="sl-SI" sz="2400" u="sng" dirty="0" smtClean="0">
                <a:latin typeface="Calibri" panose="020F0502020204030204" pitchFamily="34" charset="0"/>
                <a:cs typeface="Calibri" panose="020F0502020204030204" pitchFamily="34" charset="0"/>
              </a:rPr>
              <a:t>Podpisan prijavni obrazec in priloge pošljejo na sedež fakultete:</a:t>
            </a:r>
            <a:r>
              <a:rPr lang="sl-SI" altLang="sl-SI" sz="2400" dirty="0" smtClean="0">
                <a:latin typeface="Calibri" panose="020F0502020204030204" pitchFamily="34" charset="0"/>
                <a:cs typeface="Calibri" panose="020F0502020204030204" pitchFamily="34" charset="0"/>
              </a:rPr>
              <a:t> </a:t>
            </a:r>
          </a:p>
          <a:p>
            <a:pPr marL="109537" indent="0">
              <a:lnSpc>
                <a:spcPct val="100000"/>
              </a:lnSpc>
              <a:spcBef>
                <a:spcPts val="0"/>
              </a:spcBef>
              <a:buFont typeface="Arial" panose="020B0604020202020204" pitchFamily="34" charset="0"/>
              <a:buNone/>
              <a:defRPr/>
            </a:pPr>
            <a:r>
              <a:rPr lang="sl-SI" altLang="sl-SI" sz="2400" dirty="0" smtClean="0">
                <a:latin typeface="Calibri" panose="020F0502020204030204" pitchFamily="34" charset="0"/>
                <a:cs typeface="Calibri" panose="020F0502020204030204" pitchFamily="34" charset="0"/>
              </a:rPr>
              <a:t>​Študentski referat / </a:t>
            </a:r>
            <a:r>
              <a:rPr lang="sl-SI" altLang="sl-SI" sz="2400" dirty="0" err="1" smtClean="0">
                <a:latin typeface="Calibri" panose="020F0502020204030204" pitchFamily="34" charset="0"/>
                <a:cs typeface="Calibri" panose="020F0502020204030204" pitchFamily="34" charset="0"/>
              </a:rPr>
              <a:t>Academic</a:t>
            </a:r>
            <a:r>
              <a:rPr lang="sl-SI" altLang="sl-SI" sz="2400" dirty="0" smtClean="0">
                <a:latin typeface="Calibri" panose="020F0502020204030204" pitchFamily="34" charset="0"/>
                <a:cs typeface="Calibri" panose="020F0502020204030204" pitchFamily="34" charset="0"/>
              </a:rPr>
              <a:t> Office</a:t>
            </a:r>
          </a:p>
          <a:p>
            <a:pPr marL="109537" indent="0">
              <a:lnSpc>
                <a:spcPct val="100000"/>
              </a:lnSpc>
              <a:spcBef>
                <a:spcPts val="0"/>
              </a:spcBef>
              <a:buFont typeface="Arial" panose="020B0604020202020204" pitchFamily="34" charset="0"/>
              <a:buNone/>
              <a:defRPr/>
            </a:pPr>
            <a:r>
              <a:rPr lang="sl-SI" altLang="sl-SI" sz="2400" dirty="0" smtClean="0">
                <a:latin typeface="Calibri" panose="020F0502020204030204" pitchFamily="34" charset="0"/>
                <a:cs typeface="Calibri" panose="020F0502020204030204" pitchFamily="34" charset="0"/>
              </a:rPr>
              <a:t>Univerza v Ljubljani / </a:t>
            </a:r>
            <a:r>
              <a:rPr lang="sl-SI" altLang="sl-SI" sz="2400" dirty="0" err="1" smtClean="0">
                <a:latin typeface="Calibri" panose="020F0502020204030204" pitchFamily="34" charset="0"/>
                <a:cs typeface="Calibri" panose="020F0502020204030204" pitchFamily="34" charset="0"/>
              </a:rPr>
              <a:t>University</a:t>
            </a:r>
            <a:r>
              <a:rPr lang="sl-SI" altLang="sl-SI" sz="2400" dirty="0" smtClean="0">
                <a:latin typeface="Calibri" panose="020F0502020204030204" pitchFamily="34" charset="0"/>
                <a:cs typeface="Calibri" panose="020F0502020204030204" pitchFamily="34" charset="0"/>
              </a:rPr>
              <a:t> </a:t>
            </a:r>
            <a:r>
              <a:rPr lang="sl-SI" altLang="sl-SI" sz="2400" dirty="0" err="1" smtClean="0">
                <a:latin typeface="Calibri" panose="020F0502020204030204" pitchFamily="34" charset="0"/>
                <a:cs typeface="Calibri" panose="020F0502020204030204" pitchFamily="34" charset="0"/>
              </a:rPr>
              <a:t>of</a:t>
            </a:r>
            <a:r>
              <a:rPr lang="sl-SI" altLang="sl-SI" sz="2400" dirty="0" smtClean="0">
                <a:latin typeface="Calibri" panose="020F0502020204030204" pitchFamily="34" charset="0"/>
                <a:cs typeface="Calibri" panose="020F0502020204030204" pitchFamily="34" charset="0"/>
              </a:rPr>
              <a:t> Ljubljana</a:t>
            </a:r>
          </a:p>
          <a:p>
            <a:pPr marL="109537" indent="0">
              <a:lnSpc>
                <a:spcPct val="100000"/>
              </a:lnSpc>
              <a:spcBef>
                <a:spcPts val="0"/>
              </a:spcBef>
              <a:buFont typeface="Arial" panose="020B0604020202020204" pitchFamily="34" charset="0"/>
              <a:buNone/>
              <a:defRPr/>
            </a:pPr>
            <a:r>
              <a:rPr lang="sl-SI" altLang="sl-SI" sz="2400" i="1" dirty="0" smtClean="0">
                <a:latin typeface="Calibri" panose="020F0502020204030204" pitchFamily="34" charset="0"/>
                <a:cs typeface="Calibri" panose="020F0502020204030204" pitchFamily="34" charset="0"/>
              </a:rPr>
              <a:t>Fakulteta za pomorstvo in promet / </a:t>
            </a:r>
            <a:r>
              <a:rPr lang="sl-SI" altLang="sl-SI" sz="2400" i="1" dirty="0" err="1" smtClean="0">
                <a:latin typeface="Calibri" panose="020F0502020204030204" pitchFamily="34" charset="0"/>
                <a:cs typeface="Calibri" panose="020F0502020204030204" pitchFamily="34" charset="0"/>
              </a:rPr>
              <a:t>Faculty</a:t>
            </a:r>
            <a:r>
              <a:rPr lang="sl-SI" altLang="sl-SI" sz="2400" i="1" dirty="0" smtClean="0">
                <a:latin typeface="Calibri" panose="020F0502020204030204" pitchFamily="34" charset="0"/>
                <a:cs typeface="Calibri" panose="020F0502020204030204" pitchFamily="34" charset="0"/>
              </a:rPr>
              <a:t> </a:t>
            </a:r>
            <a:r>
              <a:rPr lang="sl-SI" altLang="sl-SI" sz="2400" i="1" dirty="0" err="1" smtClean="0">
                <a:latin typeface="Calibri" panose="020F0502020204030204" pitchFamily="34" charset="0"/>
                <a:cs typeface="Calibri" panose="020F0502020204030204" pitchFamily="34" charset="0"/>
              </a:rPr>
              <a:t>of</a:t>
            </a:r>
            <a:r>
              <a:rPr lang="sl-SI" altLang="sl-SI" sz="2400" i="1" dirty="0" smtClean="0">
                <a:latin typeface="Calibri" panose="020F0502020204030204" pitchFamily="34" charset="0"/>
                <a:cs typeface="Calibri" panose="020F0502020204030204" pitchFamily="34" charset="0"/>
              </a:rPr>
              <a:t> </a:t>
            </a:r>
            <a:r>
              <a:rPr lang="sl-SI" altLang="sl-SI" sz="2400" i="1" dirty="0" err="1" smtClean="0">
                <a:latin typeface="Calibri" panose="020F0502020204030204" pitchFamily="34" charset="0"/>
                <a:cs typeface="Calibri" panose="020F0502020204030204" pitchFamily="34" charset="0"/>
              </a:rPr>
              <a:t>Maritime</a:t>
            </a:r>
            <a:r>
              <a:rPr lang="sl-SI" altLang="sl-SI" sz="2400" i="1" dirty="0" smtClean="0">
                <a:latin typeface="Calibri" panose="020F0502020204030204" pitchFamily="34" charset="0"/>
                <a:cs typeface="Calibri" panose="020F0502020204030204" pitchFamily="34" charset="0"/>
              </a:rPr>
              <a:t> </a:t>
            </a:r>
            <a:r>
              <a:rPr lang="sl-SI" altLang="sl-SI" sz="2400" i="1" dirty="0" err="1" smtClean="0">
                <a:latin typeface="Calibri" panose="020F0502020204030204" pitchFamily="34" charset="0"/>
                <a:cs typeface="Calibri" panose="020F0502020204030204" pitchFamily="34" charset="0"/>
              </a:rPr>
              <a:t>Studies</a:t>
            </a:r>
            <a:r>
              <a:rPr lang="sl-SI" altLang="sl-SI" sz="2400" i="1" dirty="0" smtClean="0">
                <a:latin typeface="Calibri" panose="020F0502020204030204" pitchFamily="34" charset="0"/>
                <a:cs typeface="Calibri" panose="020F0502020204030204" pitchFamily="34" charset="0"/>
              </a:rPr>
              <a:t> </a:t>
            </a:r>
            <a:r>
              <a:rPr lang="sl-SI" altLang="sl-SI" sz="2400" i="1" dirty="0" err="1" smtClean="0">
                <a:latin typeface="Calibri" panose="020F0502020204030204" pitchFamily="34" charset="0"/>
                <a:cs typeface="Calibri" panose="020F0502020204030204" pitchFamily="34" charset="0"/>
              </a:rPr>
              <a:t>and</a:t>
            </a:r>
            <a:r>
              <a:rPr lang="sl-SI" altLang="sl-SI" sz="2400" i="1" dirty="0" smtClean="0">
                <a:latin typeface="Calibri" panose="020F0502020204030204" pitchFamily="34" charset="0"/>
                <a:cs typeface="Calibri" panose="020F0502020204030204" pitchFamily="34" charset="0"/>
              </a:rPr>
              <a:t> Transport</a:t>
            </a:r>
          </a:p>
          <a:p>
            <a:pPr marL="109537" indent="0">
              <a:lnSpc>
                <a:spcPct val="100000"/>
              </a:lnSpc>
              <a:spcBef>
                <a:spcPts val="0"/>
              </a:spcBef>
              <a:buFont typeface="Arial" panose="020B0604020202020204" pitchFamily="34" charset="0"/>
              <a:buNone/>
              <a:defRPr/>
            </a:pPr>
            <a:r>
              <a:rPr lang="sl-SI" altLang="sl-SI" sz="2400" i="1" dirty="0" smtClean="0">
                <a:latin typeface="Calibri" panose="020F0502020204030204" pitchFamily="34" charset="0"/>
                <a:cs typeface="Calibri" panose="020F0502020204030204" pitchFamily="34" charset="0"/>
              </a:rPr>
              <a:t>Pot pomorščakov 4</a:t>
            </a:r>
          </a:p>
          <a:p>
            <a:pPr marL="109537" indent="0">
              <a:lnSpc>
                <a:spcPct val="100000"/>
              </a:lnSpc>
              <a:spcBef>
                <a:spcPts val="0"/>
              </a:spcBef>
              <a:buFont typeface="Arial" panose="020B0604020202020204" pitchFamily="34" charset="0"/>
              <a:buNone/>
              <a:defRPr/>
            </a:pPr>
            <a:r>
              <a:rPr lang="sl-SI" altLang="sl-SI" sz="2400" i="1" dirty="0" smtClean="0">
                <a:latin typeface="Calibri" panose="020F0502020204030204" pitchFamily="34" charset="0"/>
                <a:cs typeface="Calibri" panose="020F0502020204030204" pitchFamily="34" charset="0"/>
              </a:rPr>
              <a:t>6320 Portorož</a:t>
            </a:r>
          </a:p>
          <a:p>
            <a:pPr marL="109537" indent="0">
              <a:lnSpc>
                <a:spcPct val="100000"/>
              </a:lnSpc>
              <a:spcBef>
                <a:spcPts val="0"/>
              </a:spcBef>
              <a:buFont typeface="Arial" panose="020B0604020202020204" pitchFamily="34" charset="0"/>
              <a:buNone/>
              <a:defRPr/>
            </a:pPr>
            <a:r>
              <a:rPr lang="sl-SI" altLang="sl-SI" sz="2400" i="1" dirty="0" smtClean="0">
                <a:latin typeface="Calibri" panose="020F0502020204030204" pitchFamily="34" charset="0"/>
                <a:cs typeface="Calibri" panose="020F0502020204030204" pitchFamily="34" charset="0"/>
              </a:rPr>
              <a:t>Slovenija / </a:t>
            </a:r>
            <a:r>
              <a:rPr lang="sl-SI" altLang="sl-SI" sz="2400" i="1" dirty="0" err="1" smtClean="0">
                <a:latin typeface="Calibri" panose="020F0502020204030204" pitchFamily="34" charset="0"/>
                <a:cs typeface="Calibri" panose="020F0502020204030204" pitchFamily="34" charset="0"/>
              </a:rPr>
              <a:t>Slovenia</a:t>
            </a:r>
            <a:endParaRPr lang="sl-SI" altLang="sl-SI" i="1" dirty="0" smtClean="0"/>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2161628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3"/>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ea typeface="Cambria" panose="02040503050406030204" pitchFamily="18" charset="0"/>
                <a:cs typeface="Calibri Light" panose="020F0302020204030204" pitchFamily="34" charset="0"/>
              </a:rPr>
              <a:t>Raziskovalno delo:</a:t>
            </a: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3749040" y="1497763"/>
            <a:ext cx="8229600" cy="45259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56032">
              <a:lnSpc>
                <a:spcPct val="100000"/>
              </a:lnSpc>
              <a:spcBef>
                <a:spcPts val="0"/>
              </a:spcBef>
              <a:buFont typeface="Wingdings 3"/>
              <a:buNone/>
              <a:defRPr/>
            </a:pPr>
            <a:r>
              <a:rPr lang="en-US" sz="2400" dirty="0" err="1" smtClean="0">
                <a:latin typeface="Calibri" panose="020F0502020204030204" pitchFamily="34" charset="0"/>
                <a:cs typeface="Calibri" panose="020F0502020204030204" pitchFamily="34" charset="0"/>
              </a:rPr>
              <a:t>Raziskovalno</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delo</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za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doktorsko</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disertacijo</a:t>
            </a:r>
            <a:r>
              <a:rPr lang="en-US" sz="2400" dirty="0" smtClean="0">
                <a:latin typeface="Calibri" panose="020F0502020204030204" pitchFamily="34" charset="0"/>
                <a:cs typeface="Calibri" panose="020F0502020204030204" pitchFamily="34" charset="0"/>
              </a:rPr>
              <a:t> je </a:t>
            </a:r>
            <a:r>
              <a:rPr lang="en-US" sz="2400" dirty="0" err="1" smtClean="0">
                <a:latin typeface="Calibri" panose="020F0502020204030204" pitchFamily="34" charset="0"/>
                <a:cs typeface="Calibri" panose="020F0502020204030204" pitchFamily="34" charset="0"/>
              </a:rPr>
              <a:t>praviloma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individualno</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raziskovalno</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delo</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ki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ga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usmerja</a:t>
            </a:r>
            <a:r>
              <a:rPr lang="en-US" sz="2400" dirty="0" smtClean="0">
                <a:latin typeface="Calibri" panose="020F0502020204030204" pitchFamily="34" charset="0"/>
                <a:cs typeface="Calibri" panose="020F0502020204030204" pitchFamily="34" charset="0"/>
              </a:rPr>
              <a:t> mentor. </a:t>
            </a:r>
            <a:endParaRPr lang="sl-SI" sz="2400" dirty="0" smtClean="0">
              <a:latin typeface="Calibri" panose="020F0502020204030204" pitchFamily="34" charset="0"/>
              <a:cs typeface="Calibri" panose="020F0502020204030204" pitchFamily="34" charset="0"/>
            </a:endParaRPr>
          </a:p>
          <a:p>
            <a:pPr marL="365760" indent="-256032">
              <a:lnSpc>
                <a:spcPct val="100000"/>
              </a:lnSpc>
              <a:spcBef>
                <a:spcPts val="0"/>
              </a:spcBef>
              <a:buFont typeface="Wingdings 3"/>
              <a:buNone/>
              <a:defRPr/>
            </a:pPr>
            <a:endParaRPr lang="sl-SI" sz="2400" dirty="0" smtClean="0">
              <a:latin typeface="Calibri" panose="020F0502020204030204" pitchFamily="34" charset="0"/>
              <a:cs typeface="Calibri" panose="020F0502020204030204" pitchFamily="34" charset="0"/>
            </a:endParaRPr>
          </a:p>
          <a:p>
            <a:pPr marL="365760" indent="-256032">
              <a:lnSpc>
                <a:spcPct val="100000"/>
              </a:lnSpc>
              <a:spcBef>
                <a:spcPts val="0"/>
              </a:spcBef>
              <a:buFont typeface="Wingdings 3"/>
              <a:buNone/>
              <a:defRPr/>
            </a:pPr>
            <a:r>
              <a:rPr lang="en-US" sz="2400" dirty="0" smtClean="0">
                <a:latin typeface="Calibri" panose="020F0502020204030204" pitchFamily="34" charset="0"/>
                <a:cs typeface="Calibri" panose="020F0502020204030204" pitchFamily="34" charset="0"/>
              </a:rPr>
              <a:t>V </a:t>
            </a:r>
            <a:r>
              <a:rPr lang="en-US" sz="2400" dirty="0" err="1" smtClean="0">
                <a:latin typeface="Calibri" panose="020F0502020204030204" pitchFamily="34" charset="0"/>
                <a:cs typeface="Calibri" panose="020F0502020204030204" pitchFamily="34" charset="0"/>
              </a:rPr>
              <a:t>okviru</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raziskovalnega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dela</a:t>
            </a:r>
            <a:r>
              <a:rPr lang="en-US" sz="2400" dirty="0" smtClean="0">
                <a:latin typeface="Calibri" panose="020F0502020204030204" pitchFamily="34" charset="0"/>
                <a:cs typeface="Calibri" panose="020F0502020204030204" pitchFamily="34" charset="0"/>
              </a:rPr>
              <a:t> se od </a:t>
            </a:r>
            <a:r>
              <a:rPr lang="en-US" sz="2400" dirty="0" err="1" smtClean="0">
                <a:latin typeface="Calibri" panose="020F0502020204030204" pitchFamily="34" charset="0"/>
                <a:cs typeface="Calibri" panose="020F0502020204030204" pitchFamily="34" charset="0"/>
              </a:rPr>
              <a:t>doktoranda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pričakuje</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aktivno</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udeleževanje</a:t>
            </a:r>
            <a:r>
              <a:rPr lang="en-US" sz="2400" dirty="0" smtClean="0">
                <a:latin typeface="Calibri" panose="020F0502020204030204" pitchFamily="34" charset="0"/>
                <a:cs typeface="Calibri" panose="020F0502020204030204" pitchFamily="34" charset="0"/>
              </a:rPr>
              <a:t> z </a:t>
            </a:r>
            <a:r>
              <a:rPr lang="en-US" sz="2400" dirty="0" err="1" smtClean="0">
                <a:latin typeface="Calibri" panose="020F0502020204030204" pitchFamily="34" charset="0"/>
                <a:cs typeface="Calibri" panose="020F0502020204030204" pitchFamily="34" charset="0"/>
              </a:rPr>
              <a:t>referati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na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domačih</a:t>
            </a:r>
            <a:r>
              <a:rPr lang="en-US" sz="2400" dirty="0" smtClean="0">
                <a:latin typeface="Calibri" panose="020F0502020204030204" pitchFamily="34" charset="0"/>
                <a:cs typeface="Calibri" panose="020F0502020204030204" pitchFamily="34" charset="0"/>
              </a:rPr>
              <a:t> in </a:t>
            </a:r>
            <a:r>
              <a:rPr lang="en-US" sz="2400" dirty="0" err="1" smtClean="0">
                <a:latin typeface="Calibri" panose="020F0502020204030204" pitchFamily="34" charset="0"/>
                <a:cs typeface="Calibri" panose="020F0502020204030204" pitchFamily="34" charset="0"/>
              </a:rPr>
              <a:t>mednarodnih</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delavnicah</a:t>
            </a:r>
            <a:r>
              <a:rPr lang="en-US" sz="2400" dirty="0" smtClean="0">
                <a:latin typeface="Calibri" panose="020F0502020204030204" pitchFamily="34" charset="0"/>
                <a:cs typeface="Calibri" panose="020F0502020204030204" pitchFamily="34" charset="0"/>
              </a:rPr>
              <a:t> in </a:t>
            </a:r>
            <a:r>
              <a:rPr lang="en-US" sz="2400" dirty="0" err="1" smtClean="0">
                <a:latin typeface="Calibri" panose="020F0502020204030204" pitchFamily="34" charset="0"/>
                <a:cs typeface="Calibri" panose="020F0502020204030204" pitchFamily="34" charset="0"/>
              </a:rPr>
              <a:t>znanstvenih</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konferencah</a:t>
            </a:r>
            <a:r>
              <a:rPr lang="en-US" sz="2400" dirty="0" smtClean="0">
                <a:latin typeface="Calibri" panose="020F0502020204030204" pitchFamily="34" charset="0"/>
                <a:cs typeface="Calibri" panose="020F0502020204030204" pitchFamily="34" charset="0"/>
              </a:rPr>
              <a:t>. </a:t>
            </a:r>
            <a:endParaRPr lang="sl-SI" sz="2400" dirty="0" smtClean="0">
              <a:latin typeface="Calibri" panose="020F0502020204030204" pitchFamily="34" charset="0"/>
              <a:cs typeface="Calibri" panose="020F0502020204030204" pitchFamily="34" charset="0"/>
            </a:endParaRPr>
          </a:p>
          <a:p>
            <a:pPr marL="365760" indent="-256032">
              <a:lnSpc>
                <a:spcPct val="100000"/>
              </a:lnSpc>
              <a:spcBef>
                <a:spcPts val="0"/>
              </a:spcBef>
              <a:buFont typeface="Wingdings 3"/>
              <a:buNone/>
              <a:defRPr/>
            </a:pPr>
            <a:endParaRPr lang="sl-SI" sz="2400" dirty="0" smtClean="0">
              <a:latin typeface="Calibri" panose="020F0502020204030204" pitchFamily="34" charset="0"/>
              <a:cs typeface="Calibri" panose="020F0502020204030204" pitchFamily="34" charset="0"/>
            </a:endParaRPr>
          </a:p>
          <a:p>
            <a:pPr marL="365760" indent="-256032">
              <a:lnSpc>
                <a:spcPct val="100000"/>
              </a:lnSpc>
              <a:spcBef>
                <a:spcPts val="0"/>
              </a:spcBef>
              <a:buFont typeface="Wingdings 3"/>
              <a:buNone/>
              <a:defRPr/>
            </a:pPr>
            <a:r>
              <a:rPr lang="en-US" sz="2400" dirty="0" err="1" smtClean="0">
                <a:latin typeface="Calibri" panose="020F0502020204030204" pitchFamily="34" charset="0"/>
                <a:cs typeface="Calibri" panose="020F0502020204030204" pitchFamily="34" charset="0"/>
              </a:rPr>
              <a:t>Doktorandova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obveznost</a:t>
            </a:r>
            <a:r>
              <a:rPr lang="en-US" sz="2400" dirty="0" smtClean="0">
                <a:latin typeface="Calibri" panose="020F0502020204030204" pitchFamily="34" charset="0"/>
                <a:cs typeface="Calibri" panose="020F0502020204030204" pitchFamily="34" charset="0"/>
              </a:rPr>
              <a:t> je </a:t>
            </a:r>
            <a:r>
              <a:rPr lang="en-US" sz="2400" dirty="0" err="1" smtClean="0">
                <a:latin typeface="Calibri" panose="020F0502020204030204" pitchFamily="34" charset="0"/>
                <a:cs typeface="Calibri" panose="020F0502020204030204" pitchFamily="34" charset="0"/>
              </a:rPr>
              <a:t>tudi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objava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ustreznega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znanstvenega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članka</a:t>
            </a:r>
            <a:r>
              <a:rPr lang="en-US" sz="2400" dirty="0" smtClean="0">
                <a:latin typeface="Calibri" panose="020F0502020204030204" pitchFamily="34" charset="0"/>
                <a:cs typeface="Calibri" panose="020F0502020204030204" pitchFamily="34" charset="0"/>
              </a:rPr>
              <a:t> z </a:t>
            </a:r>
            <a:r>
              <a:rPr lang="en-US" sz="2400" dirty="0" err="1" smtClean="0">
                <a:latin typeface="Calibri" panose="020F0502020204030204" pitchFamily="34" charset="0"/>
                <a:cs typeface="Calibri" panose="020F0502020204030204" pitchFamily="34" charset="0"/>
              </a:rPr>
              <a:t>vsebinami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lastnega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raziskovanja</a:t>
            </a:r>
            <a:r>
              <a:rPr lang="en-US" sz="2400" dirty="0" smtClean="0">
                <a:latin typeface="Calibri" panose="020F0502020204030204" pitchFamily="34" charset="0"/>
                <a:cs typeface="Calibri" panose="020F0502020204030204" pitchFamily="34" charset="0"/>
              </a:rPr>
              <a:t> v </a:t>
            </a:r>
            <a:r>
              <a:rPr lang="en-US" sz="2400" dirty="0" err="1" smtClean="0">
                <a:latin typeface="Calibri" panose="020F0502020204030204" pitchFamily="34" charset="0"/>
                <a:cs typeface="Calibri" panose="020F0502020204030204" pitchFamily="34" charset="0"/>
              </a:rPr>
              <a:t>mednarodno</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priznani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reviji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ki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jih</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indeksira</a:t>
            </a:r>
            <a:r>
              <a:rPr lang="en-US" sz="2400" dirty="0" smtClean="0">
                <a:latin typeface="Calibri" panose="020F0502020204030204" pitchFamily="34" charset="0"/>
                <a:cs typeface="Calibri" panose="020F0502020204030204" pitchFamily="34" charset="0"/>
              </a:rPr>
              <a:t> </a:t>
            </a:r>
            <a:r>
              <a:rPr lang="en-US" sz="2400" dirty="0" smtClean="0">
                <a:solidFill>
                  <a:srgbClr val="FF0000"/>
                </a:solidFill>
                <a:latin typeface="Calibri" panose="020F0502020204030204" pitchFamily="34" charset="0"/>
                <a:cs typeface="Calibri" panose="020F0502020204030204" pitchFamily="34" charset="0"/>
              </a:rPr>
              <a:t>SCI</a:t>
            </a:r>
            <a:r>
              <a:rPr lang="sl-SI" sz="2400" dirty="0" smtClean="0">
                <a:latin typeface="Calibri" panose="020F0502020204030204" pitchFamily="34" charset="0"/>
                <a:cs typeface="Calibri" panose="020F0502020204030204" pitchFamily="34" charset="0"/>
              </a:rPr>
              <a:t>.</a:t>
            </a:r>
            <a:endParaRPr lang="en-US" sz="2400" dirty="0">
              <a:solidFill>
                <a:srgbClr val="FF0000"/>
              </a:solidFill>
              <a:latin typeface="Calibri" panose="020F0502020204030204" pitchFamily="34" charset="0"/>
              <a:cs typeface="Calibri" panose="020F0502020204030204" pitchFamily="34" charset="0"/>
            </a:endParaRPr>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2246892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3"/>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ea typeface="Cambria" panose="02040503050406030204" pitchFamily="18" charset="0"/>
                <a:cs typeface="Calibri Light" panose="020F0302020204030204" pitchFamily="34" charset="0"/>
              </a:rPr>
              <a:t>Mentorstvo:</a:t>
            </a: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3732415" y="1497763"/>
            <a:ext cx="8229600" cy="452596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56032">
              <a:lnSpc>
                <a:spcPct val="120000"/>
              </a:lnSpc>
              <a:spcBef>
                <a:spcPts val="0"/>
              </a:spcBef>
              <a:buFont typeface="Wingdings 3"/>
              <a:buNone/>
              <a:defRPr/>
            </a:pPr>
            <a:r>
              <a:rPr lang="sl-SI" sz="3400" smtClean="0">
                <a:latin typeface="Calibri" panose="020F0502020204030204" pitchFamily="34" charset="0"/>
                <a:cs typeface="Calibri" panose="020F0502020204030204" pitchFamily="34" charset="0"/>
              </a:rPr>
              <a:t>Mentor je oseba, ki ima ustrezen naziv visokošolskega učitelja </a:t>
            </a:r>
            <a:r>
              <a:rPr lang="sl-SI" sz="3400" b="1" smtClean="0">
                <a:latin typeface="Calibri" panose="020F0502020204030204" pitchFamily="34" charset="0"/>
                <a:cs typeface="Calibri" panose="020F0502020204030204" pitchFamily="34" charset="0"/>
              </a:rPr>
              <a:t>(docent, izredni profesor in redni profesor) </a:t>
            </a:r>
            <a:r>
              <a:rPr lang="sl-SI" sz="3400" smtClean="0">
                <a:latin typeface="Calibri" panose="020F0502020204030204" pitchFamily="34" charset="0"/>
                <a:cs typeface="Calibri" panose="020F0502020204030204" pitchFamily="34" charset="0"/>
              </a:rPr>
              <a:t>oziroma znanstvenega delavca in ima izkazano raziskovalno aktivnost z ustrezno znanstveno bibliografijo s področja teme doktorske disertacije </a:t>
            </a:r>
            <a:r>
              <a:rPr lang="sl-SI" sz="3400" b="1" smtClean="0">
                <a:latin typeface="Calibri" panose="020F0502020204030204" pitchFamily="34" charset="0"/>
                <a:cs typeface="Calibri" panose="020F0502020204030204" pitchFamily="34" charset="0"/>
              </a:rPr>
              <a:t>(najmanj tri SCI članke).</a:t>
            </a:r>
          </a:p>
          <a:p>
            <a:pPr marL="365760" indent="-256032">
              <a:lnSpc>
                <a:spcPct val="120000"/>
              </a:lnSpc>
              <a:spcBef>
                <a:spcPts val="0"/>
              </a:spcBef>
              <a:buFont typeface="Wingdings 3"/>
              <a:buNone/>
              <a:defRPr/>
            </a:pPr>
            <a:endParaRPr lang="sl-SI" sz="3400" b="1" smtClean="0">
              <a:latin typeface="Calibri" panose="020F0502020204030204" pitchFamily="34" charset="0"/>
              <a:cs typeface="Calibri" panose="020F0502020204030204" pitchFamily="34" charset="0"/>
            </a:endParaRPr>
          </a:p>
          <a:p>
            <a:pPr marL="365760" indent="-256032">
              <a:lnSpc>
                <a:spcPct val="120000"/>
              </a:lnSpc>
              <a:spcBef>
                <a:spcPts val="0"/>
              </a:spcBef>
              <a:buFont typeface="Wingdings 3"/>
              <a:buNone/>
              <a:defRPr/>
            </a:pPr>
            <a:r>
              <a:rPr lang="sl-SI" sz="3400" smtClean="0">
                <a:latin typeface="Calibri" panose="020F0502020204030204" pitchFamily="34" charset="0"/>
                <a:cs typeface="Calibri" panose="020F0502020204030204" pitchFamily="34" charset="0"/>
              </a:rPr>
              <a:t>Poleg osnovnih kriterijev je minimalni pogoj za izkazovanje raziskovalne aktivnosti mentorja, da v primeru temeljnih raziskav z bibliografijo v zadnjih petih letih doseže </a:t>
            </a:r>
            <a:r>
              <a:rPr lang="sl-SI" sz="3400" b="1" smtClean="0">
                <a:solidFill>
                  <a:srgbClr val="FF0000"/>
                </a:solidFill>
                <a:latin typeface="Calibri" panose="020F0502020204030204" pitchFamily="34" charset="0"/>
                <a:cs typeface="Calibri" panose="020F0502020204030204" pitchFamily="34" charset="0"/>
              </a:rPr>
              <a:t>150 točk </a:t>
            </a:r>
            <a:r>
              <a:rPr lang="sl-SI" sz="3400" smtClean="0">
                <a:latin typeface="Calibri" panose="020F0502020204030204" pitchFamily="34" charset="0"/>
                <a:cs typeface="Calibri" panose="020F0502020204030204" pitchFamily="34" charset="0"/>
              </a:rPr>
              <a:t>po SICRISS-u (ki se kvantitativno dokazuje po metodologiji ARRS s kazalnikom pod kategorijo Z≥100) in se uvršča v kazalec pomembnih dosežkov s kvanitativno oceno </a:t>
            </a:r>
            <a:r>
              <a:rPr lang="sl-SI" sz="3400" b="1" smtClean="0">
                <a:solidFill>
                  <a:srgbClr val="FF0000"/>
                </a:solidFill>
                <a:latin typeface="Calibri" panose="020F0502020204030204" pitchFamily="34" charset="0"/>
                <a:cs typeface="Calibri" panose="020F0502020204030204" pitchFamily="34" charset="0"/>
              </a:rPr>
              <a:t>A½ več kot 0</a:t>
            </a:r>
            <a:r>
              <a:rPr lang="sl-SI" sz="3400" smtClean="0">
                <a:latin typeface="Calibri" panose="020F0502020204030204" pitchFamily="34" charset="0"/>
                <a:cs typeface="Calibri" panose="020F0502020204030204" pitchFamily="34" charset="0"/>
              </a:rPr>
              <a:t> oziroma v primeru aplikativnih raziskav 40 točk in ima dokazila o uspešnosti prenosa rezultatov projektov v prakso.</a:t>
            </a:r>
          </a:p>
          <a:p>
            <a:pPr marL="365760" indent="-256032">
              <a:buFont typeface="Wingdings 3"/>
              <a:buChar char=""/>
              <a:defRPr/>
            </a:pPr>
            <a:endParaRPr lang="en-US" b="1" smtClean="0"/>
          </a:p>
          <a:p>
            <a:pPr marL="365760" indent="-256032">
              <a:buFont typeface="Wingdings 3"/>
              <a:buNone/>
              <a:defRPr/>
            </a:pPr>
            <a:endParaRPr lang="en-US" dirty="0"/>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1201714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3"/>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ea typeface="Cambria" panose="02040503050406030204" pitchFamily="18" charset="0"/>
                <a:cs typeface="Calibri Light" panose="020F0302020204030204" pitchFamily="34" charset="0"/>
              </a:rPr>
              <a:t>Mentorstvo:</a:t>
            </a: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Ograda vsebine 1"/>
          <p:cNvSpPr txBox="1">
            <a:spLocks/>
          </p:cNvSpPr>
          <p:nvPr/>
        </p:nvSpPr>
        <p:spPr>
          <a:xfrm>
            <a:off x="3740727" y="1396538"/>
            <a:ext cx="8229600" cy="45259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56032">
              <a:spcBef>
                <a:spcPts val="0"/>
              </a:spcBef>
              <a:buFont typeface="Wingdings 3"/>
              <a:buNone/>
              <a:defRPr/>
            </a:pPr>
            <a:r>
              <a:rPr lang="sl-SI" sz="2400" dirty="0" smtClean="0">
                <a:latin typeface="Calibri" panose="020F0502020204030204" pitchFamily="34" charset="0"/>
                <a:cs typeface="Calibri" panose="020F0502020204030204" pitchFamily="34" charset="0"/>
              </a:rPr>
              <a:t>Doktorand izbere mentorja po lastni presoji in na podlagi mentorjevih raziskovalnih usmeritev ob vpisu doktorskega študija.</a:t>
            </a:r>
          </a:p>
          <a:p>
            <a:pPr marL="365760" indent="-256032">
              <a:spcBef>
                <a:spcPts val="0"/>
              </a:spcBef>
              <a:buFont typeface="Wingdings 3"/>
              <a:buNone/>
              <a:defRPr/>
            </a:pPr>
            <a:endParaRPr lang="sl-SI" sz="2400" dirty="0" smtClean="0">
              <a:latin typeface="Calibri" panose="020F0502020204030204" pitchFamily="34" charset="0"/>
              <a:cs typeface="Calibri" panose="020F0502020204030204" pitchFamily="34" charset="0"/>
            </a:endParaRPr>
          </a:p>
          <a:p>
            <a:pPr marL="365760" indent="-256032">
              <a:spcBef>
                <a:spcPts val="0"/>
              </a:spcBef>
              <a:buFont typeface="Wingdings 3"/>
              <a:buNone/>
              <a:defRPr/>
            </a:pPr>
            <a:r>
              <a:rPr lang="sl-SI" sz="2400" dirty="0" smtClean="0">
                <a:latin typeface="Calibri" panose="020F0502020204030204" pitchFamily="34" charset="0"/>
                <a:cs typeface="Calibri" panose="020F0502020204030204" pitchFamily="34" charset="0"/>
              </a:rPr>
              <a:t>Naloga mentorja je usmerjanje študenta med študijem: </a:t>
            </a:r>
          </a:p>
          <a:p>
            <a:pPr marL="452628" indent="-342900">
              <a:spcBef>
                <a:spcPts val="0"/>
              </a:spcBef>
              <a:defRPr/>
            </a:pPr>
            <a:r>
              <a:rPr lang="sl-SI" sz="2400" dirty="0" smtClean="0">
                <a:latin typeface="Calibri" panose="020F0502020204030204" pitchFamily="34" charset="0"/>
                <a:cs typeface="Calibri" panose="020F0502020204030204" pitchFamily="34" charset="0"/>
              </a:rPr>
              <a:t>izbira področja študija, </a:t>
            </a:r>
          </a:p>
          <a:p>
            <a:pPr marL="452628" indent="-342900">
              <a:spcBef>
                <a:spcPts val="0"/>
              </a:spcBef>
              <a:defRPr/>
            </a:pPr>
            <a:r>
              <a:rPr lang="sl-SI" sz="2400" dirty="0" smtClean="0">
                <a:latin typeface="Calibri" panose="020F0502020204030204" pitchFamily="34" charset="0"/>
                <a:cs typeface="Calibri" panose="020F0502020204030204" pitchFamily="34" charset="0"/>
              </a:rPr>
              <a:t>predmetov in modulov v njih, </a:t>
            </a:r>
          </a:p>
          <a:p>
            <a:pPr marL="452628" indent="-342900">
              <a:spcBef>
                <a:spcPts val="0"/>
              </a:spcBef>
              <a:defRPr/>
            </a:pPr>
            <a:r>
              <a:rPr lang="sl-SI" sz="2400" dirty="0" smtClean="0">
                <a:latin typeface="Calibri" panose="020F0502020204030204" pitchFamily="34" charset="0"/>
                <a:cs typeface="Calibri" panose="020F0502020204030204" pitchFamily="34" charset="0"/>
              </a:rPr>
              <a:t>oblikovanja predloga dispozicije doktorske teze, </a:t>
            </a:r>
          </a:p>
          <a:p>
            <a:pPr marL="452628" indent="-342900">
              <a:spcBef>
                <a:spcPts val="0"/>
              </a:spcBef>
              <a:defRPr/>
            </a:pPr>
            <a:r>
              <a:rPr lang="sl-SI" sz="2400" dirty="0" smtClean="0">
                <a:latin typeface="Calibri" panose="020F0502020204030204" pitchFamily="34" charset="0"/>
                <a:cs typeface="Calibri" panose="020F0502020204030204" pitchFamily="34" charset="0"/>
              </a:rPr>
              <a:t>strokovna podpora pri raziskovalnem delu ter </a:t>
            </a:r>
          </a:p>
          <a:p>
            <a:pPr marL="452628" indent="-342900">
              <a:spcBef>
                <a:spcPts val="0"/>
              </a:spcBef>
              <a:defRPr/>
            </a:pPr>
            <a:r>
              <a:rPr lang="sl-SI" sz="2400" dirty="0" smtClean="0">
                <a:latin typeface="Calibri" panose="020F0502020204030204" pitchFamily="34" charset="0"/>
                <a:cs typeface="Calibri" panose="020F0502020204030204" pitchFamily="34" charset="0"/>
              </a:rPr>
              <a:t>zagotavljanje pogojev za delo na raziskovalni opremi.</a:t>
            </a:r>
            <a:endParaRPr lang="en-US" sz="2400" b="1" dirty="0" smtClean="0">
              <a:latin typeface="Calibri" panose="020F0502020204030204" pitchFamily="34" charset="0"/>
              <a:cs typeface="Calibri" panose="020F0502020204030204" pitchFamily="34" charset="0"/>
            </a:endParaRPr>
          </a:p>
          <a:p>
            <a:pPr marL="365760" indent="-256032">
              <a:buFont typeface="Wingdings 3"/>
              <a:buChar char=""/>
              <a:defRPr/>
            </a:pPr>
            <a:endParaRPr lang="sl-SI" dirty="0"/>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2824190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3"/>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err="1" smtClean="0">
                <a:latin typeface="Calibri Light" panose="020F0302020204030204" pitchFamily="34" charset="0"/>
                <a:ea typeface="Cambria" panose="02040503050406030204" pitchFamily="18" charset="0"/>
                <a:cs typeface="Calibri Light" panose="020F0302020204030204" pitchFamily="34" charset="0"/>
              </a:rPr>
              <a:t>Somentorstvo</a:t>
            </a:r>
            <a:r>
              <a:rPr lang="sl-SI" dirty="0" smtClean="0">
                <a:latin typeface="Calibri Light" panose="020F0302020204030204" pitchFamily="34" charset="0"/>
                <a:ea typeface="Cambria" panose="02040503050406030204" pitchFamily="18" charset="0"/>
                <a:cs typeface="Calibri Light" panose="020F0302020204030204" pitchFamily="34" charset="0"/>
              </a:rPr>
              <a:t>:</a:t>
            </a: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Ograda vsebine 1"/>
          <p:cNvSpPr txBox="1">
            <a:spLocks/>
          </p:cNvSpPr>
          <p:nvPr/>
        </p:nvSpPr>
        <p:spPr>
          <a:xfrm>
            <a:off x="3740728" y="1396538"/>
            <a:ext cx="8229600" cy="45259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628" indent="-342900">
              <a:lnSpc>
                <a:spcPct val="110000"/>
              </a:lnSpc>
              <a:spcBef>
                <a:spcPts val="0"/>
              </a:spcBef>
              <a:defRPr/>
            </a:pPr>
            <a:r>
              <a:rPr lang="sl-SI" sz="2400" dirty="0" err="1" smtClean="0">
                <a:latin typeface="Calibri" panose="020F0502020204030204" pitchFamily="34" charset="0"/>
                <a:cs typeface="Calibri" panose="020F0502020204030204" pitchFamily="34" charset="0"/>
              </a:rPr>
              <a:t>Somentorji</a:t>
            </a:r>
            <a:r>
              <a:rPr lang="sl-SI" sz="2400" dirty="0" smtClean="0">
                <a:latin typeface="Calibri" panose="020F0502020204030204" pitchFamily="34" charset="0"/>
                <a:cs typeface="Calibri" panose="020F0502020204030204" pitchFamily="34" charset="0"/>
              </a:rPr>
              <a:t> so lahko predlagani le v primeru, če je tema doktorske disertacije interdisciplinarna.</a:t>
            </a:r>
          </a:p>
          <a:p>
            <a:pPr marL="452628" indent="-342900">
              <a:lnSpc>
                <a:spcPct val="110000"/>
              </a:lnSpc>
              <a:spcBef>
                <a:spcPts val="0"/>
              </a:spcBef>
              <a:defRPr/>
            </a:pPr>
            <a:r>
              <a:rPr lang="sl-SI" sz="2400" dirty="0" smtClean="0">
                <a:latin typeface="Calibri" panose="020F0502020204030204" pitchFamily="34" charset="0"/>
                <a:cs typeface="Calibri" panose="020F0502020204030204" pitchFamily="34" charset="0"/>
              </a:rPr>
              <a:t>Izjemoma je mogoče </a:t>
            </a:r>
            <a:r>
              <a:rPr lang="sl-SI" sz="2400" dirty="0" err="1" smtClean="0">
                <a:latin typeface="Calibri" panose="020F0502020204030204" pitchFamily="34" charset="0"/>
                <a:cs typeface="Calibri" panose="020F0502020204030204" pitchFamily="34" charset="0"/>
              </a:rPr>
              <a:t>somentorja</a:t>
            </a:r>
            <a:r>
              <a:rPr lang="sl-SI" sz="2400" dirty="0" smtClean="0">
                <a:latin typeface="Calibri" panose="020F0502020204030204" pitchFamily="34" charset="0"/>
                <a:cs typeface="Calibri" panose="020F0502020204030204" pitchFamily="34" charset="0"/>
              </a:rPr>
              <a:t> imenovati takrat, ko mentor ni redno ali dopolnilno zaposlen na UL.</a:t>
            </a:r>
          </a:p>
          <a:p>
            <a:pPr marL="452628" indent="-342900">
              <a:lnSpc>
                <a:spcPct val="110000"/>
              </a:lnSpc>
              <a:spcBef>
                <a:spcPts val="0"/>
              </a:spcBef>
              <a:defRPr/>
            </a:pPr>
            <a:r>
              <a:rPr lang="sl-SI" sz="2400" dirty="0" smtClean="0">
                <a:latin typeface="Calibri" panose="020F0502020204030204" pitchFamily="34" charset="0"/>
                <a:cs typeface="Calibri" panose="020F0502020204030204" pitchFamily="34" charset="0"/>
              </a:rPr>
              <a:t>V primeru, ko je doktorandu predlagan tudi </a:t>
            </a:r>
            <a:r>
              <a:rPr lang="sl-SI" sz="2400" dirty="0" err="1" smtClean="0">
                <a:latin typeface="Calibri" panose="020F0502020204030204" pitchFamily="34" charset="0"/>
                <a:cs typeface="Calibri" panose="020F0502020204030204" pitchFamily="34" charset="0"/>
              </a:rPr>
              <a:t>somentor</a:t>
            </a:r>
            <a:r>
              <a:rPr lang="sl-SI" sz="2400" dirty="0" smtClean="0">
                <a:latin typeface="Calibri" panose="020F0502020204030204" pitchFamily="34" charset="0"/>
                <a:cs typeface="Calibri" panose="020F0502020204030204" pitchFamily="34" charset="0"/>
              </a:rPr>
              <a:t>, mora komisija članice posebej utemeljiti: zaradi interdisciplinarnosti teme oziroma zato ker mentor ni zaposlen na UL.</a:t>
            </a:r>
          </a:p>
          <a:p>
            <a:pPr marL="452628" indent="-342900">
              <a:lnSpc>
                <a:spcPct val="110000"/>
              </a:lnSpc>
              <a:spcBef>
                <a:spcPts val="0"/>
              </a:spcBef>
              <a:defRPr/>
            </a:pPr>
            <a:r>
              <a:rPr lang="sl-SI" sz="2400" b="1" dirty="0" smtClean="0">
                <a:solidFill>
                  <a:srgbClr val="FF0000"/>
                </a:solidFill>
                <a:latin typeface="Calibri" panose="020F0502020204030204" pitchFamily="34" charset="0"/>
                <a:cs typeface="Calibri" panose="020F0502020204030204" pitchFamily="34" charset="0"/>
              </a:rPr>
              <a:t>150 točk in A½ več kot 0 </a:t>
            </a:r>
            <a:r>
              <a:rPr lang="sl-SI" sz="2400" dirty="0" smtClean="0">
                <a:latin typeface="Calibri" panose="020F0502020204030204" pitchFamily="34" charset="0"/>
                <a:cs typeface="Calibri" panose="020F0502020204030204" pitchFamily="34" charset="0"/>
              </a:rPr>
              <a:t>po SICRISS-u (ki se kvantitativno dokazuje po metodologiji ARRS s kazalnikom pod kategorijo Z≥100) </a:t>
            </a:r>
            <a:r>
              <a:rPr lang="sl-SI" sz="2400" b="1" dirty="0" smtClean="0">
                <a:latin typeface="Calibri" panose="020F0502020204030204" pitchFamily="34" charset="0"/>
                <a:cs typeface="Calibri" panose="020F0502020204030204" pitchFamily="34" charset="0"/>
              </a:rPr>
              <a:t>velja tudi za </a:t>
            </a:r>
            <a:r>
              <a:rPr lang="sl-SI" sz="2400" b="1" dirty="0" err="1" smtClean="0">
                <a:latin typeface="Calibri" panose="020F0502020204030204" pitchFamily="34" charset="0"/>
                <a:cs typeface="Calibri" panose="020F0502020204030204" pitchFamily="34" charset="0"/>
              </a:rPr>
              <a:t>somentorje</a:t>
            </a:r>
            <a:r>
              <a:rPr lang="sl-SI" sz="2400" b="1" dirty="0" smtClean="0">
                <a:latin typeface="Calibri" panose="020F0502020204030204" pitchFamily="34" charset="0"/>
                <a:cs typeface="Calibri" panose="020F0502020204030204" pitchFamily="34" charset="0"/>
              </a:rPr>
              <a:t>.</a:t>
            </a:r>
            <a:endParaRPr lang="sl-SI" sz="2400" dirty="0" smtClean="0">
              <a:latin typeface="Calibri" panose="020F0502020204030204" pitchFamily="34" charset="0"/>
              <a:cs typeface="Calibri" panose="020F0502020204030204" pitchFamily="34" charset="0"/>
            </a:endParaRPr>
          </a:p>
          <a:p>
            <a:pPr marL="365760" indent="-256032">
              <a:buFont typeface="Wingdings 3"/>
              <a:buChar char=""/>
              <a:defRPr/>
            </a:pPr>
            <a:endParaRPr lang="sl-SI" dirty="0"/>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4029384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3"/>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ea typeface="Cambria" panose="02040503050406030204" pitchFamily="18" charset="0"/>
                <a:cs typeface="Calibri Light" panose="020F0302020204030204" pitchFamily="34" charset="0"/>
              </a:rPr>
              <a:t>Napredovanje po programu:</a:t>
            </a: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3832167" y="1795548"/>
            <a:ext cx="8229600" cy="32585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l-SI" altLang="sl-SI" sz="2400" dirty="0" smtClean="0">
                <a:latin typeface="Calibri" panose="020F0502020204030204" pitchFamily="34" charset="0"/>
                <a:cs typeface="Calibri" panose="020F0502020204030204" pitchFamily="34" charset="0"/>
              </a:rPr>
              <a:t>za vpis v </a:t>
            </a:r>
            <a:r>
              <a:rPr lang="sl-SI" altLang="sl-SI" sz="2400" dirty="0" smtClean="0">
                <a:solidFill>
                  <a:srgbClr val="FF0000"/>
                </a:solidFill>
                <a:latin typeface="Calibri" panose="020F0502020204030204" pitchFamily="34" charset="0"/>
                <a:cs typeface="Calibri" panose="020F0502020204030204" pitchFamily="34" charset="0"/>
              </a:rPr>
              <a:t>2. letnik </a:t>
            </a:r>
            <a:r>
              <a:rPr lang="sl-SI" altLang="sl-SI" sz="2400" dirty="0" smtClean="0">
                <a:latin typeface="Calibri" panose="020F0502020204030204" pitchFamily="34" charset="0"/>
                <a:cs typeface="Calibri" panose="020F0502020204030204" pitchFamily="34" charset="0"/>
              </a:rPr>
              <a:t>doseženih najmanj </a:t>
            </a:r>
            <a:r>
              <a:rPr lang="sl-SI" altLang="sl-SI" sz="2400" dirty="0" smtClean="0">
                <a:solidFill>
                  <a:srgbClr val="FF0000"/>
                </a:solidFill>
                <a:latin typeface="Calibri" panose="020F0502020204030204" pitchFamily="34" charset="0"/>
                <a:cs typeface="Calibri" panose="020F0502020204030204" pitchFamily="34" charset="0"/>
              </a:rPr>
              <a:t>50 ECTS</a:t>
            </a:r>
            <a:r>
              <a:rPr lang="sl-SI" altLang="sl-SI" sz="2400" dirty="0" smtClean="0">
                <a:latin typeface="Calibri" panose="020F0502020204030204" pitchFamily="34" charset="0"/>
                <a:cs typeface="Calibri" panose="020F0502020204030204" pitchFamily="34" charset="0"/>
              </a:rPr>
              <a:t>, od katerih najmanj 20 ECTS iz organiziranih oblik študija 1. letnika,</a:t>
            </a:r>
          </a:p>
          <a:p>
            <a:pPr marL="0" indent="0">
              <a:spcBef>
                <a:spcPts val="0"/>
              </a:spcBef>
              <a:buNone/>
            </a:pPr>
            <a:endParaRPr lang="en-US" altLang="sl-SI" sz="2400" b="1" dirty="0" smtClean="0">
              <a:latin typeface="Calibri" panose="020F0502020204030204" pitchFamily="34" charset="0"/>
              <a:cs typeface="Calibri" panose="020F0502020204030204" pitchFamily="34" charset="0"/>
            </a:endParaRPr>
          </a:p>
          <a:p>
            <a:pPr>
              <a:spcBef>
                <a:spcPts val="0"/>
              </a:spcBef>
            </a:pPr>
            <a:r>
              <a:rPr lang="sl-SI" altLang="sl-SI" sz="2400" dirty="0" smtClean="0">
                <a:latin typeface="Calibri" panose="020F0502020204030204" pitchFamily="34" charset="0"/>
                <a:cs typeface="Calibri" panose="020F0502020204030204" pitchFamily="34" charset="0"/>
              </a:rPr>
              <a:t>za vpis v 3. letnik opravljene vse študijske obveznosti organiziranih oblik pouka iz 1. in 2. letnika</a:t>
            </a:r>
            <a:r>
              <a:rPr lang="sl-SI" altLang="sl-SI" sz="2400" b="1" dirty="0" smtClean="0">
                <a:latin typeface="Calibri" panose="020F0502020204030204" pitchFamily="34" charset="0"/>
                <a:cs typeface="Calibri" panose="020F0502020204030204" pitchFamily="34" charset="0"/>
              </a:rPr>
              <a:t>,</a:t>
            </a:r>
          </a:p>
          <a:p>
            <a:pPr>
              <a:spcBef>
                <a:spcPts val="0"/>
              </a:spcBef>
            </a:pPr>
            <a:endParaRPr lang="sl-SI" altLang="sl-SI" sz="2400" b="1" dirty="0" smtClean="0">
              <a:latin typeface="Calibri" panose="020F0502020204030204" pitchFamily="34" charset="0"/>
              <a:cs typeface="Calibri" panose="020F0502020204030204" pitchFamily="34" charset="0"/>
            </a:endParaRPr>
          </a:p>
          <a:p>
            <a:pPr>
              <a:spcBef>
                <a:spcPts val="0"/>
              </a:spcBef>
            </a:pPr>
            <a:r>
              <a:rPr lang="sl-SI" altLang="sl-SI" sz="2400" dirty="0" smtClean="0">
                <a:latin typeface="Calibri" panose="020F0502020204030204" pitchFamily="34" charset="0"/>
                <a:cs typeface="Calibri" panose="020F0502020204030204" pitchFamily="34" charset="0"/>
              </a:rPr>
              <a:t>za </a:t>
            </a:r>
            <a:r>
              <a:rPr lang="sl-SI" altLang="sl-SI" sz="2400" dirty="0" smtClean="0">
                <a:latin typeface="Calibri" panose="020F0502020204030204" pitchFamily="34" charset="0"/>
                <a:cs typeface="Calibri" panose="020F0502020204030204" pitchFamily="34" charset="0"/>
              </a:rPr>
              <a:t>vpis v 4. letnik opravljene vse študijske obveznosti iz 1., 2. in 3. letnika in </a:t>
            </a:r>
            <a:r>
              <a:rPr lang="sl-SI" altLang="sl-SI" sz="2400" b="1" dirty="0" smtClean="0">
                <a:solidFill>
                  <a:srgbClr val="FF0000"/>
                </a:solidFill>
                <a:latin typeface="Calibri" panose="020F0502020204030204" pitchFamily="34" charset="0"/>
                <a:cs typeface="Calibri" panose="020F0502020204030204" pitchFamily="34" charset="0"/>
              </a:rPr>
              <a:t>odobrena tema doktorske disertacije na UL</a:t>
            </a:r>
            <a:endParaRPr lang="en-US" altLang="sl-SI" sz="2400" b="1" dirty="0" smtClean="0">
              <a:latin typeface="Calibri" panose="020F0502020204030204" pitchFamily="34" charset="0"/>
              <a:cs typeface="Calibri" panose="020F0502020204030204" pitchFamily="34" charset="0"/>
            </a:endParaRPr>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2047059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3"/>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ea typeface="Cambria" panose="02040503050406030204" pitchFamily="18" charset="0"/>
                <a:cs typeface="Calibri Light" panose="020F0302020204030204" pitchFamily="34" charset="0"/>
              </a:rPr>
              <a:t>Dokončanje študija:</a:t>
            </a: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Ograda vsebine 1"/>
          <p:cNvSpPr txBox="1">
            <a:spLocks/>
          </p:cNvSpPr>
          <p:nvPr/>
        </p:nvSpPr>
        <p:spPr>
          <a:xfrm>
            <a:off x="3830782" y="1803862"/>
            <a:ext cx="8229600" cy="19534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3" panose="05040102010807070707" pitchFamily="18" charset="2"/>
              <a:buNone/>
            </a:pPr>
            <a:r>
              <a:rPr lang="sl-SI" altLang="sl-SI" sz="2400" dirty="0" smtClean="0">
                <a:latin typeface="Calibri" panose="020F0502020204030204" pitchFamily="34" charset="0"/>
                <a:cs typeface="Calibri" panose="020F0502020204030204" pitchFamily="34" charset="0"/>
              </a:rPr>
              <a:t>Doktorski študijski program uspešno zaključi doktorand, ki uspešno opravi:</a:t>
            </a:r>
          </a:p>
          <a:p>
            <a:pPr>
              <a:spcBef>
                <a:spcPts val="0"/>
              </a:spcBef>
            </a:pPr>
            <a:r>
              <a:rPr lang="sl-SI" altLang="sl-SI" sz="2400" dirty="0" smtClean="0">
                <a:latin typeface="Calibri" panose="020F0502020204030204" pitchFamily="34" charset="0"/>
                <a:cs typeface="Calibri" panose="020F0502020204030204" pitchFamily="34" charset="0"/>
              </a:rPr>
              <a:t>uspešno opravi vse obveznosti,</a:t>
            </a:r>
          </a:p>
          <a:p>
            <a:pPr>
              <a:spcBef>
                <a:spcPts val="0"/>
              </a:spcBef>
            </a:pPr>
            <a:r>
              <a:rPr lang="sl-SI" altLang="sl-SI" sz="2400" dirty="0" smtClean="0">
                <a:latin typeface="Calibri" panose="020F0502020204030204" pitchFamily="34" charset="0"/>
                <a:cs typeface="Calibri" panose="020F0502020204030204" pitchFamily="34" charset="0"/>
              </a:rPr>
              <a:t>objavi vsaj en znanstveni članek (SCI) v domači ali tuji periodični publikaciji in</a:t>
            </a:r>
          </a:p>
          <a:p>
            <a:pPr>
              <a:spcBef>
                <a:spcPts val="0"/>
              </a:spcBef>
            </a:pPr>
            <a:r>
              <a:rPr lang="sl-SI" altLang="sl-SI" sz="2400" dirty="0" smtClean="0">
                <a:latin typeface="Calibri" panose="020F0502020204030204" pitchFamily="34" charset="0"/>
                <a:cs typeface="Calibri" panose="020F0502020204030204" pitchFamily="34" charset="0"/>
              </a:rPr>
              <a:t>predloži ter uspešno zagovori predloženo doktorsko disertacijo. </a:t>
            </a:r>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405256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038600" y="632085"/>
            <a:ext cx="5843587" cy="850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altLang="sl-SI" dirty="0" smtClean="0"/>
              <a:t>ZAKLJUČEK</a:t>
            </a:r>
          </a:p>
        </p:txBody>
      </p:sp>
      <p:sp>
        <p:nvSpPr>
          <p:cNvPr id="7" name="Rectangle 1"/>
          <p:cNvSpPr>
            <a:spLocks noChangeArrowheads="1"/>
          </p:cNvSpPr>
          <p:nvPr/>
        </p:nvSpPr>
        <p:spPr bwMode="auto">
          <a:xfrm>
            <a:off x="4038600" y="1376016"/>
            <a:ext cx="8153400" cy="4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sz="2000" i="1">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l-SI" altLang="sl-SI" sz="2400" b="0" dirty="0" smtClean="0">
                <a:latin typeface="+mn-lt"/>
                <a:cs typeface="Calibri" panose="020F0502020204030204" pitchFamily="34" charset="0"/>
              </a:rPr>
              <a:t>Več </a:t>
            </a:r>
            <a:r>
              <a:rPr lang="sl-SI" altLang="sl-SI" sz="2400" b="0" dirty="0">
                <a:latin typeface="+mn-lt"/>
                <a:cs typeface="Calibri" panose="020F0502020204030204" pitchFamily="34" charset="0"/>
              </a:rPr>
              <a:t>informacij lahko pridobite tudi na spletu </a:t>
            </a:r>
            <a:r>
              <a:rPr lang="sl-SI" altLang="sl-SI" sz="2400" b="0" dirty="0" smtClean="0">
                <a:latin typeface="+mn-lt"/>
                <a:cs typeface="Calibri" panose="020F0502020204030204" pitchFamily="34" charset="0"/>
              </a:rPr>
              <a:t>Fakultete:</a:t>
            </a:r>
            <a:endParaRPr lang="sl-SI" altLang="sl-SI" sz="2400" b="0" dirty="0">
              <a:latin typeface="+mn-lt"/>
              <a:cs typeface="Calibri" panose="020F0502020204030204" pitchFamily="34" charset="0"/>
            </a:endParaRPr>
          </a:p>
          <a:p>
            <a:pPr>
              <a:spcBef>
                <a:spcPct val="0"/>
              </a:spcBef>
              <a:buFontTx/>
              <a:buNone/>
            </a:pPr>
            <a:r>
              <a:rPr lang="sl-SI" altLang="sl-SI" sz="2400" b="0" dirty="0" smtClean="0">
                <a:latin typeface="+mn-lt"/>
                <a:ea typeface="Calibri" panose="020F0502020204030204" pitchFamily="34" charset="0"/>
                <a:cs typeface="Arial" panose="020B0604020202020204" pitchFamily="34" charset="0"/>
              </a:rPr>
              <a:t>[</a:t>
            </a:r>
            <a:r>
              <a:rPr lang="sl-SI" sz="2400" b="0" dirty="0" smtClean="0">
                <a:latin typeface="+mn-lt"/>
                <a:hlinkClick r:id="rId2"/>
              </a:rPr>
              <a:t>https</a:t>
            </a:r>
            <a:r>
              <a:rPr lang="sl-SI" sz="2400" b="0" dirty="0">
                <a:latin typeface="+mn-lt"/>
                <a:hlinkClick r:id="rId2"/>
              </a:rPr>
              <a:t>://www.fpp.uni-lj.si/studij</a:t>
            </a:r>
            <a:r>
              <a:rPr lang="sl-SI" sz="2400" b="0" dirty="0" smtClean="0">
                <a:latin typeface="+mn-lt"/>
                <a:hlinkClick r:id="rId2"/>
              </a:rPr>
              <a:t>/</a:t>
            </a:r>
            <a:r>
              <a:rPr lang="sl-SI" altLang="sl-SI" sz="2400" b="0" dirty="0" smtClean="0">
                <a:latin typeface="+mn-lt"/>
                <a:ea typeface="Calibri" panose="020F0502020204030204" pitchFamily="34" charset="0"/>
                <a:cs typeface="Arial" panose="020B0604020202020204" pitchFamily="34" charset="0"/>
              </a:rPr>
              <a:t>]</a:t>
            </a:r>
            <a:r>
              <a:rPr lang="sl-SI" sz="2400" b="0" dirty="0" smtClean="0">
                <a:latin typeface="+mn-lt"/>
              </a:rPr>
              <a:t>.</a:t>
            </a:r>
          </a:p>
          <a:p>
            <a:pPr>
              <a:buFontTx/>
              <a:buNone/>
              <a:defRPr/>
            </a:pPr>
            <a:endParaRPr lang="sl-SI" altLang="sl-SI" sz="2400" b="0" kern="0" dirty="0" smtClean="0">
              <a:latin typeface="+mn-lt"/>
              <a:ea typeface="Calibri" panose="020F0502020204030204" pitchFamily="34" charset="0"/>
              <a:cs typeface="Arial" panose="020B0604020202020204" pitchFamily="34" charset="0"/>
            </a:endParaRPr>
          </a:p>
          <a:p>
            <a:pPr>
              <a:buFontTx/>
              <a:buNone/>
              <a:defRPr/>
            </a:pPr>
            <a:r>
              <a:rPr lang="sl-SI" altLang="sl-SI" sz="2400" b="0" kern="0" dirty="0" smtClean="0">
                <a:latin typeface="+mn-lt"/>
                <a:ea typeface="Calibri" panose="020F0502020204030204" pitchFamily="34" charset="0"/>
                <a:cs typeface="Arial" panose="020B0604020202020204" pitchFamily="34" charset="0"/>
              </a:rPr>
              <a:t>Z </a:t>
            </a:r>
            <a:r>
              <a:rPr lang="sl-SI" altLang="sl-SI" sz="2400" b="0" kern="0" dirty="0">
                <a:latin typeface="+mn-lt"/>
                <a:ea typeface="Calibri" panose="020F0502020204030204" pitchFamily="34" charset="0"/>
                <a:cs typeface="Arial" panose="020B0604020202020204" pitchFamily="34" charset="0"/>
              </a:rPr>
              <a:t>zagovorom </a:t>
            </a:r>
            <a:r>
              <a:rPr lang="sl-SI" altLang="sl-SI" sz="2400" b="0" kern="0" dirty="0" smtClean="0">
                <a:latin typeface="+mn-lt"/>
                <a:ea typeface="Calibri" panose="020F0502020204030204" pitchFamily="34" charset="0"/>
                <a:cs typeface="Arial" panose="020B0604020202020204" pitchFamily="34" charset="0"/>
              </a:rPr>
              <a:t>doktorske disertacije pridobite raven </a:t>
            </a:r>
            <a:r>
              <a:rPr lang="sl-SI" altLang="sl-SI" sz="2400" b="0" kern="0" dirty="0">
                <a:latin typeface="+mn-lt"/>
                <a:ea typeface="Calibri" panose="020F0502020204030204" pitchFamily="34" charset="0"/>
                <a:cs typeface="Arial" panose="020B0604020202020204" pitchFamily="34" charset="0"/>
              </a:rPr>
              <a:t>kvalifikacije</a:t>
            </a:r>
            <a:r>
              <a:rPr lang="sl-SI" altLang="sl-SI" sz="2400" b="0" kern="0" dirty="0" smtClean="0">
                <a:latin typeface="+mn-lt"/>
                <a:ea typeface="Calibri" panose="020F0502020204030204" pitchFamily="34" charset="0"/>
                <a:cs typeface="Arial" panose="020B0604020202020204" pitchFamily="34" charset="0"/>
              </a:rPr>
              <a:t>:</a:t>
            </a:r>
            <a:endParaRPr lang="sl-SI" altLang="sl-SI" sz="2400" b="0" kern="0" dirty="0">
              <a:latin typeface="+mn-lt"/>
              <a:ea typeface="Calibri" panose="020F0502020204030204" pitchFamily="34" charset="0"/>
              <a:cs typeface="Arial" panose="020B0604020202020204" pitchFamily="34" charset="0"/>
            </a:endParaRPr>
          </a:p>
          <a:p>
            <a:pPr marL="342900" indent="-342900">
              <a:defRPr/>
            </a:pPr>
            <a:r>
              <a:rPr lang="sl-SI" altLang="sl-SI" sz="2400" b="0" kern="0" dirty="0">
                <a:latin typeface="+mn-lt"/>
                <a:ea typeface="Calibri" panose="020F0502020204030204" pitchFamily="34" charset="0"/>
                <a:cs typeface="Arial" panose="020B0604020202020204" pitchFamily="34" charset="0"/>
              </a:rPr>
              <a:t>SOK </a:t>
            </a:r>
            <a:r>
              <a:rPr lang="sl-SI" altLang="sl-SI" sz="2400" b="0" kern="0" dirty="0" smtClean="0">
                <a:latin typeface="+mn-lt"/>
                <a:ea typeface="Calibri" panose="020F0502020204030204" pitchFamily="34" charset="0"/>
                <a:cs typeface="Arial" panose="020B0604020202020204" pitchFamily="34" charset="0"/>
              </a:rPr>
              <a:t>10.</a:t>
            </a:r>
            <a:endParaRPr lang="sl-SI" altLang="sl-SI" sz="2400" b="0" kern="0" dirty="0">
              <a:latin typeface="+mn-lt"/>
              <a:ea typeface="Calibri" panose="020F0502020204030204" pitchFamily="34" charset="0"/>
              <a:cs typeface="Arial" panose="020B0604020202020204" pitchFamily="34" charset="0"/>
            </a:endParaRPr>
          </a:p>
          <a:p>
            <a:pPr marL="342900" indent="-342900">
              <a:defRPr/>
            </a:pPr>
            <a:r>
              <a:rPr lang="sl-SI" altLang="sl-SI" sz="2400" b="0" kern="0" dirty="0">
                <a:latin typeface="+mn-lt"/>
                <a:ea typeface="Calibri" panose="020F0502020204030204" pitchFamily="34" charset="0"/>
                <a:cs typeface="Arial" panose="020B0604020202020204" pitchFamily="34" charset="0"/>
              </a:rPr>
              <a:t>EOK </a:t>
            </a:r>
            <a:r>
              <a:rPr lang="sl-SI" altLang="sl-SI" sz="2400" b="0" kern="0" dirty="0" smtClean="0">
                <a:latin typeface="+mn-lt"/>
                <a:ea typeface="Calibri" panose="020F0502020204030204" pitchFamily="34" charset="0"/>
                <a:cs typeface="Arial" panose="020B0604020202020204" pitchFamily="34" charset="0"/>
              </a:rPr>
              <a:t>8.</a:t>
            </a:r>
          </a:p>
          <a:p>
            <a:pPr>
              <a:buFontTx/>
              <a:buNone/>
              <a:defRPr/>
            </a:pPr>
            <a:endParaRPr lang="sl-SI" altLang="sl-SI" sz="2400" b="0" kern="0" dirty="0" smtClean="0">
              <a:latin typeface="+mn-lt"/>
              <a:ea typeface="Calibri" panose="020F0502020204030204" pitchFamily="34" charset="0"/>
              <a:cs typeface="Arial" panose="020B0604020202020204" pitchFamily="34" charset="0"/>
            </a:endParaRPr>
          </a:p>
          <a:p>
            <a:pPr>
              <a:buFontTx/>
              <a:buNone/>
              <a:defRPr/>
            </a:pPr>
            <a:r>
              <a:rPr lang="sl-SI" altLang="sl-SI" sz="2400" b="0" kern="0" dirty="0" smtClean="0">
                <a:latin typeface="+mn-lt"/>
                <a:ea typeface="Calibri" panose="020F0502020204030204" pitchFamily="34" charset="0"/>
                <a:cs typeface="Arial" panose="020B0604020202020204" pitchFamily="34" charset="0"/>
              </a:rPr>
              <a:t>Po </a:t>
            </a:r>
            <a:r>
              <a:rPr lang="sl-SI" altLang="sl-SI" sz="2400" b="0" kern="0" dirty="0">
                <a:latin typeface="+mn-lt"/>
                <a:ea typeface="Calibri" panose="020F0502020204030204" pitchFamily="34" charset="0"/>
                <a:cs typeface="Arial" panose="020B0604020202020204" pitchFamily="34" charset="0"/>
              </a:rPr>
              <a:t>dokončanju </a:t>
            </a:r>
            <a:r>
              <a:rPr lang="sl-SI" altLang="sl-SI" sz="2400" b="0" kern="0" dirty="0" smtClean="0">
                <a:latin typeface="+mn-lt"/>
                <a:ea typeface="Calibri" panose="020F0502020204030204" pitchFamily="34" charset="0"/>
                <a:cs typeface="Arial" panose="020B0604020202020204" pitchFamily="34" charset="0"/>
              </a:rPr>
              <a:t>študija </a:t>
            </a:r>
            <a:r>
              <a:rPr lang="sl-SI" altLang="sl-SI" sz="2400" b="0" kern="0" dirty="0">
                <a:latin typeface="+mn-lt"/>
                <a:ea typeface="Calibri" panose="020F0502020204030204" pitchFamily="34" charset="0"/>
                <a:cs typeface="Arial" panose="020B0604020202020204" pitchFamily="34" charset="0"/>
              </a:rPr>
              <a:t>se pridobi znanstveni </a:t>
            </a:r>
            <a:r>
              <a:rPr lang="sl-SI" altLang="sl-SI" sz="2400" b="0" kern="0" dirty="0" smtClean="0">
                <a:latin typeface="+mn-lt"/>
                <a:ea typeface="Calibri" panose="020F0502020204030204" pitchFamily="34" charset="0"/>
                <a:cs typeface="Arial" panose="020B0604020202020204" pitchFamily="34" charset="0"/>
              </a:rPr>
              <a:t>naslov, </a:t>
            </a:r>
            <a:r>
              <a:rPr lang="sl-SI" altLang="sl-SI" sz="2400" b="0" kern="0" dirty="0">
                <a:latin typeface="+mn-lt"/>
                <a:ea typeface="Calibri" panose="020F0502020204030204" pitchFamily="34" charset="0"/>
                <a:cs typeface="Arial" panose="020B0604020202020204" pitchFamily="34" charset="0"/>
              </a:rPr>
              <a:t>in sicer:</a:t>
            </a:r>
          </a:p>
          <a:p>
            <a:pPr marL="342900" indent="-342900">
              <a:defRPr/>
            </a:pPr>
            <a:r>
              <a:rPr lang="sl-SI" altLang="sl-SI" sz="2400" b="0" kern="0" dirty="0">
                <a:latin typeface="+mn-lt"/>
                <a:ea typeface="Calibri" panose="020F0502020204030204" pitchFamily="34" charset="0"/>
                <a:cs typeface="Arial" panose="020B0604020202020204" pitchFamily="34" charset="0"/>
              </a:rPr>
              <a:t>doktor znanosti, okrajšano dr.,</a:t>
            </a:r>
          </a:p>
          <a:p>
            <a:pPr marL="342900" indent="-342900">
              <a:defRPr/>
            </a:pPr>
            <a:r>
              <a:rPr lang="sl-SI" altLang="sl-SI" sz="2400" b="0" kern="0" dirty="0">
                <a:latin typeface="+mn-lt"/>
                <a:ea typeface="Calibri" panose="020F0502020204030204" pitchFamily="34" charset="0"/>
                <a:cs typeface="Arial" panose="020B0604020202020204" pitchFamily="34" charset="0"/>
              </a:rPr>
              <a:t>doktorica znanosti, okrajšano dr</a:t>
            </a:r>
            <a:r>
              <a:rPr lang="sl-SI" altLang="sl-SI" sz="2400" b="0" kern="0" dirty="0" smtClean="0">
                <a:latin typeface="+mn-lt"/>
                <a:ea typeface="Calibri" panose="020F0502020204030204" pitchFamily="34" charset="0"/>
                <a:cs typeface="Arial" panose="020B0604020202020204" pitchFamily="34" charset="0"/>
              </a:rPr>
              <a:t>.</a:t>
            </a:r>
            <a:endParaRPr lang="sl-SI" altLang="sl-SI" sz="2400" b="0" kern="0" dirty="0">
              <a:latin typeface="+mn-lt"/>
              <a:ea typeface="Calibri" panose="020F0502020204030204" pitchFamily="34" charset="0"/>
              <a:cs typeface="Arial" panose="020B0604020202020204" pitchFamily="34" charset="0"/>
            </a:endParaRPr>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3554773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131425" y="1562793"/>
            <a:ext cx="7991302" cy="2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Narrow" pitchFamily="34" charset="0"/>
              </a:defRPr>
            </a:lvl2pPr>
            <a:lvl3pPr marL="1143000" indent="-228600" algn="l" rtl="0" eaLnBrk="0" fontAlgn="base" hangingPunct="0">
              <a:spcBef>
                <a:spcPct val="20000"/>
              </a:spcBef>
              <a:spcAft>
                <a:spcPct val="0"/>
              </a:spcAft>
              <a:buChar char="•"/>
              <a:defRPr sz="2000" i="1">
                <a:solidFill>
                  <a:schemeClr val="tx1"/>
                </a:solidFill>
                <a:latin typeface="Arial Narrow" pitchFamily="34" charset="0"/>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defRPr/>
            </a:pPr>
            <a:r>
              <a:rPr lang="sl-SI" altLang="sl-SI" sz="4400" b="0" kern="0" dirty="0" smtClean="0">
                <a:latin typeface="Calibri Light" panose="020F0302020204030204" pitchFamily="34" charset="0"/>
                <a:cs typeface="Calibri Light" panose="020F0302020204030204" pitchFamily="34" charset="0"/>
              </a:rPr>
              <a:t>Hvala za pozornost.</a:t>
            </a:r>
          </a:p>
          <a:p>
            <a:pPr>
              <a:buFontTx/>
              <a:buNone/>
              <a:defRPr/>
            </a:pPr>
            <a:endParaRPr lang="sl-SI" altLang="sl-SI" sz="1800" b="0" kern="0" dirty="0" smtClean="0">
              <a:latin typeface="Calibri Light" panose="020F0302020204030204" pitchFamily="34" charset="0"/>
              <a:cs typeface="Calibri Light" panose="020F0302020204030204" pitchFamily="34" charset="0"/>
            </a:endParaRPr>
          </a:p>
          <a:p>
            <a:pPr>
              <a:buFontTx/>
              <a:buNone/>
              <a:defRPr/>
            </a:pPr>
            <a:r>
              <a:rPr lang="sl-SI" altLang="sl-SI" sz="4400" b="0" i="1" kern="0" dirty="0" smtClean="0">
                <a:latin typeface="Calibri Light" panose="020F0302020204030204" pitchFamily="34" charset="0"/>
                <a:cs typeface="Calibri Light" panose="020F0302020204030204" pitchFamily="34" charset="0"/>
              </a:rPr>
              <a:t>VPRAŠANJA </a:t>
            </a:r>
            <a:r>
              <a:rPr lang="sl-SI" altLang="sl-SI" sz="4400" b="0" i="1" kern="0" dirty="0" smtClean="0">
                <a:latin typeface="Calibri Light" panose="020F0302020204030204" pitchFamily="34" charset="0"/>
                <a:cs typeface="Calibri Light" panose="020F0302020204030204" pitchFamily="34" charset="0"/>
              </a:rPr>
              <a:t>…..</a:t>
            </a:r>
          </a:p>
        </p:txBody>
      </p:sp>
      <p:sp>
        <p:nvSpPr>
          <p:cNvPr id="4"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
        <p:nvSpPr>
          <p:cNvPr id="5" name="Pravokotnik 4"/>
          <p:cNvSpPr/>
          <p:nvPr/>
        </p:nvSpPr>
        <p:spPr>
          <a:xfrm>
            <a:off x="7099069" y="4305992"/>
            <a:ext cx="4084320" cy="978729"/>
          </a:xfrm>
          <a:prstGeom prst="rect">
            <a:avLst/>
          </a:prstGeom>
        </p:spPr>
        <p:txBody>
          <a:bodyPr wrap="square">
            <a:spAutoFit/>
          </a:bodyPr>
          <a:lstStyle/>
          <a:p>
            <a:pPr algn="r">
              <a:lnSpc>
                <a:spcPct val="90000"/>
              </a:lnSpc>
            </a:pPr>
            <a:r>
              <a:rPr lang="sl-SI" altLang="sl-SI" sz="3200" kern="0" dirty="0">
                <a:solidFill>
                  <a:srgbClr val="FF0000"/>
                </a:solidFill>
                <a:latin typeface="Calibri Light" panose="020F0302020204030204" pitchFamily="34" charset="0"/>
                <a:cs typeface="Calibri Light" panose="020F0302020204030204" pitchFamily="34" charset="0"/>
              </a:rPr>
              <a:t>Vabljeni k vpisu na </a:t>
            </a:r>
            <a:r>
              <a:rPr lang="sl-SI" altLang="sl-SI" sz="3200" kern="0" dirty="0">
                <a:solidFill>
                  <a:srgbClr val="FF0000"/>
                </a:solidFill>
                <a:latin typeface="Calibri Light" panose="020F0302020204030204" pitchFamily="34" charset="0"/>
                <a:cs typeface="Calibri Light" panose="020F0302020204030204" pitchFamily="34" charset="0"/>
              </a:rPr>
              <a:t>doktorski študij na FPP</a:t>
            </a:r>
            <a:r>
              <a:rPr lang="sl-SI" altLang="sl-SI" sz="3200" kern="0" dirty="0">
                <a:solidFill>
                  <a:srgbClr val="FF0000"/>
                </a:solidFill>
                <a:latin typeface="Calibri Light" panose="020F0302020204030204" pitchFamily="34" charset="0"/>
                <a:cs typeface="Calibri Light" panose="020F0302020204030204" pitchFamily="34" charset="0"/>
              </a:rPr>
              <a:t>!</a:t>
            </a:r>
          </a:p>
        </p:txBody>
      </p:sp>
      <p:pic>
        <p:nvPicPr>
          <p:cNvPr id="6" name="Slika 5"/>
          <p:cNvPicPr>
            <a:picLocks noChangeAspect="1"/>
          </p:cNvPicPr>
          <p:nvPr/>
        </p:nvPicPr>
        <p:blipFill>
          <a:blip r:embed="rId2"/>
          <a:stretch>
            <a:fillRect/>
          </a:stretch>
        </p:blipFill>
        <p:spPr>
          <a:xfrm>
            <a:off x="790888" y="3608872"/>
            <a:ext cx="5584974" cy="2650887"/>
          </a:xfrm>
          <a:prstGeom prst="rect">
            <a:avLst/>
          </a:prstGeom>
        </p:spPr>
      </p:pic>
    </p:spTree>
    <p:extLst>
      <p:ext uri="{BB962C8B-B14F-4D97-AF65-F5344CB8AC3E}">
        <p14:creationId xmlns:p14="http://schemas.microsoft.com/office/powerpoint/2010/main" val="272302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txBox="1">
            <a:spLocks/>
          </p:cNvSpPr>
          <p:nvPr/>
        </p:nvSpPr>
        <p:spPr>
          <a:xfrm>
            <a:off x="3890356" y="681962"/>
            <a:ext cx="8301644" cy="7062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cs typeface="Calibri Light" panose="020F0302020204030204" pitchFamily="34" charset="0"/>
              </a:rPr>
              <a:t>Obvezne priloge:</a:t>
            </a:r>
            <a:endParaRPr lang="sl-SI" dirty="0">
              <a:latin typeface="Calibri Light" panose="020F0302020204030204" pitchFamily="34" charset="0"/>
              <a:cs typeface="Calibri Light" panose="020F0302020204030204" pitchFamily="34" charset="0"/>
            </a:endParaRPr>
          </a:p>
        </p:txBody>
      </p:sp>
      <p:sp>
        <p:nvSpPr>
          <p:cNvPr id="4" name="Označba mesta vsebine 1"/>
          <p:cNvSpPr txBox="1">
            <a:spLocks/>
          </p:cNvSpPr>
          <p:nvPr/>
        </p:nvSpPr>
        <p:spPr>
          <a:xfrm>
            <a:off x="3815542" y="1306571"/>
            <a:ext cx="8229600" cy="4525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sl-SI" sz="2400" dirty="0" smtClean="0">
                <a:latin typeface="Calibri" panose="020F0502020204030204" pitchFamily="34" charset="0"/>
                <a:cs typeface="Calibri" panose="020F0502020204030204" pitchFamily="34" charset="0"/>
              </a:rPr>
              <a:t>kratek </a:t>
            </a:r>
            <a:r>
              <a:rPr lang="sl-SI" sz="2400" b="1" dirty="0" smtClean="0">
                <a:latin typeface="Calibri" panose="020F0502020204030204" pitchFamily="34" charset="0"/>
                <a:cs typeface="Calibri" panose="020F0502020204030204" pitchFamily="34" charset="0"/>
              </a:rPr>
              <a:t>življenjepis</a:t>
            </a:r>
            <a:r>
              <a:rPr lang="sl-SI" sz="2400" dirty="0" smtClean="0">
                <a:latin typeface="Calibri" panose="020F0502020204030204" pitchFamily="34" charset="0"/>
                <a:cs typeface="Calibri" panose="020F0502020204030204" pitchFamily="34" charset="0"/>
              </a:rPr>
              <a:t>,</a:t>
            </a:r>
          </a:p>
          <a:p>
            <a:pPr>
              <a:spcBef>
                <a:spcPts val="0"/>
              </a:spcBef>
              <a:defRPr/>
            </a:pPr>
            <a:r>
              <a:rPr lang="sl-SI" sz="2400" dirty="0" smtClean="0">
                <a:latin typeface="Calibri" panose="020F0502020204030204" pitchFamily="34" charset="0"/>
                <a:cs typeface="Calibri" panose="020F0502020204030204" pitchFamily="34" charset="0"/>
              </a:rPr>
              <a:t>(overjena) </a:t>
            </a:r>
            <a:r>
              <a:rPr lang="sl-SI" sz="2400" b="1" dirty="0" smtClean="0">
                <a:latin typeface="Calibri" panose="020F0502020204030204" pitchFamily="34" charset="0"/>
                <a:cs typeface="Calibri" panose="020F0502020204030204" pitchFamily="34" charset="0"/>
              </a:rPr>
              <a:t>kopija diplomske listine</a:t>
            </a:r>
            <a:r>
              <a:rPr lang="sl-SI" sz="2400" dirty="0" smtClean="0">
                <a:latin typeface="Calibri" panose="020F0502020204030204" pitchFamily="34" charset="0"/>
                <a:cs typeface="Calibri" panose="020F0502020204030204" pitchFamily="34" charset="0"/>
              </a:rPr>
              <a:t> (če diploma še ni </a:t>
            </a:r>
            <a:r>
              <a:rPr lang="sl-SI" sz="2400" dirty="0" err="1" smtClean="0">
                <a:latin typeface="Calibri" panose="020F0502020204030204" pitchFamily="34" charset="0"/>
                <a:cs typeface="Calibri" panose="020F0502020204030204" pitchFamily="34" charset="0"/>
              </a:rPr>
              <a:t>buila</a:t>
            </a:r>
            <a:r>
              <a:rPr lang="sl-SI" sz="2400" dirty="0" smtClean="0">
                <a:latin typeface="Calibri" panose="020F0502020204030204" pitchFamily="34" charset="0"/>
                <a:cs typeface="Calibri" panose="020F0502020204030204" pitchFamily="34" charset="0"/>
              </a:rPr>
              <a:t> izdana, kandidati priložijo kopijo začasnega potrdila o diplomiranju - ko prejmejo diplomsko listino, NUJNO posredujejo še kopijo le-te; *če je diploma pridobljena v tujini, kandidati priložijo tudi odločbo o priznavanju v tujini pridobljene diplome)</a:t>
            </a:r>
          </a:p>
          <a:p>
            <a:pPr>
              <a:spcBef>
                <a:spcPts val="0"/>
              </a:spcBef>
              <a:defRPr/>
            </a:pPr>
            <a:r>
              <a:rPr lang="sl-SI" sz="2400" b="1" dirty="0" smtClean="0">
                <a:latin typeface="Calibri" panose="020F0502020204030204" pitchFamily="34" charset="0"/>
                <a:cs typeface="Calibri" panose="020F0502020204030204" pitchFamily="34" charset="0"/>
              </a:rPr>
              <a:t>kopije celotne Priloge k diplomi</a:t>
            </a:r>
            <a:r>
              <a:rPr lang="sl-SI" sz="2400" dirty="0" smtClean="0">
                <a:latin typeface="Calibri" panose="020F0502020204030204" pitchFamily="34" charset="0"/>
                <a:cs typeface="Calibri" panose="020F0502020204030204" pitchFamily="34" charset="0"/>
              </a:rPr>
              <a:t> ali potrdilo o opravljenih izpitih na dodiplomskem oz. podiplomskem študiju z izračunano povprečno oceno študija in oceno diplome,</a:t>
            </a:r>
          </a:p>
          <a:p>
            <a:pPr>
              <a:spcBef>
                <a:spcPts val="0"/>
              </a:spcBef>
              <a:defRPr/>
            </a:pPr>
            <a:r>
              <a:rPr lang="sl-SI" sz="2400" b="1" u="sng" dirty="0" smtClean="0">
                <a:latin typeface="Calibri" panose="020F0502020204030204" pitchFamily="34" charset="0"/>
                <a:cs typeface="Calibri" panose="020F0502020204030204" pitchFamily="34" charset="0"/>
                <a:hlinkClick r:id="rId2"/>
              </a:rPr>
              <a:t>izjava mentorja</a:t>
            </a:r>
            <a:r>
              <a:rPr lang="sl-SI" sz="2400" dirty="0" smtClean="0">
                <a:latin typeface="Calibri" panose="020F0502020204030204" pitchFamily="34" charset="0"/>
                <a:cs typeface="Calibri" panose="020F0502020204030204" pitchFamily="34" charset="0"/>
              </a:rPr>
              <a:t>,</a:t>
            </a:r>
          </a:p>
          <a:p>
            <a:pPr>
              <a:spcBef>
                <a:spcPts val="0"/>
              </a:spcBef>
              <a:defRPr/>
            </a:pPr>
            <a:r>
              <a:rPr lang="sl-SI" sz="2400" dirty="0" smtClean="0">
                <a:latin typeface="Calibri" panose="020F0502020204030204" pitchFamily="34" charset="0"/>
                <a:cs typeface="Calibri" panose="020F0502020204030204" pitchFamily="34" charset="0"/>
              </a:rPr>
              <a:t>predlog </a:t>
            </a:r>
            <a:r>
              <a:rPr lang="sl-SI" sz="2400" b="1" dirty="0" smtClean="0">
                <a:latin typeface="Calibri" panose="020F0502020204030204" pitchFamily="34" charset="0"/>
                <a:cs typeface="Calibri" panose="020F0502020204030204" pitchFamily="34" charset="0"/>
              </a:rPr>
              <a:t>idejnega osnutka</a:t>
            </a:r>
            <a:r>
              <a:rPr lang="sl-SI" sz="2400" dirty="0" smtClean="0">
                <a:latin typeface="Calibri" panose="020F0502020204030204" pitchFamily="34" charset="0"/>
                <a:cs typeface="Calibri" panose="020F0502020204030204" pitchFamily="34" charset="0"/>
              </a:rPr>
              <a:t> dispozicije doktorske teme (v obsegu do 1000 besed) z navedbo seznama temeljne literature,</a:t>
            </a:r>
          </a:p>
          <a:p>
            <a:pPr>
              <a:spcBef>
                <a:spcPts val="0"/>
              </a:spcBef>
              <a:defRPr/>
            </a:pPr>
            <a:r>
              <a:rPr lang="sl-SI" sz="2400" dirty="0" smtClean="0">
                <a:latin typeface="Calibri" panose="020F0502020204030204" pitchFamily="34" charset="0"/>
                <a:cs typeface="Calibri" panose="020F0502020204030204" pitchFamily="34" charset="0"/>
              </a:rPr>
              <a:t>dokazila o izpolnjevanju </a:t>
            </a:r>
            <a:r>
              <a:rPr lang="sl-SI" sz="2400" b="1" dirty="0" smtClean="0">
                <a:latin typeface="Calibri" panose="020F0502020204030204" pitchFamily="34" charset="0"/>
                <a:cs typeface="Calibri" panose="020F0502020204030204" pitchFamily="34" charset="0"/>
              </a:rPr>
              <a:t>ostalih pogojev</a:t>
            </a:r>
            <a:r>
              <a:rPr lang="sl-SI" sz="2400" dirty="0" smtClean="0">
                <a:latin typeface="Calibri" panose="020F0502020204030204" pitchFamily="34" charset="0"/>
                <a:cs typeface="Calibri" panose="020F0502020204030204" pitchFamily="34" charset="0"/>
              </a:rPr>
              <a:t> za vpis. </a:t>
            </a:r>
          </a:p>
          <a:p>
            <a:pPr marL="109537" indent="0">
              <a:buFont typeface="Wingdings 3" panose="05040102010807070707" pitchFamily="18" charset="2"/>
              <a:buNone/>
              <a:defRPr/>
            </a:pPr>
            <a:endParaRPr lang="sl-SI" dirty="0"/>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72973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txBox="1">
            <a:spLocks/>
          </p:cNvSpPr>
          <p:nvPr/>
        </p:nvSpPr>
        <p:spPr>
          <a:xfrm>
            <a:off x="3890356" y="681962"/>
            <a:ext cx="8301644" cy="7062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cs typeface="Calibri Light" panose="020F0302020204030204" pitchFamily="34" charset="0"/>
              </a:rPr>
              <a:t>Prijavni roki:</a:t>
            </a:r>
            <a:endParaRPr lang="sl-SI" dirty="0">
              <a:latin typeface="Calibri Light" panose="020F0302020204030204" pitchFamily="34" charset="0"/>
              <a:cs typeface="Calibri Light" panose="020F0302020204030204" pitchFamily="34" charset="0"/>
            </a:endParaRPr>
          </a:p>
        </p:txBody>
      </p:sp>
      <p:sp>
        <p:nvSpPr>
          <p:cNvPr id="4" name="Označba mesta vsebine 1"/>
          <p:cNvSpPr txBox="1">
            <a:spLocks/>
          </p:cNvSpPr>
          <p:nvPr/>
        </p:nvSpPr>
        <p:spPr>
          <a:xfrm>
            <a:off x="3815542" y="1903615"/>
            <a:ext cx="8229600" cy="39289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altLang="sl-SI" sz="2400" dirty="0">
                <a:latin typeface="Calibri" panose="020F0502020204030204" pitchFamily="34" charset="0"/>
                <a:cs typeface="Calibri" panose="020F0502020204030204" pitchFamily="34" charset="0"/>
              </a:rPr>
              <a:t>1. prijavni rok je do </a:t>
            </a:r>
            <a:r>
              <a:rPr lang="sl-SI" altLang="sl-SI" sz="2400" b="1" dirty="0" smtClean="0">
                <a:solidFill>
                  <a:srgbClr val="FF0000"/>
                </a:solidFill>
                <a:latin typeface="Calibri" panose="020F0502020204030204" pitchFamily="34" charset="0"/>
                <a:cs typeface="Calibri" panose="020F0502020204030204" pitchFamily="34" charset="0"/>
              </a:rPr>
              <a:t>20.08.2019. </a:t>
            </a:r>
            <a:endParaRPr lang="sl-SI" altLang="sl-SI" sz="2400" b="1" dirty="0">
              <a:solidFill>
                <a:srgbClr val="FF0000"/>
              </a:solidFill>
              <a:latin typeface="Calibri" panose="020F0502020204030204" pitchFamily="34" charset="0"/>
              <a:cs typeface="Calibri" panose="020F0502020204030204" pitchFamily="34" charset="0"/>
            </a:endParaRPr>
          </a:p>
          <a:p>
            <a:pPr lvl="1"/>
            <a:r>
              <a:rPr lang="sl-SI" altLang="sl-SI" dirty="0">
                <a:latin typeface="Calibri" panose="020F0502020204030204" pitchFamily="34" charset="0"/>
                <a:cs typeface="Calibri" panose="020F0502020204030204" pitchFamily="34" charset="0"/>
              </a:rPr>
              <a:t>Vpis do </a:t>
            </a:r>
            <a:r>
              <a:rPr lang="sl-SI" altLang="sl-SI" dirty="0" smtClean="0">
                <a:latin typeface="Calibri" panose="020F0502020204030204" pitchFamily="34" charset="0"/>
                <a:cs typeface="Calibri" panose="020F0502020204030204" pitchFamily="34" charset="0"/>
              </a:rPr>
              <a:t>31.08.2019.</a:t>
            </a:r>
          </a:p>
          <a:p>
            <a:pPr marL="457200" lvl="1" indent="0">
              <a:buNone/>
            </a:pPr>
            <a:endParaRPr lang="sl-SI" altLang="sl-SI" dirty="0">
              <a:latin typeface="Calibri" panose="020F0502020204030204" pitchFamily="34" charset="0"/>
              <a:cs typeface="Calibri" panose="020F0502020204030204" pitchFamily="34" charset="0"/>
            </a:endParaRPr>
          </a:p>
          <a:p>
            <a:r>
              <a:rPr lang="sl-SI" altLang="sl-SI" sz="2400" dirty="0">
                <a:latin typeface="Calibri" panose="020F0502020204030204" pitchFamily="34" charset="0"/>
                <a:cs typeface="Calibri" panose="020F0502020204030204" pitchFamily="34" charset="0"/>
              </a:rPr>
              <a:t>2. prijavni rok je od </a:t>
            </a:r>
            <a:r>
              <a:rPr lang="sl-SI" altLang="sl-SI" sz="2400" b="1" dirty="0" smtClean="0">
                <a:solidFill>
                  <a:srgbClr val="FF0000"/>
                </a:solidFill>
                <a:latin typeface="Calibri" panose="020F0502020204030204" pitchFamily="34" charset="0"/>
                <a:cs typeface="Calibri" panose="020F0502020204030204" pitchFamily="34" charset="0"/>
              </a:rPr>
              <a:t>04.09.2019 </a:t>
            </a:r>
            <a:r>
              <a:rPr lang="sl-SI" altLang="sl-SI" sz="2400" dirty="0">
                <a:latin typeface="Calibri" panose="020F0502020204030204" pitchFamily="34" charset="0"/>
                <a:cs typeface="Calibri" panose="020F0502020204030204" pitchFamily="34" charset="0"/>
              </a:rPr>
              <a:t>do</a:t>
            </a:r>
            <a:r>
              <a:rPr lang="sl-SI" altLang="sl-SI" sz="2400" b="1" dirty="0">
                <a:solidFill>
                  <a:srgbClr val="FF0000"/>
                </a:solidFill>
                <a:latin typeface="Calibri" panose="020F0502020204030204" pitchFamily="34" charset="0"/>
                <a:cs typeface="Calibri" panose="020F0502020204030204" pitchFamily="34" charset="0"/>
              </a:rPr>
              <a:t> </a:t>
            </a:r>
            <a:r>
              <a:rPr lang="sl-SI" altLang="sl-SI" sz="2400" b="1" dirty="0" smtClean="0">
                <a:solidFill>
                  <a:srgbClr val="FF0000"/>
                </a:solidFill>
                <a:latin typeface="Calibri" panose="020F0502020204030204" pitchFamily="34" charset="0"/>
                <a:cs typeface="Calibri" panose="020F0502020204030204" pitchFamily="34" charset="0"/>
              </a:rPr>
              <a:t>10.09.2019 </a:t>
            </a:r>
            <a:r>
              <a:rPr lang="sl-SI" altLang="sl-SI" sz="2400" dirty="0">
                <a:latin typeface="Calibri" panose="020F0502020204030204" pitchFamily="34" charset="0"/>
                <a:cs typeface="Calibri" panose="020F0502020204030204" pitchFamily="34" charset="0"/>
              </a:rPr>
              <a:t>(v primeru prostih vpisnih mest)</a:t>
            </a:r>
          </a:p>
          <a:p>
            <a:pPr lvl="1"/>
            <a:r>
              <a:rPr lang="sl-SI" altLang="sl-SI" dirty="0">
                <a:latin typeface="Calibri" panose="020F0502020204030204" pitchFamily="34" charset="0"/>
                <a:cs typeface="Calibri" panose="020F0502020204030204" pitchFamily="34" charset="0"/>
              </a:rPr>
              <a:t>Vpis do </a:t>
            </a:r>
            <a:r>
              <a:rPr lang="sl-SI" altLang="sl-SI" dirty="0" smtClean="0">
                <a:latin typeface="Calibri" panose="020F0502020204030204" pitchFamily="34" charset="0"/>
                <a:cs typeface="Calibri" panose="020F0502020204030204" pitchFamily="34" charset="0"/>
              </a:rPr>
              <a:t>27.09.2019</a:t>
            </a:r>
            <a:r>
              <a:rPr lang="sl-SI" altLang="sl-SI" dirty="0" smtClean="0">
                <a:latin typeface="Calibri" panose="020F0502020204030204" pitchFamily="34" charset="0"/>
                <a:cs typeface="Calibri" panose="020F0502020204030204" pitchFamily="34" charset="0"/>
              </a:rPr>
              <a:t>.</a:t>
            </a:r>
          </a:p>
          <a:p>
            <a:pPr marL="457200" lvl="1" indent="0">
              <a:buNone/>
            </a:pPr>
            <a:endParaRPr lang="sl-SI" altLang="sl-SI" dirty="0" smtClean="0">
              <a:latin typeface="Calibri" panose="020F0502020204030204" pitchFamily="34" charset="0"/>
              <a:cs typeface="Calibri" panose="020F0502020204030204" pitchFamily="34" charset="0"/>
            </a:endParaRPr>
          </a:p>
          <a:p>
            <a:pPr marL="457200" lvl="1" indent="0">
              <a:buNone/>
            </a:pPr>
            <a:endParaRPr lang="sl-SI" altLang="sl-SI" dirty="0">
              <a:latin typeface="Calibri" panose="020F0502020204030204" pitchFamily="34" charset="0"/>
              <a:cs typeface="Calibri" panose="020F0502020204030204" pitchFamily="34" charset="0"/>
            </a:endParaRPr>
          </a:p>
          <a:p>
            <a:pPr marL="457200" lvl="1" indent="0">
              <a:buNone/>
            </a:pPr>
            <a:r>
              <a:rPr lang="sl-SI" altLang="sl-SI" dirty="0" smtClean="0">
                <a:latin typeface="Calibri" panose="020F0502020204030204" pitchFamily="34" charset="0"/>
                <a:cs typeface="Calibri" panose="020F0502020204030204" pitchFamily="34" charset="0"/>
              </a:rPr>
              <a:t>Vpis je omejen na 5 študentov 1. letnika.</a:t>
            </a:r>
            <a:endParaRPr lang="sl-SI" altLang="sl-SI" dirty="0">
              <a:latin typeface="Calibri" panose="020F0502020204030204" pitchFamily="34" charset="0"/>
              <a:cs typeface="Calibri" panose="020F0502020204030204" pitchFamily="34" charset="0"/>
            </a:endParaRPr>
          </a:p>
          <a:p>
            <a:pPr marL="109537" indent="0">
              <a:buFont typeface="Wingdings 3" panose="05040102010807070707" pitchFamily="18" charset="2"/>
              <a:buNone/>
              <a:defRPr/>
            </a:pPr>
            <a:endParaRPr lang="sl-SI" dirty="0"/>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4238500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txBox="1">
            <a:spLocks/>
          </p:cNvSpPr>
          <p:nvPr/>
        </p:nvSpPr>
        <p:spPr>
          <a:xfrm>
            <a:off x="3890356" y="681962"/>
            <a:ext cx="8301644" cy="7062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err="1">
                <a:latin typeface="Calibri Light" panose="020F0302020204030204" pitchFamily="34" charset="0"/>
                <a:cs typeface="Calibri Light" panose="020F0302020204030204" pitchFamily="34" charset="0"/>
              </a:rPr>
              <a:t>Struktura</a:t>
            </a:r>
            <a:r>
              <a:rPr lang="en-US" dirty="0">
                <a:latin typeface="Calibri Light" panose="020F0302020204030204" pitchFamily="34" charset="0"/>
                <a:cs typeface="Calibri Light" panose="020F0302020204030204" pitchFamily="34" charset="0"/>
              </a:rPr>
              <a:t> in </a:t>
            </a:r>
            <a:r>
              <a:rPr lang="en-US" dirty="0" err="1">
                <a:latin typeface="Calibri Light" panose="020F0302020204030204" pitchFamily="34" charset="0"/>
                <a:cs typeface="Calibri Light" panose="020F0302020204030204" pitchFamily="34" charset="0"/>
              </a:rPr>
              <a:t>kreditno</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ovrednotenje</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študijskega</a:t>
            </a:r>
            <a:r>
              <a:rPr lang="en-US" dirty="0">
                <a:latin typeface="Calibri Light" panose="020F0302020204030204" pitchFamily="34" charset="0"/>
                <a:cs typeface="Calibri Light" panose="020F0302020204030204" pitchFamily="34" charset="0"/>
              </a:rPr>
              <a:t> </a:t>
            </a:r>
            <a:r>
              <a:rPr lang="en-US" dirty="0" err="1" smtClean="0">
                <a:latin typeface="Calibri Light" panose="020F0302020204030204" pitchFamily="34" charset="0"/>
                <a:cs typeface="Calibri Light" panose="020F0302020204030204" pitchFamily="34" charset="0"/>
              </a:rPr>
              <a:t>programa</a:t>
            </a:r>
            <a:r>
              <a:rPr lang="sl-SI" dirty="0" smtClean="0">
                <a:latin typeface="Calibri Light" panose="020F0302020204030204" pitchFamily="34" charset="0"/>
                <a:cs typeface="Calibri Light" panose="020F0302020204030204" pitchFamily="34" charset="0"/>
              </a:rPr>
              <a:t>:</a:t>
            </a:r>
            <a:endParaRPr lang="sl-SI" dirty="0">
              <a:latin typeface="Calibri Light" panose="020F0302020204030204" pitchFamily="34" charset="0"/>
              <a:cs typeface="Calibri Light" panose="020F0302020204030204" pitchFamily="34" charset="0"/>
            </a:endParaRPr>
          </a:p>
        </p:txBody>
      </p:sp>
      <p:sp>
        <p:nvSpPr>
          <p:cNvPr id="4" name="Označba mesta vsebine 1"/>
          <p:cNvSpPr txBox="1">
            <a:spLocks/>
          </p:cNvSpPr>
          <p:nvPr/>
        </p:nvSpPr>
        <p:spPr>
          <a:xfrm>
            <a:off x="3890356" y="2012950"/>
            <a:ext cx="8229600" cy="4525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37" indent="0">
              <a:buFont typeface="Wingdings 3" panose="05040102010807070707" pitchFamily="18" charset="2"/>
              <a:buNone/>
              <a:defRPr/>
            </a:pPr>
            <a:endParaRPr lang="sl-SI" dirty="0"/>
          </a:p>
        </p:txBody>
      </p:sp>
      <p:pic>
        <p:nvPicPr>
          <p:cNvPr id="6" name="Slika 5"/>
          <p:cNvPicPr>
            <a:picLocks noChangeAspect="1"/>
          </p:cNvPicPr>
          <p:nvPr/>
        </p:nvPicPr>
        <p:blipFill>
          <a:blip r:embed="rId2"/>
          <a:stretch>
            <a:fillRect/>
          </a:stretch>
        </p:blipFill>
        <p:spPr>
          <a:xfrm>
            <a:off x="3972099" y="1874795"/>
            <a:ext cx="7549341" cy="4481555"/>
          </a:xfrm>
          <a:prstGeom prst="rect">
            <a:avLst/>
          </a:prstGeom>
        </p:spPr>
      </p:pic>
      <p:sp>
        <p:nvSpPr>
          <p:cNvPr id="7"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3618556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865418" y="706900"/>
            <a:ext cx="8229600"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latin typeface="Calibri Light" panose="020F0302020204030204" pitchFamily="34" charset="0"/>
                <a:cs typeface="Calibri Light" panose="020F0302020204030204" pitchFamily="34" charset="0"/>
              </a:rPr>
              <a:t>Temeljni izbirni predmeti </a:t>
            </a:r>
            <a:r>
              <a:rPr lang="sl-SI" dirty="0" smtClean="0">
                <a:solidFill>
                  <a:srgbClr val="464646"/>
                </a:solidFill>
                <a:latin typeface="Calibri Light" panose="020F0302020204030204" pitchFamily="34" charset="0"/>
                <a:cs typeface="Calibri Light" panose="020F0302020204030204" pitchFamily="34" charset="0"/>
              </a:rPr>
              <a:t>programa (TIP)</a:t>
            </a:r>
            <a:r>
              <a:rPr lang="sl-SI" dirty="0" smtClean="0">
                <a:latin typeface="Calibri Light" panose="020F0302020204030204" pitchFamily="34" charset="0"/>
                <a:cs typeface="Calibri Light" panose="020F0302020204030204" pitchFamily="34" charset="0"/>
              </a:rPr>
              <a:t>  - 1. letnik (predmetnik):</a:t>
            </a:r>
            <a:endParaRPr lang="sl-SI" dirty="0">
              <a:latin typeface="Calibri Light" panose="020F0302020204030204" pitchFamily="34" charset="0"/>
              <a:cs typeface="Calibri Light" panose="020F0302020204030204" pitchFamily="34" charset="0"/>
            </a:endParaRPr>
          </a:p>
        </p:txBody>
      </p:sp>
      <p:sp>
        <p:nvSpPr>
          <p:cNvPr id="4" name="Ograda vsebine 1"/>
          <p:cNvSpPr txBox="1">
            <a:spLocks/>
          </p:cNvSpPr>
          <p:nvPr/>
        </p:nvSpPr>
        <p:spPr>
          <a:xfrm>
            <a:off x="3865418" y="2344188"/>
            <a:ext cx="8229600" cy="41947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3" panose="05040102010807070707" pitchFamily="18" charset="2"/>
              <a:buNone/>
            </a:pPr>
            <a:r>
              <a:rPr lang="sl-SI" altLang="sl-SI" sz="2400" b="1" dirty="0" smtClean="0">
                <a:latin typeface="Calibri" panose="020F0502020204030204" pitchFamily="34" charset="0"/>
                <a:cs typeface="Calibri" panose="020F0502020204030204" pitchFamily="34" charset="0"/>
              </a:rPr>
              <a:t>študent izbere </a:t>
            </a:r>
            <a:r>
              <a:rPr lang="sl-SI" altLang="sl-SI" sz="2400" b="1" dirty="0" smtClean="0">
                <a:solidFill>
                  <a:srgbClr val="FF0000"/>
                </a:solidFill>
                <a:latin typeface="Calibri" panose="020F0502020204030204" pitchFamily="34" charset="0"/>
                <a:cs typeface="Calibri" panose="020F0502020204030204" pitchFamily="34" charset="0"/>
              </a:rPr>
              <a:t>1 predmet TIP</a:t>
            </a:r>
            <a:r>
              <a:rPr lang="sl-SI" altLang="sl-SI" sz="2400" b="1" dirty="0" smtClean="0">
                <a:latin typeface="Calibri" panose="020F0502020204030204" pitchFamily="34" charset="0"/>
                <a:cs typeface="Calibri" panose="020F0502020204030204" pitchFamily="34" charset="0"/>
              </a:rPr>
              <a:t>:</a:t>
            </a:r>
          </a:p>
          <a:p>
            <a:r>
              <a:rPr lang="sl-SI" altLang="sl-SI" sz="2400" dirty="0" err="1" smtClean="0">
                <a:latin typeface="Calibri" panose="020F0502020204030204" pitchFamily="34" charset="0"/>
                <a:cs typeface="Calibri" panose="020F0502020204030204" pitchFamily="34" charset="0"/>
              </a:rPr>
              <a:t>Fuzzy</a:t>
            </a:r>
            <a:r>
              <a:rPr lang="sl-SI" altLang="sl-SI" sz="2400" dirty="0" smtClean="0">
                <a:latin typeface="Calibri" panose="020F0502020204030204" pitchFamily="34" charset="0"/>
                <a:cs typeface="Calibri" panose="020F0502020204030204" pitchFamily="34" charset="0"/>
              </a:rPr>
              <a:t> sistemi v pomorstvu in prometu</a:t>
            </a:r>
            <a:endParaRPr lang="sl-SI" altLang="sl-SI" sz="2400" b="1" dirty="0" smtClean="0">
              <a:latin typeface="Calibri" panose="020F0502020204030204" pitchFamily="34" charset="0"/>
              <a:cs typeface="Calibri" panose="020F0502020204030204" pitchFamily="34" charset="0"/>
            </a:endParaRPr>
          </a:p>
          <a:p>
            <a:r>
              <a:rPr lang="it-IT" altLang="sl-SI" sz="2400" dirty="0" err="1" smtClean="0">
                <a:latin typeface="Calibri" panose="020F0502020204030204" pitchFamily="34" charset="0"/>
                <a:cs typeface="Calibri" panose="020F0502020204030204" pitchFamily="34" charset="0"/>
              </a:rPr>
              <a:t>Modeli</a:t>
            </a:r>
            <a:r>
              <a:rPr lang="it-IT" altLang="sl-SI" sz="2400" dirty="0" smtClean="0">
                <a:latin typeface="Calibri" panose="020F0502020204030204" pitchFamily="34" charset="0"/>
                <a:cs typeface="Calibri" panose="020F0502020204030204" pitchFamily="34" charset="0"/>
              </a:rPr>
              <a:t> in </a:t>
            </a:r>
            <a:r>
              <a:rPr lang="it-IT" altLang="sl-SI" sz="2400" dirty="0" err="1" smtClean="0">
                <a:latin typeface="Calibri" panose="020F0502020204030204" pitchFamily="34" charset="0"/>
                <a:cs typeface="Calibri" panose="020F0502020204030204" pitchFamily="34" charset="0"/>
              </a:rPr>
              <a:t>simulacije</a:t>
            </a:r>
            <a:r>
              <a:rPr lang="it-IT" altLang="sl-SI" sz="2400" dirty="0" smtClean="0">
                <a:latin typeface="Calibri" panose="020F0502020204030204" pitchFamily="34" charset="0"/>
                <a:cs typeface="Calibri" panose="020F0502020204030204" pitchFamily="34" charset="0"/>
              </a:rPr>
              <a:t> v </a:t>
            </a:r>
            <a:r>
              <a:rPr lang="it-IT" altLang="sl-SI" sz="2400" dirty="0" err="1" smtClean="0">
                <a:latin typeface="Calibri" panose="020F0502020204030204" pitchFamily="34" charset="0"/>
                <a:cs typeface="Calibri" panose="020F0502020204030204" pitchFamily="34" charset="0"/>
              </a:rPr>
              <a:t>prometu</a:t>
            </a:r>
            <a:endParaRPr lang="sl-SI" altLang="sl-SI" sz="2400" dirty="0" smtClean="0">
              <a:latin typeface="Calibri" panose="020F0502020204030204" pitchFamily="34" charset="0"/>
              <a:cs typeface="Calibri" panose="020F0502020204030204" pitchFamily="34" charset="0"/>
            </a:endParaRPr>
          </a:p>
          <a:p>
            <a:r>
              <a:rPr lang="sl-SI" altLang="sl-SI" sz="2400" dirty="0" smtClean="0">
                <a:latin typeface="Calibri" panose="020F0502020204030204" pitchFamily="34" charset="0"/>
                <a:cs typeface="Calibri" panose="020F0502020204030204" pitchFamily="34" charset="0"/>
              </a:rPr>
              <a:t>Matematične metode v pomorstvu in prometu</a:t>
            </a:r>
          </a:p>
          <a:p>
            <a:r>
              <a:rPr lang="sv-SE" altLang="sl-SI" sz="2400" dirty="0" smtClean="0">
                <a:latin typeface="Calibri" panose="020F0502020204030204" pitchFamily="34" charset="0"/>
                <a:cs typeface="Calibri" panose="020F0502020204030204" pitchFamily="34" charset="0"/>
              </a:rPr>
              <a:t>Projektiranje inteligentnih pomorskih in prometnih sistemov</a:t>
            </a:r>
            <a:endParaRPr lang="sl-SI" altLang="sl-SI" sz="2400" b="1" dirty="0" smtClean="0">
              <a:latin typeface="Calibri" panose="020F0502020204030204" pitchFamily="34" charset="0"/>
              <a:cs typeface="Calibri" panose="020F0502020204030204" pitchFamily="34" charset="0"/>
            </a:endParaRPr>
          </a:p>
          <a:p>
            <a:pPr>
              <a:buFont typeface="Wingdings 3" panose="05040102010807070707" pitchFamily="18" charset="2"/>
              <a:buNone/>
            </a:pPr>
            <a:endParaRPr lang="sl-SI" altLang="sl-SI" u="sng" dirty="0" smtClean="0"/>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16548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801688" y="665336"/>
            <a:ext cx="8936182" cy="20022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solidFill>
                  <a:srgbClr val="464646"/>
                </a:solidFill>
                <a:latin typeface="Calibri Light" panose="020F0302020204030204" pitchFamily="34" charset="0"/>
                <a:cs typeface="Calibri Light" panose="020F0302020204030204" pitchFamily="34" charset="0"/>
              </a:rPr>
              <a:t>Izbirni predmeti področja Pomorstvo (IPO) </a:t>
            </a:r>
            <a:r>
              <a:rPr lang="sl-SI" dirty="0" smtClean="0">
                <a:latin typeface="Calibri Light" panose="020F0302020204030204" pitchFamily="34" charset="0"/>
                <a:cs typeface="Calibri Light" panose="020F0302020204030204" pitchFamily="34" charset="0"/>
              </a:rPr>
              <a:t>– 1. letnik (predmetnik):</a:t>
            </a:r>
            <a:endParaRPr lang="sl-SI" dirty="0">
              <a:latin typeface="Calibri Light" panose="020F0302020204030204" pitchFamily="34" charset="0"/>
              <a:cs typeface="Calibri Light" panose="020F0302020204030204" pitchFamily="34" charset="0"/>
            </a:endParaRPr>
          </a:p>
        </p:txBody>
      </p:sp>
      <p:sp>
        <p:nvSpPr>
          <p:cNvPr id="4" name="Ograda vsebine 1"/>
          <p:cNvSpPr txBox="1">
            <a:spLocks/>
          </p:cNvSpPr>
          <p:nvPr/>
        </p:nvSpPr>
        <p:spPr>
          <a:xfrm>
            <a:off x="3886200" y="2527068"/>
            <a:ext cx="8229600" cy="41201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3" panose="05040102010807070707" pitchFamily="18" charset="2"/>
              <a:buNone/>
            </a:pPr>
            <a:r>
              <a:rPr lang="nl-NL" altLang="sl-SI" sz="2400" b="1" dirty="0" smtClean="0">
                <a:latin typeface="Calibri" panose="020F0502020204030204" pitchFamily="34" charset="0"/>
                <a:cs typeface="Calibri" panose="020F0502020204030204" pitchFamily="34" charset="0"/>
              </a:rPr>
              <a:t>študent izbere </a:t>
            </a:r>
            <a:r>
              <a:rPr lang="nl-NL" altLang="sl-SI" sz="2400" b="1" dirty="0" smtClean="0">
                <a:solidFill>
                  <a:srgbClr val="FF0000"/>
                </a:solidFill>
                <a:latin typeface="Calibri" panose="020F0502020204030204" pitchFamily="34" charset="0"/>
                <a:cs typeface="Calibri" panose="020F0502020204030204" pitchFamily="34" charset="0"/>
              </a:rPr>
              <a:t>1 predmet IPO</a:t>
            </a:r>
            <a:r>
              <a:rPr lang="sl-SI" altLang="sl-SI" sz="2400" b="1" dirty="0" smtClean="0">
                <a:latin typeface="Calibri" panose="020F0502020204030204" pitchFamily="34" charset="0"/>
                <a:cs typeface="Calibri" panose="020F0502020204030204" pitchFamily="34" charset="0"/>
              </a:rPr>
              <a:t>:</a:t>
            </a:r>
          </a:p>
          <a:p>
            <a:r>
              <a:rPr lang="sl-SI" altLang="sl-SI" sz="2400" dirty="0" smtClean="0">
                <a:latin typeface="Calibri" panose="020F0502020204030204" pitchFamily="34" charset="0"/>
                <a:cs typeface="Calibri" panose="020F0502020204030204" pitchFamily="34" charset="0"/>
              </a:rPr>
              <a:t>Izbrane vsebine navtičnih znanosti</a:t>
            </a:r>
          </a:p>
          <a:p>
            <a:r>
              <a:rPr lang="sl-SI" altLang="sl-SI" sz="2400" dirty="0" smtClean="0">
                <a:latin typeface="Calibri" panose="020F0502020204030204" pitchFamily="34" charset="0"/>
                <a:cs typeface="Calibri" panose="020F0502020204030204" pitchFamily="34" charset="0"/>
              </a:rPr>
              <a:t>Pomorsko inženirstvo</a:t>
            </a:r>
          </a:p>
          <a:p>
            <a:r>
              <a:rPr lang="sl-SI" altLang="sl-SI" sz="2400" dirty="0" smtClean="0">
                <a:latin typeface="Calibri" panose="020F0502020204030204" pitchFamily="34" charset="0"/>
                <a:cs typeface="Calibri" panose="020F0502020204030204" pitchFamily="34" charset="0"/>
              </a:rPr>
              <a:t>Pomorski sistemi</a:t>
            </a:r>
          </a:p>
          <a:p>
            <a:r>
              <a:rPr lang="sl-SI" altLang="sl-SI" sz="2400" dirty="0" smtClean="0">
                <a:latin typeface="Calibri" panose="020F0502020204030204" pitchFamily="34" charset="0"/>
                <a:cs typeface="Calibri" panose="020F0502020204030204" pitchFamily="34" charset="0"/>
              </a:rPr>
              <a:t>Moderne metode v oceanografiji</a:t>
            </a:r>
            <a:endParaRPr lang="sl-SI" altLang="sl-SI" sz="2400" b="1" dirty="0" smtClean="0">
              <a:latin typeface="Calibri" panose="020F0502020204030204" pitchFamily="34" charset="0"/>
              <a:cs typeface="Calibri" panose="020F0502020204030204" pitchFamily="34" charset="0"/>
            </a:endParaRPr>
          </a:p>
          <a:p>
            <a:pPr>
              <a:buFont typeface="Wingdings 3" panose="05040102010807070707" pitchFamily="18" charset="2"/>
              <a:buNone/>
            </a:pPr>
            <a:endParaRPr lang="sl-SI" altLang="sl-SI" dirty="0" smtClean="0"/>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16662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882043" y="681962"/>
            <a:ext cx="8404167" cy="17142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sl-SI" dirty="0" smtClean="0">
                <a:solidFill>
                  <a:srgbClr val="464646"/>
                </a:solidFill>
                <a:latin typeface="Calibri Light" panose="020F0302020204030204" pitchFamily="34" charset="0"/>
                <a:cs typeface="Calibri Light" panose="020F0302020204030204" pitchFamily="34" charset="0"/>
              </a:rPr>
              <a:t>Izbirni predmeti področja </a:t>
            </a:r>
            <a:r>
              <a:rPr lang="sl-SI" dirty="0" smtClean="0">
                <a:solidFill>
                  <a:srgbClr val="464646"/>
                </a:solidFill>
                <a:latin typeface="Calibri Light" panose="020F0302020204030204" pitchFamily="34" charset="0"/>
                <a:ea typeface="Cambria" panose="02040503050406030204" pitchFamily="18" charset="0"/>
                <a:cs typeface="Calibri Light" panose="020F0302020204030204" pitchFamily="34" charset="0"/>
              </a:rPr>
              <a:t>Promet (IPR) </a:t>
            </a:r>
            <a:r>
              <a:rPr lang="sl-SI" dirty="0" smtClean="0">
                <a:latin typeface="Calibri Light" panose="020F0302020204030204" pitchFamily="34" charset="0"/>
                <a:ea typeface="Cambria" panose="02040503050406030204" pitchFamily="18" charset="0"/>
                <a:cs typeface="Calibri Light" panose="020F0302020204030204" pitchFamily="34" charset="0"/>
              </a:rPr>
              <a:t>– 1. letnik (predmetnik):</a:t>
            </a:r>
            <a:endParaRPr lang="sl-SI"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5" name="Ograda vsebine 1"/>
          <p:cNvSpPr txBox="1">
            <a:spLocks/>
          </p:cNvSpPr>
          <p:nvPr/>
        </p:nvSpPr>
        <p:spPr>
          <a:xfrm>
            <a:off x="3882043" y="2396164"/>
            <a:ext cx="8229600" cy="26164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3" panose="05040102010807070707" pitchFamily="18" charset="2"/>
              <a:buNone/>
            </a:pPr>
            <a:r>
              <a:rPr lang="sl-SI" altLang="sl-SI" sz="2400" b="1" dirty="0" smtClean="0">
                <a:latin typeface="Calibri" panose="020F0502020204030204" pitchFamily="34" charset="0"/>
                <a:cs typeface="Calibri" panose="020F0502020204030204" pitchFamily="34" charset="0"/>
              </a:rPr>
              <a:t>študent izbere </a:t>
            </a:r>
            <a:r>
              <a:rPr lang="sl-SI" altLang="sl-SI" sz="2400" b="1" dirty="0" smtClean="0">
                <a:solidFill>
                  <a:srgbClr val="FF0000"/>
                </a:solidFill>
                <a:latin typeface="Calibri" panose="020F0502020204030204" pitchFamily="34" charset="0"/>
                <a:cs typeface="Calibri" panose="020F0502020204030204" pitchFamily="34" charset="0"/>
              </a:rPr>
              <a:t>1 predmet IPR</a:t>
            </a:r>
            <a:r>
              <a:rPr lang="sl-SI" altLang="sl-SI" sz="2400" b="1" dirty="0" smtClean="0">
                <a:latin typeface="Calibri" panose="020F0502020204030204" pitchFamily="34" charset="0"/>
                <a:cs typeface="Calibri" panose="020F0502020204030204" pitchFamily="34" charset="0"/>
              </a:rPr>
              <a:t>:</a:t>
            </a:r>
          </a:p>
          <a:p>
            <a:r>
              <a:rPr lang="sl-SI" altLang="sl-SI" sz="2400" dirty="0" smtClean="0">
                <a:latin typeface="Calibri" panose="020F0502020204030204" pitchFamily="34" charset="0"/>
                <a:cs typeface="Calibri" panose="020F0502020204030204" pitchFamily="34" charset="0"/>
              </a:rPr>
              <a:t>Prometne tehnologije  </a:t>
            </a:r>
          </a:p>
          <a:p>
            <a:r>
              <a:rPr lang="sl-SI" altLang="sl-SI" sz="2400" dirty="0" smtClean="0">
                <a:latin typeface="Calibri" panose="020F0502020204030204" pitchFamily="34" charset="0"/>
                <a:cs typeface="Calibri" panose="020F0502020204030204" pitchFamily="34" charset="0"/>
              </a:rPr>
              <a:t>Transportna logistika </a:t>
            </a:r>
          </a:p>
          <a:p>
            <a:r>
              <a:rPr lang="sl-SI" altLang="sl-SI" sz="2400" dirty="0" smtClean="0">
                <a:latin typeface="Calibri" panose="020F0502020204030204" pitchFamily="34" charset="0"/>
                <a:cs typeface="Calibri" panose="020F0502020204030204" pitchFamily="34" charset="0"/>
              </a:rPr>
              <a:t>Prometna varnost </a:t>
            </a:r>
          </a:p>
          <a:p>
            <a:r>
              <a:rPr lang="sl-SI" altLang="sl-SI" sz="2400" dirty="0" smtClean="0">
                <a:latin typeface="Calibri" panose="020F0502020204030204" pitchFamily="34" charset="0"/>
                <a:cs typeface="Calibri" panose="020F0502020204030204" pitchFamily="34" charset="0"/>
              </a:rPr>
              <a:t>Celostna prometna politika</a:t>
            </a:r>
            <a:endParaRPr lang="sl-SI" altLang="sl-SI" sz="2400" b="1" dirty="0" smtClean="0">
              <a:latin typeface="Calibri" panose="020F0502020204030204" pitchFamily="34" charset="0"/>
              <a:cs typeface="Calibri" panose="020F0502020204030204" pitchFamily="34" charset="0"/>
            </a:endParaRPr>
          </a:p>
          <a:p>
            <a:pPr>
              <a:buFont typeface="Wingdings 3" panose="05040102010807070707" pitchFamily="18" charset="2"/>
              <a:buNone/>
            </a:pPr>
            <a:endParaRPr lang="sl-SI" altLang="sl-SI" b="1" dirty="0" smtClean="0"/>
          </a:p>
        </p:txBody>
      </p:sp>
      <p:sp>
        <p:nvSpPr>
          <p:cNvPr id="6"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96059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790604" y="698587"/>
            <a:ext cx="8229600"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err="1" smtClean="0">
                <a:latin typeface="Calibri Light" panose="020F0302020204030204" pitchFamily="34" charset="0"/>
                <a:ea typeface="Cambria" panose="02040503050406030204" pitchFamily="18" charset="0"/>
                <a:cs typeface="Calibri Light" panose="020F0302020204030204" pitchFamily="34" charset="0"/>
              </a:rPr>
              <a:t>Izbirni</a:t>
            </a:r>
            <a:r>
              <a:rPr lang="en-US" dirty="0" smtClean="0">
                <a:latin typeface="Calibri Light" panose="020F0302020204030204" pitchFamily="34" charset="0"/>
                <a:ea typeface="Cambria" panose="02040503050406030204" pitchFamily="18" charset="0"/>
                <a:cs typeface="Calibri Light" panose="020F0302020204030204" pitchFamily="34" charset="0"/>
              </a:rPr>
              <a:t> </a:t>
            </a:r>
            <a:r>
              <a:rPr lang="en-US" dirty="0" err="1" smtClean="0">
                <a:latin typeface="Calibri Light" panose="020F0302020204030204" pitchFamily="34" charset="0"/>
                <a:ea typeface="Cambria" panose="02040503050406030204" pitchFamily="18" charset="0"/>
                <a:cs typeface="Calibri Light" panose="020F0302020204030204" pitchFamily="34" charset="0"/>
              </a:rPr>
              <a:t>predmeti</a:t>
            </a:r>
            <a:r>
              <a:rPr lang="en-US" dirty="0" smtClean="0">
                <a:latin typeface="Calibri Light" panose="020F0302020204030204" pitchFamily="34" charset="0"/>
                <a:ea typeface="Cambria" panose="02040503050406030204" pitchFamily="18" charset="0"/>
                <a:cs typeface="Calibri Light" panose="020F0302020204030204" pitchFamily="34" charset="0"/>
              </a:rPr>
              <a:t> </a:t>
            </a:r>
            <a:r>
              <a:rPr lang="en-US" dirty="0" err="1" smtClean="0">
                <a:latin typeface="Calibri Light" panose="020F0302020204030204" pitchFamily="34" charset="0"/>
                <a:ea typeface="Cambria" panose="02040503050406030204" pitchFamily="18" charset="0"/>
                <a:cs typeface="Calibri Light" panose="020F0302020204030204" pitchFamily="34" charset="0"/>
              </a:rPr>
              <a:t>programa</a:t>
            </a:r>
            <a:r>
              <a:rPr lang="sl-SI" dirty="0" smtClean="0">
                <a:latin typeface="Calibri Light" panose="020F0302020204030204" pitchFamily="34" charset="0"/>
                <a:ea typeface="Cambria" panose="02040503050406030204" pitchFamily="18" charset="0"/>
                <a:cs typeface="Calibri Light" panose="020F0302020204030204" pitchFamily="34" charset="0"/>
              </a:rPr>
              <a:t> </a:t>
            </a:r>
            <a:r>
              <a:rPr lang="sl-SI" dirty="0" smtClean="0">
                <a:solidFill>
                  <a:srgbClr val="464646"/>
                </a:solidFill>
                <a:latin typeface="Calibri Light" panose="020F0302020204030204" pitchFamily="34" charset="0"/>
                <a:ea typeface="Cambria" panose="02040503050406030204" pitchFamily="18" charset="0"/>
                <a:cs typeface="Calibri Light" panose="020F0302020204030204" pitchFamily="34" charset="0"/>
              </a:rPr>
              <a:t>(IPP) </a:t>
            </a:r>
            <a:r>
              <a:rPr lang="sl-SI" dirty="0" smtClean="0">
                <a:latin typeface="Calibri Light" panose="020F0302020204030204" pitchFamily="34" charset="0"/>
                <a:ea typeface="Cambria" panose="02040503050406030204" pitchFamily="18" charset="0"/>
                <a:cs typeface="Calibri Light" panose="020F0302020204030204" pitchFamily="34" charset="0"/>
              </a:rPr>
              <a:t>– </a:t>
            </a:r>
          </a:p>
          <a:p>
            <a:pPr>
              <a:defRPr/>
            </a:pPr>
            <a:r>
              <a:rPr lang="sl-SI" dirty="0" smtClean="0">
                <a:latin typeface="Calibri Light" panose="020F0302020204030204" pitchFamily="34" charset="0"/>
                <a:ea typeface="Cambria" panose="02040503050406030204" pitchFamily="18" charset="0"/>
                <a:cs typeface="Calibri Light" panose="020F0302020204030204" pitchFamily="34" charset="0"/>
              </a:rPr>
              <a:t>2. letnik (predmetnik):</a:t>
            </a:r>
            <a:endParaRPr lang="sl-SI"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Ograda vsebine 1"/>
          <p:cNvSpPr txBox="1">
            <a:spLocks/>
          </p:cNvSpPr>
          <p:nvPr/>
        </p:nvSpPr>
        <p:spPr>
          <a:xfrm>
            <a:off x="3790604" y="2236124"/>
            <a:ext cx="8229600" cy="43027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3" panose="05040102010807070707" pitchFamily="18" charset="2"/>
              <a:buNone/>
            </a:pPr>
            <a:r>
              <a:rPr lang="sl-SI" altLang="sl-SI" sz="2400" b="1" dirty="0" smtClean="0">
                <a:latin typeface="Calibri" panose="020F0502020204030204" pitchFamily="34" charset="0"/>
                <a:cs typeface="Calibri" panose="020F0502020204030204" pitchFamily="34" charset="0"/>
              </a:rPr>
              <a:t>študent izbere </a:t>
            </a:r>
            <a:r>
              <a:rPr lang="sl-SI" altLang="sl-SI" sz="2400" b="1" dirty="0" smtClean="0">
                <a:solidFill>
                  <a:srgbClr val="FF0000"/>
                </a:solidFill>
                <a:latin typeface="Calibri" panose="020F0502020204030204" pitchFamily="34" charset="0"/>
                <a:cs typeface="Calibri" panose="020F0502020204030204" pitchFamily="34" charset="0"/>
              </a:rPr>
              <a:t>2 predmeta</a:t>
            </a:r>
            <a:r>
              <a:rPr lang="sl-SI" altLang="sl-SI" sz="2400" b="1" dirty="0" smtClean="0">
                <a:latin typeface="Calibri" panose="020F0502020204030204" pitchFamily="34" charset="0"/>
                <a:cs typeface="Calibri" panose="020F0502020204030204" pitchFamily="34" charset="0"/>
              </a:rPr>
              <a:t>:</a:t>
            </a:r>
          </a:p>
          <a:p>
            <a:r>
              <a:rPr lang="sl-SI" altLang="sl-SI" sz="2400" dirty="0" smtClean="0">
                <a:latin typeface="Calibri" panose="020F0502020204030204" pitchFamily="34" charset="0"/>
                <a:cs typeface="Calibri" panose="020F0502020204030204" pitchFamily="34" charset="0"/>
              </a:rPr>
              <a:t>Sistemi in procesi v cevovodnem transportu</a:t>
            </a:r>
          </a:p>
          <a:p>
            <a:r>
              <a:rPr lang="sl-SI" altLang="sl-SI" sz="2400" dirty="0" smtClean="0">
                <a:latin typeface="Calibri" panose="020F0502020204030204" pitchFamily="34" charset="0"/>
                <a:cs typeface="Calibri" panose="020F0502020204030204" pitchFamily="34" charset="0"/>
              </a:rPr>
              <a:t>Sistemi in procesi v cestnem prometu</a:t>
            </a:r>
            <a:endParaRPr lang="sl-SI" altLang="sl-SI" sz="2400" b="1" dirty="0" smtClean="0">
              <a:latin typeface="Calibri" panose="020F0502020204030204" pitchFamily="34" charset="0"/>
              <a:cs typeface="Calibri" panose="020F0502020204030204" pitchFamily="34" charset="0"/>
            </a:endParaRPr>
          </a:p>
          <a:p>
            <a:r>
              <a:rPr lang="sl-SI" altLang="sl-SI" sz="2400" dirty="0" smtClean="0">
                <a:latin typeface="Calibri" panose="020F0502020204030204" pitchFamily="34" charset="0"/>
                <a:cs typeface="Calibri" panose="020F0502020204030204" pitchFamily="34" charset="0"/>
              </a:rPr>
              <a:t>Sistemi in procesi v zračnem prometu</a:t>
            </a:r>
            <a:endParaRPr lang="sl-SI" altLang="sl-SI" sz="2400" b="1" dirty="0" smtClean="0">
              <a:latin typeface="Calibri" panose="020F0502020204030204" pitchFamily="34" charset="0"/>
              <a:cs typeface="Calibri" panose="020F0502020204030204" pitchFamily="34" charset="0"/>
            </a:endParaRPr>
          </a:p>
          <a:p>
            <a:r>
              <a:rPr lang="sl-SI" altLang="sl-SI" sz="2400" dirty="0" smtClean="0">
                <a:latin typeface="Calibri" panose="020F0502020204030204" pitchFamily="34" charset="0"/>
                <a:cs typeface="Calibri" panose="020F0502020204030204" pitchFamily="34" charset="0"/>
              </a:rPr>
              <a:t>Metodologija planiranja pristaniških sistemov</a:t>
            </a:r>
          </a:p>
          <a:p>
            <a:r>
              <a:rPr lang="sl-SI" altLang="sl-SI" sz="2400" dirty="0" smtClean="0">
                <a:latin typeface="Calibri" panose="020F0502020204030204" pitchFamily="34" charset="0"/>
                <a:cs typeface="Calibri" panose="020F0502020204030204" pitchFamily="34" charset="0"/>
              </a:rPr>
              <a:t>Razvoj avtonomnih vozil</a:t>
            </a:r>
            <a:endParaRPr lang="sl-SI" altLang="sl-SI" sz="2400" b="1" dirty="0" smtClean="0">
              <a:latin typeface="Calibri" panose="020F0502020204030204" pitchFamily="34" charset="0"/>
              <a:cs typeface="Calibri" panose="020F0502020204030204" pitchFamily="34" charset="0"/>
            </a:endParaRPr>
          </a:p>
          <a:p>
            <a:r>
              <a:rPr lang="sl-SI" altLang="sl-SI" sz="2400" dirty="0" smtClean="0">
                <a:latin typeface="Calibri" panose="020F0502020204030204" pitchFamily="34" charset="0"/>
                <a:cs typeface="Calibri" panose="020F0502020204030204" pitchFamily="34" charset="0"/>
              </a:rPr>
              <a:t>Ljudje v pomorstvu in prometu</a:t>
            </a:r>
            <a:endParaRPr lang="sl-SI" altLang="sl-SI" sz="2400" b="1" dirty="0" smtClean="0">
              <a:latin typeface="Calibri" panose="020F0502020204030204" pitchFamily="34" charset="0"/>
              <a:cs typeface="Calibri" panose="020F0502020204030204" pitchFamily="34" charset="0"/>
            </a:endParaRPr>
          </a:p>
          <a:p>
            <a:r>
              <a:rPr lang="sl-SI" altLang="sl-SI" sz="2400" dirty="0" smtClean="0">
                <a:latin typeface="Calibri" panose="020F0502020204030204" pitchFamily="34" charset="0"/>
                <a:cs typeface="Calibri" panose="020F0502020204030204" pitchFamily="34" charset="0"/>
              </a:rPr>
              <a:t>Transportno ekonomske analize</a:t>
            </a:r>
            <a:endParaRPr lang="sl-SI" altLang="sl-SI" sz="2400" b="1" dirty="0" smtClean="0">
              <a:latin typeface="Calibri" panose="020F0502020204030204" pitchFamily="34" charset="0"/>
              <a:cs typeface="Calibri" panose="020F0502020204030204" pitchFamily="34" charset="0"/>
            </a:endParaRPr>
          </a:p>
          <a:p>
            <a:r>
              <a:rPr lang="sl-SI" altLang="sl-SI" sz="2400" dirty="0" smtClean="0">
                <a:latin typeface="Calibri" panose="020F0502020204030204" pitchFamily="34" charset="0"/>
                <a:cs typeface="Calibri" panose="020F0502020204030204" pitchFamily="34" charset="0"/>
              </a:rPr>
              <a:t>Upravljanje oskrbovalnih verig</a:t>
            </a:r>
          </a:p>
        </p:txBody>
      </p:sp>
      <p:sp>
        <p:nvSpPr>
          <p:cNvPr id="5" name="Označba mesta noge 8"/>
          <p:cNvSpPr>
            <a:spLocks noGrp="1"/>
          </p:cNvSpPr>
          <p:nvPr>
            <p:ph type="ftr" sz="quarter" idx="11"/>
          </p:nvPr>
        </p:nvSpPr>
        <p:spPr>
          <a:xfrm>
            <a:off x="4038600" y="6356350"/>
            <a:ext cx="4114800" cy="365125"/>
          </a:xfrm>
        </p:spPr>
        <p:txBody>
          <a:bodyPr/>
          <a:lstStyle/>
          <a:p>
            <a:r>
              <a:rPr lang="sl-SI" dirty="0" smtClean="0">
                <a:solidFill>
                  <a:schemeClr val="bg1"/>
                </a:solidFill>
              </a:rPr>
              <a:t>Podiplomski </a:t>
            </a:r>
            <a:r>
              <a:rPr lang="sl-SI" dirty="0" smtClean="0">
                <a:solidFill>
                  <a:schemeClr val="bg1"/>
                </a:solidFill>
              </a:rPr>
              <a:t>študijski program </a:t>
            </a:r>
            <a:r>
              <a:rPr lang="sl-SI" dirty="0" smtClean="0">
                <a:solidFill>
                  <a:schemeClr val="bg1"/>
                </a:solidFill>
              </a:rPr>
              <a:t>3. stopnje 2019/2020 Informativni dan 7. junij 2019</a:t>
            </a:r>
            <a:endParaRPr lang="sl-SI" dirty="0">
              <a:solidFill>
                <a:schemeClr val="bg1"/>
              </a:solidFill>
            </a:endParaRPr>
          </a:p>
        </p:txBody>
      </p:sp>
    </p:spTree>
    <p:extLst>
      <p:ext uri="{BB962C8B-B14F-4D97-AF65-F5344CB8AC3E}">
        <p14:creationId xmlns:p14="http://schemas.microsoft.com/office/powerpoint/2010/main" val="1469596883"/>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1688</Words>
  <Application>Microsoft Office PowerPoint</Application>
  <PresentationFormat>Širokozaslonsko</PresentationFormat>
  <Paragraphs>196</Paragraphs>
  <Slides>27</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27</vt:i4>
      </vt:variant>
    </vt:vector>
  </HeadingPairs>
  <TitlesOfParts>
    <vt:vector size="35" baseType="lpstr">
      <vt:lpstr>Arial</vt:lpstr>
      <vt:lpstr>Calibri</vt:lpstr>
      <vt:lpstr>Calibri Light</vt:lpstr>
      <vt:lpstr>Cambria</vt:lpstr>
      <vt:lpstr>Verdana</vt:lpstr>
      <vt:lpstr>Wingdings</vt:lpstr>
      <vt:lpstr>Wingdings 3</vt:lpstr>
      <vt:lpstr>Officeova tema</vt:lpstr>
      <vt:lpstr>Doktorski študijski program  3. stopnje 2019 / 2020</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Magister, Pavla</dc:creator>
  <cp:lastModifiedBy>Beškovnik, Bojan</cp:lastModifiedBy>
  <cp:revision>31</cp:revision>
  <dcterms:created xsi:type="dcterms:W3CDTF">2019-04-05T11:40:35Z</dcterms:created>
  <dcterms:modified xsi:type="dcterms:W3CDTF">2019-06-05T10:08:54Z</dcterms:modified>
</cp:coreProperties>
</file>